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41" r:id="rId1"/>
  </p:sldMasterIdLst>
  <p:notesMasterIdLst>
    <p:notesMasterId r:id="rId134"/>
  </p:notesMasterIdLst>
  <p:handoutMasterIdLst>
    <p:handoutMasterId r:id="rId135"/>
  </p:handoutMasterIdLst>
  <p:sldIdLst>
    <p:sldId id="536" r:id="rId2"/>
    <p:sldId id="609" r:id="rId3"/>
    <p:sldId id="258" r:id="rId4"/>
    <p:sldId id="542" r:id="rId5"/>
    <p:sldId id="482" r:id="rId6"/>
    <p:sldId id="483" r:id="rId7"/>
    <p:sldId id="470" r:id="rId8"/>
    <p:sldId id="471" r:id="rId9"/>
    <p:sldId id="472" r:id="rId10"/>
    <p:sldId id="473" r:id="rId11"/>
    <p:sldId id="481" r:id="rId12"/>
    <p:sldId id="474" r:id="rId13"/>
    <p:sldId id="463" r:id="rId14"/>
    <p:sldId id="264" r:id="rId15"/>
    <p:sldId id="613" r:id="rId16"/>
    <p:sldId id="543" r:id="rId17"/>
    <p:sldId id="377" r:id="rId18"/>
    <p:sldId id="423" r:id="rId19"/>
    <p:sldId id="436" r:id="rId20"/>
    <p:sldId id="540" r:id="rId21"/>
    <p:sldId id="476" r:id="rId22"/>
    <p:sldId id="477" r:id="rId23"/>
    <p:sldId id="478" r:id="rId24"/>
    <p:sldId id="460" r:id="rId25"/>
    <p:sldId id="439" r:id="rId26"/>
    <p:sldId id="440" r:id="rId27"/>
    <p:sldId id="449" r:id="rId28"/>
    <p:sldId id="487" r:id="rId29"/>
    <p:sldId id="485" r:id="rId30"/>
    <p:sldId id="458" r:id="rId31"/>
    <p:sldId id="448" r:id="rId32"/>
    <p:sldId id="441" r:id="rId33"/>
    <p:sldId id="442" r:id="rId34"/>
    <p:sldId id="437" r:id="rId35"/>
    <p:sldId id="468" r:id="rId36"/>
    <p:sldId id="443" r:id="rId37"/>
    <p:sldId id="450" r:id="rId38"/>
    <p:sldId id="444" r:id="rId39"/>
    <p:sldId id="451" r:id="rId40"/>
    <p:sldId id="452" r:id="rId41"/>
    <p:sldId id="462" r:id="rId42"/>
    <p:sldId id="616" r:id="rId43"/>
    <p:sldId id="431" r:id="rId44"/>
    <p:sldId id="608" r:id="rId45"/>
    <p:sldId id="615" r:id="rId46"/>
    <p:sldId id="544" r:id="rId47"/>
    <p:sldId id="488" r:id="rId48"/>
    <p:sldId id="433" r:id="rId49"/>
    <p:sldId id="610" r:id="rId50"/>
    <p:sldId id="453" r:id="rId51"/>
    <p:sldId id="454" r:id="rId52"/>
    <p:sldId id="378" r:id="rId53"/>
    <p:sldId id="464" r:id="rId54"/>
    <p:sldId id="465" r:id="rId55"/>
    <p:sldId id="489" r:id="rId56"/>
    <p:sldId id="545" r:id="rId57"/>
    <p:sldId id="466" r:id="rId58"/>
    <p:sldId id="456" r:id="rId59"/>
    <p:sldId id="612" r:id="rId60"/>
    <p:sldId id="490" r:id="rId61"/>
    <p:sldId id="611" r:id="rId62"/>
    <p:sldId id="491" r:id="rId63"/>
    <p:sldId id="492" r:id="rId64"/>
    <p:sldId id="493" r:id="rId65"/>
    <p:sldId id="538" r:id="rId66"/>
    <p:sldId id="553" r:id="rId67"/>
    <p:sldId id="554" r:id="rId68"/>
    <p:sldId id="555" r:id="rId69"/>
    <p:sldId id="556" r:id="rId70"/>
    <p:sldId id="557" r:id="rId71"/>
    <p:sldId id="558" r:id="rId72"/>
    <p:sldId id="559" r:id="rId73"/>
    <p:sldId id="560" r:id="rId74"/>
    <p:sldId id="561" r:id="rId75"/>
    <p:sldId id="562" r:id="rId76"/>
    <p:sldId id="563" r:id="rId77"/>
    <p:sldId id="495" r:id="rId78"/>
    <p:sldId id="496" r:id="rId79"/>
    <p:sldId id="548" r:id="rId80"/>
    <p:sldId id="549" r:id="rId81"/>
    <p:sldId id="539" r:id="rId82"/>
    <p:sldId id="497" r:id="rId83"/>
    <p:sldId id="498" r:id="rId84"/>
    <p:sldId id="499" r:id="rId85"/>
    <p:sldId id="500" r:id="rId86"/>
    <p:sldId id="565" r:id="rId87"/>
    <p:sldId id="567" r:id="rId88"/>
    <p:sldId id="564" r:id="rId89"/>
    <p:sldId id="566" r:id="rId90"/>
    <p:sldId id="504" r:id="rId91"/>
    <p:sldId id="508" r:id="rId92"/>
    <p:sldId id="509" r:id="rId93"/>
    <p:sldId id="510" r:id="rId94"/>
    <p:sldId id="568" r:id="rId95"/>
    <p:sldId id="569" r:id="rId96"/>
    <p:sldId id="570" r:id="rId97"/>
    <p:sldId id="571" r:id="rId98"/>
    <p:sldId id="572" r:id="rId99"/>
    <p:sldId id="573" r:id="rId100"/>
    <p:sldId id="574" r:id="rId101"/>
    <p:sldId id="575" r:id="rId102"/>
    <p:sldId id="576" r:id="rId103"/>
    <p:sldId id="577" r:id="rId104"/>
    <p:sldId id="578" r:id="rId105"/>
    <p:sldId id="579" r:id="rId106"/>
    <p:sldId id="580" r:id="rId107"/>
    <p:sldId id="581" r:id="rId108"/>
    <p:sldId id="582" r:id="rId109"/>
    <p:sldId id="583" r:id="rId110"/>
    <p:sldId id="584" r:id="rId111"/>
    <p:sldId id="585" r:id="rId112"/>
    <p:sldId id="586" r:id="rId113"/>
    <p:sldId id="592" r:id="rId114"/>
    <p:sldId id="593" r:id="rId115"/>
    <p:sldId id="594" r:id="rId116"/>
    <p:sldId id="595" r:id="rId117"/>
    <p:sldId id="596" r:id="rId118"/>
    <p:sldId id="597" r:id="rId119"/>
    <p:sldId id="598" r:id="rId120"/>
    <p:sldId id="599" r:id="rId121"/>
    <p:sldId id="588" r:id="rId122"/>
    <p:sldId id="589" r:id="rId123"/>
    <p:sldId id="590" r:id="rId124"/>
    <p:sldId id="602" r:id="rId125"/>
    <p:sldId id="603" r:id="rId126"/>
    <p:sldId id="604" r:id="rId127"/>
    <p:sldId id="605" r:id="rId128"/>
    <p:sldId id="606" r:id="rId129"/>
    <p:sldId id="607" r:id="rId130"/>
    <p:sldId id="591" r:id="rId131"/>
    <p:sldId id="533" r:id="rId132"/>
    <p:sldId id="534" r:id="rId133"/>
  </p:sldIdLst>
  <p:sldSz cx="9144000" cy="6858000" type="screen4x3"/>
  <p:notesSz cx="9296400" cy="6881813"/>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A63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4660"/>
  </p:normalViewPr>
  <p:slideViewPr>
    <p:cSldViewPr>
      <p:cViewPr varScale="1">
        <p:scale>
          <a:sx n="72" d="100"/>
          <a:sy n="72" d="100"/>
        </p:scale>
        <p:origin x="120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30% Insured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No Uncompensated Care</c:v>
                </c:pt>
                <c:pt idx="1">
                  <c:v>(2) 
Cost Savings to Government</c:v>
                </c:pt>
                <c:pt idx="2">
                  <c:v>(3)
Benefit to Low-Income Uninsured</c:v>
                </c:pt>
                <c:pt idx="3">
                  <c:v>(4)
Benefit to Affluent (SWF weight = 0.5)</c:v>
                </c:pt>
              </c:strCache>
            </c:strRef>
          </c:cat>
          <c:val>
            <c:numRef>
              <c:f>Sheet1!$B$2:$B$5</c:f>
              <c:numCache>
                <c:formatCode>0.00</c:formatCode>
                <c:ptCount val="4"/>
                <c:pt idx="0">
                  <c:v>0.275536373</c:v>
                </c:pt>
                <c:pt idx="1">
                  <c:v>1.2866336389999999</c:v>
                </c:pt>
                <c:pt idx="2">
                  <c:v>1.0613834360000001</c:v>
                </c:pt>
                <c:pt idx="3">
                  <c:v>0.66845990399999999</c:v>
                </c:pt>
              </c:numCache>
            </c:numRef>
          </c:val>
          <c:extLst>
            <c:ext xmlns:c16="http://schemas.microsoft.com/office/drawing/2014/chart" uri="{C3380CC4-5D6E-409C-BE32-E72D297353CC}">
              <c16:uniqueId val="{00000000-551F-4243-93C1-8B198FECE40E}"/>
            </c:ext>
          </c:extLst>
        </c:ser>
        <c:ser>
          <c:idx val="1"/>
          <c:order val="1"/>
          <c:tx>
            <c:strRef>
              <c:f>Sheet1!$C$1</c:f>
              <c:strCache>
                <c:ptCount val="1"/>
                <c:pt idx="0">
                  <c:v>90% Insured</c:v>
                </c:pt>
              </c:strCache>
            </c:strRef>
          </c:tx>
          <c:spPr>
            <a:solidFill>
              <a:srgbClr val="D2A000"/>
            </a:solidFill>
            <a:ln>
              <a:noFill/>
            </a:ln>
            <a:effectLst/>
          </c:spPr>
          <c:invertIfNegative val="0"/>
          <c:dLbls>
            <c:dLbl>
              <c:idx val="2"/>
              <c:layout>
                <c:manualLayout>
                  <c:x val="-1.46198830409357E-3"/>
                  <c:y val="-1.3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17-4F6C-A62C-486EAD0EE69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No Uncompensated Care</c:v>
                </c:pt>
                <c:pt idx="1">
                  <c:v>(2) 
Cost Savings to Government</c:v>
                </c:pt>
                <c:pt idx="2">
                  <c:v>(3)
Benefit to Low-Income Uninsured</c:v>
                </c:pt>
                <c:pt idx="3">
                  <c:v>(4)
Benefit to Affluent (SWF weight = 0.5)</c:v>
                </c:pt>
              </c:strCache>
            </c:strRef>
          </c:cat>
          <c:val>
            <c:numRef>
              <c:f>Sheet1!$C$2:$C$5</c:f>
              <c:numCache>
                <c:formatCode>0.00</c:formatCode>
                <c:ptCount val="4"/>
                <c:pt idx="0">
                  <c:v>0.55615186999999999</c:v>
                </c:pt>
                <c:pt idx="1">
                  <c:v>0.80452064199999995</c:v>
                </c:pt>
                <c:pt idx="2">
                  <c:v>0.86486833900000004</c:v>
                </c:pt>
                <c:pt idx="3">
                  <c:v>0.71051010400000003</c:v>
                </c:pt>
              </c:numCache>
            </c:numRef>
          </c:val>
          <c:extLst>
            <c:ext xmlns:c16="http://schemas.microsoft.com/office/drawing/2014/chart" uri="{C3380CC4-5D6E-409C-BE32-E72D297353CC}">
              <c16:uniqueId val="{00000001-551F-4243-93C1-8B198FECE40E}"/>
            </c:ext>
          </c:extLst>
        </c:ser>
        <c:dLbls>
          <c:showLegendKey val="0"/>
          <c:showVal val="0"/>
          <c:showCatName val="0"/>
          <c:showSerName val="0"/>
          <c:showPercent val="0"/>
          <c:showBubbleSize val="0"/>
        </c:dLbls>
        <c:gapWidth val="219"/>
        <c:overlap val="-27"/>
        <c:axId val="401693448"/>
        <c:axId val="401694232"/>
      </c:barChart>
      <c:catAx>
        <c:axId val="40169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1694232"/>
        <c:crosses val="autoZero"/>
        <c:auto val="1"/>
        <c:lblAlgn val="ctr"/>
        <c:lblOffset val="100"/>
        <c:noMultiLvlLbl val="0"/>
      </c:catAx>
      <c:valAx>
        <c:axId val="401694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1693448"/>
        <c:crosses val="autoZero"/>
        <c:crossBetween val="between"/>
      </c:valAx>
      <c:spPr>
        <a:noFill/>
        <a:ln>
          <a:noFill/>
        </a:ln>
        <a:effectLst/>
      </c:spPr>
    </c:plotArea>
    <c:legend>
      <c:legendPos val="b"/>
      <c:layout>
        <c:manualLayout>
          <c:xMode val="edge"/>
          <c:yMode val="edge"/>
          <c:x val="8.6034443063038202E-2"/>
          <c:y val="6.6253291986892102E-2"/>
          <c:w val="0.19363862411935301"/>
          <c:h val="0.1418423416519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30% Insured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No Uncompensated Care</c:v>
                </c:pt>
                <c:pt idx="1">
                  <c:v>(2) 
Cost Savings to Government</c:v>
                </c:pt>
                <c:pt idx="2">
                  <c:v>(3)
Benefit to Low-Income Uninsured</c:v>
                </c:pt>
                <c:pt idx="3">
                  <c:v>(4)
Benefit to Affluent (SWF weight = 0.5)</c:v>
                </c:pt>
              </c:strCache>
            </c:strRef>
          </c:cat>
          <c:val>
            <c:numRef>
              <c:f>Sheet1!$B$2:$B$5</c:f>
              <c:numCache>
                <c:formatCode>0.00</c:formatCode>
                <c:ptCount val="4"/>
                <c:pt idx="0">
                  <c:v>0.275536373</c:v>
                </c:pt>
                <c:pt idx="1">
                  <c:v>1.2866336389999999</c:v>
                </c:pt>
                <c:pt idx="2">
                  <c:v>1.0613834360000001</c:v>
                </c:pt>
                <c:pt idx="3">
                  <c:v>0.66845990399999999</c:v>
                </c:pt>
              </c:numCache>
            </c:numRef>
          </c:val>
          <c:extLst>
            <c:ext xmlns:c16="http://schemas.microsoft.com/office/drawing/2014/chart" uri="{C3380CC4-5D6E-409C-BE32-E72D297353CC}">
              <c16:uniqueId val="{00000000-551F-4243-93C1-8B198FECE40E}"/>
            </c:ext>
          </c:extLst>
        </c:ser>
        <c:ser>
          <c:idx val="1"/>
          <c:order val="1"/>
          <c:tx>
            <c:strRef>
              <c:f>Sheet1!$C$1</c:f>
              <c:strCache>
                <c:ptCount val="1"/>
                <c:pt idx="0">
                  <c:v>90% Insured</c:v>
                </c:pt>
              </c:strCache>
            </c:strRef>
          </c:tx>
          <c:spPr>
            <a:solidFill>
              <a:srgbClr val="D2A000"/>
            </a:solidFill>
            <a:ln>
              <a:noFill/>
            </a:ln>
            <a:effectLst/>
          </c:spPr>
          <c:invertIfNegative val="0"/>
          <c:dLbls>
            <c:dLbl>
              <c:idx val="2"/>
              <c:layout>
                <c:manualLayout>
                  <c:x val="-1.46198830409357E-3"/>
                  <c:y val="-1.3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17-4F6C-A62C-486EAD0EE69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No Uncompensated Care</c:v>
                </c:pt>
                <c:pt idx="1">
                  <c:v>(2) 
Cost Savings to Government</c:v>
                </c:pt>
                <c:pt idx="2">
                  <c:v>(3)
Benefit to Low-Income Uninsured</c:v>
                </c:pt>
                <c:pt idx="3">
                  <c:v>(4)
Benefit to Affluent (SWF weight = 0.5)</c:v>
                </c:pt>
              </c:strCache>
            </c:strRef>
          </c:cat>
          <c:val>
            <c:numRef>
              <c:f>Sheet1!$C$2:$C$5</c:f>
              <c:numCache>
                <c:formatCode>0.00</c:formatCode>
                <c:ptCount val="4"/>
                <c:pt idx="0">
                  <c:v>0.55615186999999999</c:v>
                </c:pt>
                <c:pt idx="1">
                  <c:v>0.80452064199999995</c:v>
                </c:pt>
                <c:pt idx="2">
                  <c:v>0.86486833900000004</c:v>
                </c:pt>
                <c:pt idx="3">
                  <c:v>0.71051010400000003</c:v>
                </c:pt>
              </c:numCache>
            </c:numRef>
          </c:val>
          <c:extLst>
            <c:ext xmlns:c16="http://schemas.microsoft.com/office/drawing/2014/chart" uri="{C3380CC4-5D6E-409C-BE32-E72D297353CC}">
              <c16:uniqueId val="{00000001-551F-4243-93C1-8B198FECE40E}"/>
            </c:ext>
          </c:extLst>
        </c:ser>
        <c:dLbls>
          <c:showLegendKey val="0"/>
          <c:showVal val="0"/>
          <c:showCatName val="0"/>
          <c:showSerName val="0"/>
          <c:showPercent val="0"/>
          <c:showBubbleSize val="0"/>
        </c:dLbls>
        <c:gapWidth val="219"/>
        <c:overlap val="-27"/>
        <c:axId val="401695800"/>
        <c:axId val="401696192"/>
      </c:barChart>
      <c:catAx>
        <c:axId val="401695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1696192"/>
        <c:crosses val="autoZero"/>
        <c:auto val="1"/>
        <c:lblAlgn val="ctr"/>
        <c:lblOffset val="100"/>
        <c:noMultiLvlLbl val="0"/>
      </c:catAx>
      <c:valAx>
        <c:axId val="401696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1695800"/>
        <c:crosses val="autoZero"/>
        <c:crossBetween val="between"/>
      </c:valAx>
      <c:spPr>
        <a:noFill/>
        <a:ln>
          <a:noFill/>
        </a:ln>
        <a:effectLst/>
      </c:spPr>
    </c:plotArea>
    <c:legend>
      <c:legendPos val="b"/>
      <c:layout>
        <c:manualLayout>
          <c:xMode val="edge"/>
          <c:yMode val="edge"/>
          <c:x val="8.6034443063038202E-2"/>
          <c:y val="6.6253291986892102E-2"/>
          <c:w val="0.19363862411935301"/>
          <c:h val="0.1418423416519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30% Insured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No Uncompensated Care</c:v>
                </c:pt>
                <c:pt idx="1">
                  <c:v>(2) 
Cost Savings to Government</c:v>
                </c:pt>
                <c:pt idx="2">
                  <c:v>(3)
Benefit to Low-Income Uninsured</c:v>
                </c:pt>
                <c:pt idx="3">
                  <c:v>(4)
Benefit to Affluent (SWF weight = 0.5)</c:v>
                </c:pt>
              </c:strCache>
            </c:strRef>
          </c:cat>
          <c:val>
            <c:numRef>
              <c:f>Sheet1!$B$2:$B$5</c:f>
              <c:numCache>
                <c:formatCode>0.00</c:formatCode>
                <c:ptCount val="4"/>
                <c:pt idx="0">
                  <c:v>0.275536373</c:v>
                </c:pt>
                <c:pt idx="1">
                  <c:v>1.2866336389999999</c:v>
                </c:pt>
                <c:pt idx="2">
                  <c:v>1.0613834360000001</c:v>
                </c:pt>
                <c:pt idx="3">
                  <c:v>0.66845990399999999</c:v>
                </c:pt>
              </c:numCache>
            </c:numRef>
          </c:val>
          <c:extLst>
            <c:ext xmlns:c16="http://schemas.microsoft.com/office/drawing/2014/chart" uri="{C3380CC4-5D6E-409C-BE32-E72D297353CC}">
              <c16:uniqueId val="{00000000-551F-4243-93C1-8B198FECE40E}"/>
            </c:ext>
          </c:extLst>
        </c:ser>
        <c:ser>
          <c:idx val="1"/>
          <c:order val="1"/>
          <c:tx>
            <c:strRef>
              <c:f>Sheet1!$C$1</c:f>
              <c:strCache>
                <c:ptCount val="1"/>
                <c:pt idx="0">
                  <c:v>90% Insured</c:v>
                </c:pt>
              </c:strCache>
            </c:strRef>
          </c:tx>
          <c:spPr>
            <a:solidFill>
              <a:srgbClr val="D2A000"/>
            </a:solidFill>
            <a:ln>
              <a:noFill/>
            </a:ln>
            <a:effectLst/>
          </c:spPr>
          <c:invertIfNegative val="0"/>
          <c:dLbls>
            <c:dLbl>
              <c:idx val="2"/>
              <c:layout>
                <c:manualLayout>
                  <c:x val="-1.46198830409357E-3"/>
                  <c:y val="-1.3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17-4F6C-A62C-486EAD0EE69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No Uncompensated Care</c:v>
                </c:pt>
                <c:pt idx="1">
                  <c:v>(2) 
Cost Savings to Government</c:v>
                </c:pt>
                <c:pt idx="2">
                  <c:v>(3)
Benefit to Low-Income Uninsured</c:v>
                </c:pt>
                <c:pt idx="3">
                  <c:v>(4)
Benefit to Affluent (SWF weight = 0.5)</c:v>
                </c:pt>
              </c:strCache>
            </c:strRef>
          </c:cat>
          <c:val>
            <c:numRef>
              <c:f>Sheet1!$C$2:$C$5</c:f>
              <c:numCache>
                <c:formatCode>0.00</c:formatCode>
                <c:ptCount val="4"/>
                <c:pt idx="0">
                  <c:v>0.55615186999999999</c:v>
                </c:pt>
                <c:pt idx="1">
                  <c:v>0.80452064199999995</c:v>
                </c:pt>
                <c:pt idx="2">
                  <c:v>0.86486833900000004</c:v>
                </c:pt>
                <c:pt idx="3">
                  <c:v>0.71051010400000003</c:v>
                </c:pt>
              </c:numCache>
            </c:numRef>
          </c:val>
          <c:extLst>
            <c:ext xmlns:c16="http://schemas.microsoft.com/office/drawing/2014/chart" uri="{C3380CC4-5D6E-409C-BE32-E72D297353CC}">
              <c16:uniqueId val="{00000001-551F-4243-93C1-8B198FECE40E}"/>
            </c:ext>
          </c:extLst>
        </c:ser>
        <c:dLbls>
          <c:showLegendKey val="0"/>
          <c:showVal val="0"/>
          <c:showCatName val="0"/>
          <c:showSerName val="0"/>
          <c:showPercent val="0"/>
          <c:showBubbleSize val="0"/>
        </c:dLbls>
        <c:gapWidth val="219"/>
        <c:overlap val="-27"/>
        <c:axId val="401696976"/>
        <c:axId val="401697368"/>
      </c:barChart>
      <c:catAx>
        <c:axId val="40169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1697368"/>
        <c:crosses val="autoZero"/>
        <c:auto val="1"/>
        <c:lblAlgn val="ctr"/>
        <c:lblOffset val="100"/>
        <c:noMultiLvlLbl val="0"/>
      </c:catAx>
      <c:valAx>
        <c:axId val="401697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1696976"/>
        <c:crosses val="autoZero"/>
        <c:crossBetween val="between"/>
      </c:valAx>
      <c:spPr>
        <a:noFill/>
        <a:ln>
          <a:noFill/>
        </a:ln>
        <a:effectLst/>
      </c:spPr>
    </c:plotArea>
    <c:legend>
      <c:legendPos val="b"/>
      <c:layout>
        <c:manualLayout>
          <c:xMode val="edge"/>
          <c:yMode val="edge"/>
          <c:x val="8.6034443063038202E-2"/>
          <c:y val="6.6253291986892102E-2"/>
          <c:w val="0.19363862411935301"/>
          <c:h val="0.1418423416519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30% Insured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No Uncompensated Care</c:v>
                </c:pt>
                <c:pt idx="1">
                  <c:v>(2) 
Cost Savings to Government</c:v>
                </c:pt>
                <c:pt idx="2">
                  <c:v>(3)
Benefit to Low-Income Uninsured</c:v>
                </c:pt>
                <c:pt idx="3">
                  <c:v>(4)
Benefit to Affluent (SWF weight = 0.5)</c:v>
                </c:pt>
              </c:strCache>
            </c:strRef>
          </c:cat>
          <c:val>
            <c:numRef>
              <c:f>Sheet1!$B$2:$B$5</c:f>
              <c:numCache>
                <c:formatCode>0.00</c:formatCode>
                <c:ptCount val="4"/>
                <c:pt idx="0">
                  <c:v>0.275536373</c:v>
                </c:pt>
                <c:pt idx="1">
                  <c:v>1.2866336389999999</c:v>
                </c:pt>
                <c:pt idx="2">
                  <c:v>1.0613834360000001</c:v>
                </c:pt>
                <c:pt idx="3">
                  <c:v>0.66845990399999999</c:v>
                </c:pt>
              </c:numCache>
            </c:numRef>
          </c:val>
          <c:extLst>
            <c:ext xmlns:c16="http://schemas.microsoft.com/office/drawing/2014/chart" uri="{C3380CC4-5D6E-409C-BE32-E72D297353CC}">
              <c16:uniqueId val="{00000000-551F-4243-93C1-8B198FECE40E}"/>
            </c:ext>
          </c:extLst>
        </c:ser>
        <c:ser>
          <c:idx val="1"/>
          <c:order val="1"/>
          <c:tx>
            <c:strRef>
              <c:f>Sheet1!$C$1</c:f>
              <c:strCache>
                <c:ptCount val="1"/>
                <c:pt idx="0">
                  <c:v>90% Insured</c:v>
                </c:pt>
              </c:strCache>
            </c:strRef>
          </c:tx>
          <c:spPr>
            <a:solidFill>
              <a:srgbClr val="D2A000"/>
            </a:solidFill>
            <a:ln>
              <a:noFill/>
            </a:ln>
            <a:effectLst/>
          </c:spPr>
          <c:invertIfNegative val="0"/>
          <c:dLbls>
            <c:dLbl>
              <c:idx val="2"/>
              <c:layout>
                <c:manualLayout>
                  <c:x val="-1.46198830409357E-3"/>
                  <c:y val="-1.3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17-4F6C-A62C-486EAD0EE69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No Uncompensated Care</c:v>
                </c:pt>
                <c:pt idx="1">
                  <c:v>(2) 
Cost Savings to Government</c:v>
                </c:pt>
                <c:pt idx="2">
                  <c:v>(3)
Benefit to Low-Income Uninsured</c:v>
                </c:pt>
                <c:pt idx="3">
                  <c:v>(4)
Benefit to Affluent (SWF weight = 0.5)</c:v>
                </c:pt>
              </c:strCache>
            </c:strRef>
          </c:cat>
          <c:val>
            <c:numRef>
              <c:f>Sheet1!$C$2:$C$5</c:f>
              <c:numCache>
                <c:formatCode>0.00</c:formatCode>
                <c:ptCount val="4"/>
                <c:pt idx="0">
                  <c:v>0.55615186999999999</c:v>
                </c:pt>
                <c:pt idx="1">
                  <c:v>0.80452064199999995</c:v>
                </c:pt>
                <c:pt idx="2">
                  <c:v>0.86486833900000004</c:v>
                </c:pt>
                <c:pt idx="3">
                  <c:v>0.71051010400000003</c:v>
                </c:pt>
              </c:numCache>
            </c:numRef>
          </c:val>
          <c:extLst>
            <c:ext xmlns:c16="http://schemas.microsoft.com/office/drawing/2014/chart" uri="{C3380CC4-5D6E-409C-BE32-E72D297353CC}">
              <c16:uniqueId val="{00000001-551F-4243-93C1-8B198FECE40E}"/>
            </c:ext>
          </c:extLst>
        </c:ser>
        <c:dLbls>
          <c:showLegendKey val="0"/>
          <c:showVal val="0"/>
          <c:showCatName val="0"/>
          <c:showSerName val="0"/>
          <c:showPercent val="0"/>
          <c:showBubbleSize val="0"/>
        </c:dLbls>
        <c:gapWidth val="219"/>
        <c:overlap val="-27"/>
        <c:axId val="401698152"/>
        <c:axId val="401698544"/>
      </c:barChart>
      <c:catAx>
        <c:axId val="40169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1698544"/>
        <c:crosses val="autoZero"/>
        <c:auto val="1"/>
        <c:lblAlgn val="ctr"/>
        <c:lblOffset val="100"/>
        <c:noMultiLvlLbl val="0"/>
      </c:catAx>
      <c:valAx>
        <c:axId val="401698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1698152"/>
        <c:crosses val="autoZero"/>
        <c:crossBetween val="between"/>
      </c:valAx>
      <c:spPr>
        <a:noFill/>
        <a:ln>
          <a:noFill/>
        </a:ln>
        <a:effectLst/>
      </c:spPr>
    </c:plotArea>
    <c:legend>
      <c:legendPos val="b"/>
      <c:layout>
        <c:manualLayout>
          <c:xMode val="edge"/>
          <c:yMode val="edge"/>
          <c:x val="8.6034443063038202E-2"/>
          <c:y val="6.6253291986892102E-2"/>
          <c:w val="0.19363862411935301"/>
          <c:h val="0.14184234165191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0.wmf"/></Relationships>
</file>

<file path=ppt/drawings/drawing1.xml><?xml version="1.0" encoding="utf-8"?>
<c:userShapes xmlns:c="http://schemas.openxmlformats.org/drawingml/2006/chart">
  <cdr:relSizeAnchor xmlns:cdr="http://schemas.openxmlformats.org/drawingml/2006/chartDrawing">
    <cdr:from>
      <cdr:x>0.38596</cdr:x>
      <cdr:y>0.60416</cdr:y>
    </cdr:from>
    <cdr:to>
      <cdr:x>0.98398</cdr:x>
      <cdr:y>0.65679</cdr:y>
    </cdr:to>
    <cdr:sp macro="" textlink="">
      <cdr:nvSpPr>
        <cdr:cNvPr id="4" name="TextBox 3"/>
        <cdr:cNvSpPr txBox="1"/>
      </cdr:nvSpPr>
      <cdr:spPr>
        <a:xfrm xmlns:a="http://schemas.openxmlformats.org/drawingml/2006/main">
          <a:off x="3352800" y="3590897"/>
          <a:ext cx="5194837" cy="3128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mj-lt"/>
            </a:rPr>
            <a:t>Utilitarian </a:t>
          </a:r>
          <a:r>
            <a:rPr lang="en-US" sz="1800" b="1" i="1" dirty="0">
              <a:latin typeface="+mj-lt"/>
            </a:rPr>
            <a:t>(CRRA = 3)</a:t>
          </a:r>
          <a:r>
            <a:rPr lang="en-US" sz="1800" b="1" dirty="0">
              <a:latin typeface="+mj-lt"/>
            </a:rPr>
            <a:t> Benchmark = 0.2</a:t>
          </a:r>
          <a:endParaRPr lang="en-US" sz="1800" b="1" i="1" dirty="0">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Garamond" pitchFamily="18" charset="0"/>
                <a:ea typeface="+mn-ea"/>
                <a:cs typeface="+mn-cs"/>
              </a:defRPr>
            </a:lvl1pPr>
          </a:lstStyle>
          <a:p>
            <a:pPr>
              <a:defRPr/>
            </a:pPr>
            <a:endParaRPr lang="en-US"/>
          </a:p>
        </p:txBody>
      </p:sp>
      <p:sp>
        <p:nvSpPr>
          <p:cNvPr id="49155" name="Rectangle 3"/>
          <p:cNvSpPr>
            <a:spLocks noGrp="1" noChangeArrowheads="1"/>
          </p:cNvSpPr>
          <p:nvPr>
            <p:ph type="dt" sz="quarter" idx="1"/>
          </p:nvPr>
        </p:nvSpPr>
        <p:spPr bwMode="auto">
          <a:xfrm>
            <a:off x="5265738" y="0"/>
            <a:ext cx="4029075" cy="3444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Garamond" pitchFamily="18" charset="0"/>
                <a:ea typeface="+mn-ea"/>
                <a:cs typeface="+mn-cs"/>
              </a:defRPr>
            </a:lvl1pPr>
          </a:lstStyle>
          <a:p>
            <a:pPr>
              <a:defRPr/>
            </a:pPr>
            <a:endParaRPr lang="en-US"/>
          </a:p>
        </p:txBody>
      </p:sp>
      <p:sp>
        <p:nvSpPr>
          <p:cNvPr id="49156" name="Rectangle 4"/>
          <p:cNvSpPr>
            <a:spLocks noGrp="1" noChangeArrowheads="1"/>
          </p:cNvSpPr>
          <p:nvPr>
            <p:ph type="ftr" sz="quarter" idx="2"/>
          </p:nvPr>
        </p:nvSpPr>
        <p:spPr bwMode="auto">
          <a:xfrm>
            <a:off x="0" y="6535738"/>
            <a:ext cx="4029075" cy="3444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Garamond" pitchFamily="18" charset="0"/>
                <a:ea typeface="+mn-ea"/>
                <a:cs typeface="+mn-cs"/>
              </a:defRPr>
            </a:lvl1pPr>
          </a:lstStyle>
          <a:p>
            <a:pPr>
              <a:defRPr/>
            </a:pPr>
            <a:r>
              <a:rPr lang="en-US"/>
              <a:t>Medicaid: What Does It Do and What Does That Mean?</a:t>
            </a:r>
          </a:p>
        </p:txBody>
      </p:sp>
      <p:sp>
        <p:nvSpPr>
          <p:cNvPr id="49157" name="Rectangle 5"/>
          <p:cNvSpPr>
            <a:spLocks noGrp="1" noChangeArrowheads="1"/>
          </p:cNvSpPr>
          <p:nvPr>
            <p:ph type="sldNum" sz="quarter" idx="3"/>
          </p:nvPr>
        </p:nvSpPr>
        <p:spPr bwMode="auto">
          <a:xfrm>
            <a:off x="5265738" y="6535738"/>
            <a:ext cx="4029075" cy="3444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3966DB72-E1C3-4161-BE5E-2E64996E070B}" type="slidenum">
              <a:rPr lang="en-US" altLang="en-US"/>
              <a:pPr>
                <a:defRPr/>
              </a:pPr>
              <a:t>‹#›</a:t>
            </a:fld>
            <a:endParaRPr lang="en-US" altLang="en-US"/>
          </a:p>
        </p:txBody>
      </p:sp>
    </p:spTree>
    <p:extLst>
      <p:ext uri="{BB962C8B-B14F-4D97-AF65-F5344CB8AC3E}">
        <p14:creationId xmlns:p14="http://schemas.microsoft.com/office/powerpoint/2010/main" val="4030246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Garamond" pitchFamily="18"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5265738" y="0"/>
            <a:ext cx="4029075" cy="34448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Garamond" pitchFamily="18"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30275" y="3270250"/>
            <a:ext cx="7435850" cy="309562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6535738"/>
            <a:ext cx="4029075" cy="3444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Garamond" pitchFamily="18" charset="0"/>
                <a:ea typeface="+mn-ea"/>
                <a:cs typeface="+mn-cs"/>
              </a:defRPr>
            </a:lvl1pPr>
          </a:lstStyle>
          <a:p>
            <a:pPr>
              <a:defRPr/>
            </a:pPr>
            <a:r>
              <a:rPr lang="en-US"/>
              <a:t>Medicaid: What Does It Do and What Does That Mean?</a:t>
            </a:r>
          </a:p>
        </p:txBody>
      </p:sp>
      <p:sp>
        <p:nvSpPr>
          <p:cNvPr id="45063" name="Rectangle 7"/>
          <p:cNvSpPr>
            <a:spLocks noGrp="1" noChangeArrowheads="1"/>
          </p:cNvSpPr>
          <p:nvPr>
            <p:ph type="sldNum" sz="quarter" idx="5"/>
          </p:nvPr>
        </p:nvSpPr>
        <p:spPr bwMode="auto">
          <a:xfrm>
            <a:off x="5265738" y="6535738"/>
            <a:ext cx="4029075" cy="34448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Calibri" panose="020F0502020204030204" pitchFamily="34" charset="0"/>
              </a:defRPr>
            </a:lvl1pPr>
          </a:lstStyle>
          <a:p>
            <a:pPr>
              <a:defRPr/>
            </a:pPr>
            <a:fld id="{7D0FB675-719E-4413-8040-F04FFB698F74}" type="slidenum">
              <a:rPr lang="en-US" altLang="en-US"/>
              <a:pPr>
                <a:defRPr/>
              </a:pPr>
              <a:t>‹#›</a:t>
            </a:fld>
            <a:endParaRPr lang="en-US" altLang="en-US"/>
          </a:p>
        </p:txBody>
      </p:sp>
    </p:spTree>
    <p:extLst>
      <p:ext uri="{BB962C8B-B14F-4D97-AF65-F5344CB8AC3E}">
        <p14:creationId xmlns:p14="http://schemas.microsoft.com/office/powerpoint/2010/main" val="177311018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Garamond"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Garamond"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Garamond"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Garamond"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Garamond"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Medicaid: What Does It Do and What Does That Mean?</a:t>
            </a:r>
          </a:p>
        </p:txBody>
      </p:sp>
      <p:sp>
        <p:nvSpPr>
          <p:cNvPr id="5" name="Slide Number Placeholder 4"/>
          <p:cNvSpPr>
            <a:spLocks noGrp="1"/>
          </p:cNvSpPr>
          <p:nvPr>
            <p:ph type="sldNum" sz="quarter" idx="11"/>
          </p:nvPr>
        </p:nvSpPr>
        <p:spPr/>
        <p:txBody>
          <a:bodyPr/>
          <a:lstStyle/>
          <a:p>
            <a:pPr>
              <a:defRPr/>
            </a:pPr>
            <a:fld id="{7D0FB675-719E-4413-8040-F04FFB698F74}" type="slidenum">
              <a:rPr lang="en-US" altLang="en-US" smtClean="0"/>
              <a:pPr>
                <a:defRPr/>
              </a:pPr>
              <a:t>1</a:t>
            </a:fld>
            <a:endParaRPr lang="en-US" altLang="en-US"/>
          </a:p>
        </p:txBody>
      </p:sp>
    </p:spTree>
    <p:extLst>
      <p:ext uri="{BB962C8B-B14F-4D97-AF65-F5344CB8AC3E}">
        <p14:creationId xmlns:p14="http://schemas.microsoft.com/office/powerpoint/2010/main" val="210274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F32C2219-5115-4222-9902-39CE2270AC0A}" type="slidenum">
              <a:rPr lang="en-US" altLang="en-US" smtClean="0"/>
              <a:pPr>
                <a:spcBef>
                  <a:spcPct val="0"/>
                </a:spcBef>
              </a:pPr>
              <a:t>27</a:t>
            </a:fld>
            <a:endParaRPr lang="en-US" altLang="en-US"/>
          </a:p>
        </p:txBody>
      </p:sp>
      <p:sp>
        <p:nvSpPr>
          <p:cNvPr id="4198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204869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EF9CF7F4-C0D0-4325-96D7-D9621EA0A967}" type="slidenum">
              <a:rPr lang="en-US" altLang="en-US" smtClean="0"/>
              <a:pPr>
                <a:spcBef>
                  <a:spcPct val="0"/>
                </a:spcBef>
              </a:pPr>
              <a:t>28</a:t>
            </a:fld>
            <a:endParaRPr lang="en-US" altLang="en-US"/>
          </a:p>
        </p:txBody>
      </p:sp>
      <p:sp>
        <p:nvSpPr>
          <p:cNvPr id="4403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1546935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94205D0E-17E9-4FD7-94EA-6463934EE880}" type="slidenum">
              <a:rPr lang="en-US" altLang="en-US" smtClean="0"/>
              <a:pPr>
                <a:spcBef>
                  <a:spcPct val="0"/>
                </a:spcBef>
              </a:pPr>
              <a:t>29</a:t>
            </a:fld>
            <a:endParaRPr lang="en-US" altLang="en-US"/>
          </a:p>
        </p:txBody>
      </p:sp>
      <p:sp>
        <p:nvSpPr>
          <p:cNvPr id="4608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48357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46FDEE86-5951-4CF8-B2B0-84BBF86AD527}" type="slidenum">
              <a:rPr lang="en-US" altLang="en-US" smtClean="0"/>
              <a:pPr>
                <a:spcBef>
                  <a:spcPct val="0"/>
                </a:spcBef>
              </a:pPr>
              <a:t>30</a:t>
            </a:fld>
            <a:endParaRPr lang="en-US" altLang="en-US"/>
          </a:p>
        </p:txBody>
      </p:sp>
      <p:sp>
        <p:nvSpPr>
          <p:cNvPr id="4813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339448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2F2BCD2D-8FC1-4941-A949-070445445DAF}" type="slidenum">
              <a:rPr lang="en-US" altLang="en-US" smtClean="0"/>
              <a:pPr>
                <a:spcBef>
                  <a:spcPct val="0"/>
                </a:spcBef>
              </a:pPr>
              <a:t>31</a:t>
            </a:fld>
            <a:endParaRPr lang="en-US" altLang="en-US"/>
          </a:p>
        </p:txBody>
      </p:sp>
      <p:sp>
        <p:nvSpPr>
          <p:cNvPr id="5018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196455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425EC28F-9D46-44F6-9479-6998872809E2}" type="slidenum">
              <a:rPr lang="en-US" altLang="en-US" smtClean="0"/>
              <a:pPr>
                <a:spcBef>
                  <a:spcPct val="0"/>
                </a:spcBef>
              </a:pPr>
              <a:t>32</a:t>
            </a:fld>
            <a:endParaRPr lang="en-US" altLang="en-US"/>
          </a:p>
        </p:txBody>
      </p:sp>
      <p:sp>
        <p:nvSpPr>
          <p:cNvPr id="5222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340176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C4F55D6B-F532-4397-BEE8-D0A0B13E7EB9}" type="slidenum">
              <a:rPr lang="en-US" altLang="en-US" smtClean="0"/>
              <a:pPr>
                <a:spcBef>
                  <a:spcPct val="0"/>
                </a:spcBef>
              </a:pPr>
              <a:t>33</a:t>
            </a:fld>
            <a:endParaRPr lang="en-US" altLang="en-US"/>
          </a:p>
        </p:txBody>
      </p:sp>
      <p:sp>
        <p:nvSpPr>
          <p:cNvPr id="5427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2133874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F256B891-94A3-4417-BCDF-0DFD0D4D66F7}" type="slidenum">
              <a:rPr lang="en-US" altLang="en-US" smtClean="0"/>
              <a:pPr>
                <a:spcBef>
                  <a:spcPct val="0"/>
                </a:spcBef>
              </a:pPr>
              <a:t>35</a:t>
            </a:fld>
            <a:endParaRPr lang="en-US" altLang="en-US"/>
          </a:p>
        </p:txBody>
      </p:sp>
      <p:sp>
        <p:nvSpPr>
          <p:cNvPr id="5734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2613027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t>Explain why less than 80 cents!</a:t>
            </a:r>
          </a:p>
          <a:p>
            <a:endParaRPr lang="en-US" dirty="0"/>
          </a:p>
        </p:txBody>
      </p:sp>
      <p:sp>
        <p:nvSpPr>
          <p:cNvPr id="4" name="Slide Number Placeholder 3"/>
          <p:cNvSpPr>
            <a:spLocks noGrp="1"/>
          </p:cNvSpPr>
          <p:nvPr>
            <p:ph type="sldNum" sz="quarter" idx="10"/>
          </p:nvPr>
        </p:nvSpPr>
        <p:spPr/>
        <p:txBody>
          <a:bodyPr/>
          <a:lstStyle/>
          <a:p>
            <a:fld id="{5A3D2135-9DC2-4340-B54D-B4A69FFBECAC}" type="slidenum">
              <a:rPr lang="en-US" smtClean="0"/>
              <a:t>46</a:t>
            </a:fld>
            <a:endParaRPr lang="en-US"/>
          </a:p>
        </p:txBody>
      </p:sp>
    </p:spTree>
    <p:extLst>
      <p:ext uri="{BB962C8B-B14F-4D97-AF65-F5344CB8AC3E}">
        <p14:creationId xmlns:p14="http://schemas.microsoft.com/office/powerpoint/2010/main" val="2428328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04E9C927-EAD3-4D25-91EF-975D0E9EF710}" type="slidenum">
              <a:rPr lang="en-US" altLang="en-US" smtClean="0"/>
              <a:pPr>
                <a:spcBef>
                  <a:spcPct val="0"/>
                </a:spcBef>
              </a:pPr>
              <a:t>50</a:t>
            </a:fld>
            <a:endParaRPr lang="en-US" altLang="en-US"/>
          </a:p>
        </p:txBody>
      </p:sp>
      <p:sp>
        <p:nvSpPr>
          <p:cNvPr id="686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306630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8" name="Google Shape;1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856EBF69-0A6E-4E8C-BA6C-AE36E55B2E67}" type="slidenum">
              <a:rPr lang="en-US" altLang="en-US" smtClean="0"/>
              <a:pPr>
                <a:spcBef>
                  <a:spcPct val="0"/>
                </a:spcBef>
              </a:pPr>
              <a:t>51</a:t>
            </a:fld>
            <a:endParaRPr lang="en-US" altLang="en-US"/>
          </a:p>
        </p:txBody>
      </p:sp>
      <p:sp>
        <p:nvSpPr>
          <p:cNvPr id="7066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1414939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A3D2135-9DC2-4340-B54D-B4A69FFBECAC}" type="slidenum">
              <a:rPr lang="en-US" smtClean="0"/>
              <a:t>59</a:t>
            </a:fld>
            <a:endParaRPr lang="en-US"/>
          </a:p>
        </p:txBody>
      </p:sp>
    </p:spTree>
    <p:extLst>
      <p:ext uri="{BB962C8B-B14F-4D97-AF65-F5344CB8AC3E}">
        <p14:creationId xmlns:p14="http://schemas.microsoft.com/office/powerpoint/2010/main" val="189534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Additional Notes:</a:t>
            </a:r>
          </a:p>
          <a:p>
            <a:endParaRPr lang="en-US" alt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776E5119-D650-454E-94DF-126CF9A42B69}" type="slidenum">
              <a:rPr lang="en-US" altLang="en-US" smtClean="0">
                <a:latin typeface="Garamond" panose="02020404030301010803" pitchFamily="18" charset="0"/>
                <a:ea typeface="MS PGothic" panose="020B0600070205080204" pitchFamily="34" charset="-128"/>
              </a:rPr>
              <a:pPr/>
              <a:t>60</a:t>
            </a:fld>
            <a:endParaRPr lang="en-US" altLang="en-US">
              <a:latin typeface="Garamond" panose="02020404030301010803" pitchFamily="18" charset="0"/>
              <a:ea typeface="MS PGothic" panose="020B0600070205080204" pitchFamily="34" charset="-128"/>
            </a:endParaRPr>
          </a:p>
        </p:txBody>
      </p:sp>
      <p:sp>
        <p:nvSpPr>
          <p:cNvPr id="788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1800385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studies received major media</a:t>
            </a:r>
            <a:r>
              <a:rPr lang="en-US" baseline="0" dirty="0"/>
              <a:t> coverage </a:t>
            </a:r>
            <a:r>
              <a:rPr lang="en-US" baseline="0" dirty="0">
                <a:sym typeface="Wingdings" panose="05000000000000000000" pitchFamily="2" charset="2"/>
              </a:rPr>
              <a:t> Why? Policy-relevant and understudied topics, rigorous and relatively easy to understand methodology</a:t>
            </a:r>
            <a:endParaRPr lang="en-US" dirty="0"/>
          </a:p>
        </p:txBody>
      </p:sp>
      <p:sp>
        <p:nvSpPr>
          <p:cNvPr id="4" name="Slide Number Placeholder 3"/>
          <p:cNvSpPr>
            <a:spLocks noGrp="1"/>
          </p:cNvSpPr>
          <p:nvPr>
            <p:ph type="sldNum" sz="quarter" idx="10"/>
          </p:nvPr>
        </p:nvSpPr>
        <p:spPr/>
        <p:txBody>
          <a:bodyPr/>
          <a:lstStyle/>
          <a:p>
            <a:fld id="{5A3D2135-9DC2-4340-B54D-B4A69FFBECAC}" type="slidenum">
              <a:rPr lang="en-US" smtClean="0"/>
              <a:t>61</a:t>
            </a:fld>
            <a:endParaRPr lang="en-US"/>
          </a:p>
        </p:txBody>
      </p:sp>
    </p:spTree>
    <p:extLst>
      <p:ext uri="{BB962C8B-B14F-4D97-AF65-F5344CB8AC3E}">
        <p14:creationId xmlns:p14="http://schemas.microsoft.com/office/powerpoint/2010/main" val="59782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6B7F22FF-D044-4D58-B623-2AF0A4C10CB2}" type="slidenum">
              <a:rPr lang="en-US" altLang="en-US" smtClean="0">
                <a:latin typeface="Garamond" panose="02020404030301010803" pitchFamily="18" charset="0"/>
                <a:ea typeface="MS PGothic" panose="020B0600070205080204" pitchFamily="34" charset="-128"/>
              </a:rPr>
              <a:pPr/>
              <a:t>63</a:t>
            </a:fld>
            <a:endParaRPr lang="en-US" altLang="en-US">
              <a:latin typeface="Garamond" panose="02020404030301010803" pitchFamily="18" charset="0"/>
              <a:ea typeface="MS PGothic" panose="020B0600070205080204" pitchFamily="34" charset="-128"/>
            </a:endParaRPr>
          </a:p>
        </p:txBody>
      </p:sp>
      <p:sp>
        <p:nvSpPr>
          <p:cNvPr id="8192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1989127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9B5FCC03-3659-446A-8386-4F8AD61E7237}" type="slidenum">
              <a:rPr lang="en-US" altLang="en-US" smtClean="0">
                <a:latin typeface="Garamond" panose="02020404030301010803" pitchFamily="18" charset="0"/>
                <a:ea typeface="MS PGothic" panose="020B0600070205080204" pitchFamily="34" charset="-128"/>
              </a:rPr>
              <a:pPr/>
              <a:t>89</a:t>
            </a:fld>
            <a:endParaRPr lang="en-US" altLang="en-US">
              <a:latin typeface="Garamond" panose="02020404030301010803" pitchFamily="18" charset="0"/>
              <a:ea typeface="MS PGothic" panose="020B0600070205080204" pitchFamily="34" charset="-128"/>
            </a:endParaRPr>
          </a:p>
        </p:txBody>
      </p:sp>
      <p:sp>
        <p:nvSpPr>
          <p:cNvPr id="942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654533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at 149% of poverty </a:t>
            </a:r>
            <a:r>
              <a:rPr lang="en-US" baseline="0" dirty="0" err="1"/>
              <a:t>p_L</a:t>
            </a:r>
            <a:r>
              <a:rPr lang="en-US" baseline="0" dirty="0"/>
              <a:t> =0 and 94% buy; at 151% of poverty </a:t>
            </a:r>
            <a:r>
              <a:rPr lang="en-US" baseline="0" dirty="0" err="1"/>
              <a:t>p_L</a:t>
            </a:r>
            <a:r>
              <a:rPr lang="en-US" baseline="0" dirty="0"/>
              <a:t> is $39 and 70% buy..</a:t>
            </a:r>
            <a:endParaRPr lang="en-US" dirty="0"/>
          </a:p>
          <a:p>
            <a:r>
              <a:rPr lang="en-US" dirty="0"/>
              <a:t>Run through the next 7 slides pretty quickly but just here to show how can construct</a:t>
            </a:r>
            <a:r>
              <a:rPr lang="en-US" baseline="0" dirty="0"/>
              <a:t> WTP curves from the data…</a:t>
            </a:r>
          </a:p>
        </p:txBody>
      </p:sp>
      <p:sp>
        <p:nvSpPr>
          <p:cNvPr id="4" name="Slide Number Placeholder 3"/>
          <p:cNvSpPr>
            <a:spLocks noGrp="1"/>
          </p:cNvSpPr>
          <p:nvPr>
            <p:ph type="sldNum" sz="quarter" idx="10"/>
          </p:nvPr>
        </p:nvSpPr>
        <p:spPr/>
        <p:txBody>
          <a:bodyPr/>
          <a:lstStyle/>
          <a:p>
            <a:fld id="{963F5536-7C40-4D79-8D59-3C9CBA8A0204}" type="slidenum">
              <a:rPr lang="en-US" smtClean="0"/>
              <a:pPr/>
              <a:t>94</a:t>
            </a:fld>
            <a:endParaRPr lang="en-US"/>
          </a:p>
        </p:txBody>
      </p:sp>
    </p:spTree>
    <p:extLst>
      <p:ext uri="{BB962C8B-B14F-4D97-AF65-F5344CB8AC3E}">
        <p14:creationId xmlns:p14="http://schemas.microsoft.com/office/powerpoint/2010/main" val="474589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principle</a:t>
            </a:r>
            <a:r>
              <a:rPr lang="en-US" baseline="0" dirty="0"/>
              <a:t> could identify W_L using only one premium </a:t>
            </a:r>
            <a:r>
              <a:rPr lang="en-US" baseline="0" dirty="0" err="1"/>
              <a:t>disconintuity</a:t>
            </a:r>
            <a:r>
              <a:rPr lang="en-US" baseline="0" dirty="0"/>
              <a:t>. But we want to combine data from all three to observe demand over a wider range of premiums.</a:t>
            </a:r>
          </a:p>
          <a:p>
            <a:pPr marL="171450" indent="-171450">
              <a:buFont typeface="Arial" panose="020B0604020202020204" pitchFamily="34" charset="0"/>
              <a:buChar char="•"/>
            </a:pPr>
            <a:r>
              <a:rPr lang="en-US" baseline="0" dirty="0"/>
              <a:t>Note that therefore at two enrollee premiums we observe (and plot) two different market shares: this is because each pricing discontinuity identifies a demand curve for </a:t>
            </a:r>
            <a:r>
              <a:rPr lang="en-US" baseline="0" dirty="0" err="1"/>
              <a:t>indivdiuals</a:t>
            </a:r>
            <a:r>
              <a:rPr lang="en-US" baseline="0" dirty="0"/>
              <a:t> at a given income level and these demand curves need not be the same. E.g. premiums that apply between 150-200% FPL identify one point on the demand curve for 150% FPL (right of that discontinuity) and one point on the demand curve for 200% FPL (left of that discontinuity).</a:t>
            </a:r>
          </a:p>
          <a:p>
            <a:pPr marL="171450" indent="-171450">
              <a:buFont typeface="Arial" panose="020B0604020202020204" pitchFamily="34" charset="0"/>
              <a:buChar char="•"/>
            </a:pPr>
            <a:r>
              <a:rPr lang="en-US" baseline="0" dirty="0"/>
              <a:t>In practice demand varies little with income (market shares relatively flat in constant premium range) so demand line segments for three income groups nearly interest.</a:t>
            </a:r>
          </a:p>
          <a:p>
            <a:pPr marL="171450" indent="-171450">
              <a:buFont typeface="Arial" panose="020B0604020202020204" pitchFamily="34" charset="0"/>
              <a:buChar char="•"/>
            </a:pPr>
            <a:r>
              <a:rPr lang="en-US" baseline="0" dirty="0"/>
              <a:t>To adjust: allow willingness to pay to vary with income; </a:t>
            </a:r>
            <a:r>
              <a:rPr lang="en-US" i="1" baseline="0" dirty="0"/>
              <a:t>assume income functions as a horizontal shifter of the WTP curves.</a:t>
            </a:r>
            <a:endParaRPr lang="en-US" baseline="0" dirty="0"/>
          </a:p>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95</a:t>
            </a:fld>
            <a:endParaRPr lang="en-US"/>
          </a:p>
        </p:txBody>
      </p:sp>
    </p:spTree>
    <p:extLst>
      <p:ext uri="{BB962C8B-B14F-4D97-AF65-F5344CB8AC3E}">
        <p14:creationId xmlns:p14="http://schemas.microsoft.com/office/powerpoint/2010/main" val="3746158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96</a:t>
            </a:fld>
            <a:endParaRPr lang="en-US"/>
          </a:p>
        </p:txBody>
      </p:sp>
    </p:spTree>
    <p:extLst>
      <p:ext uri="{BB962C8B-B14F-4D97-AF65-F5344CB8AC3E}">
        <p14:creationId xmlns:p14="http://schemas.microsoft.com/office/powerpoint/2010/main" val="70425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a:t>AC</a:t>
            </a:r>
            <a:r>
              <a:rPr lang="en-US" baseline="0" dirty="0"/>
              <a:t> with MC points</a:t>
            </a:r>
            <a:endParaRPr lang="en-US" dirty="0"/>
          </a:p>
        </p:txBody>
      </p:sp>
      <p:sp>
        <p:nvSpPr>
          <p:cNvPr id="4" name="Slide Number Placeholder 3"/>
          <p:cNvSpPr>
            <a:spLocks noGrp="1"/>
          </p:cNvSpPr>
          <p:nvPr>
            <p:ph type="sldNum" sz="quarter" idx="10"/>
          </p:nvPr>
        </p:nvSpPr>
        <p:spPr/>
        <p:txBody>
          <a:bodyPr/>
          <a:lstStyle/>
          <a:p>
            <a:fld id="{7464AB31-2DF2-45C2-941B-FB012E566545}" type="slidenum">
              <a:rPr lang="en-US" smtClean="0"/>
              <a:t>98</a:t>
            </a:fld>
            <a:endParaRPr lang="en-US"/>
          </a:p>
        </p:txBody>
      </p:sp>
    </p:spTree>
    <p:extLst>
      <p:ext uri="{BB962C8B-B14F-4D97-AF65-F5344CB8AC3E}">
        <p14:creationId xmlns:p14="http://schemas.microsoft.com/office/powerpoint/2010/main" val="185707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ACA93EE8-81D9-46CA-86C3-C174AB3E3BE5}" type="slidenum">
              <a:rPr lang="en-US" altLang="en-US" smtClean="0"/>
              <a:pPr>
                <a:spcBef>
                  <a:spcPct val="0"/>
                </a:spcBef>
              </a:pPr>
              <a:t>5</a:t>
            </a:fld>
            <a:endParaRPr lang="en-US" altLang="en-US"/>
          </a:p>
        </p:txBody>
      </p:sp>
      <p:sp>
        <p:nvSpPr>
          <p:cNvPr id="174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137035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a:t>Adjust average</a:t>
            </a:r>
            <a:r>
              <a:rPr lang="en-US" baseline="0" dirty="0"/>
              <a:t> cost curves to obtain a single curve applicable to individuals at 150% of FPL – we assume slopes </a:t>
            </a:r>
            <a:r>
              <a:rPr lang="en-US" baseline="0" dirty="0" err="1"/>
              <a:t>ofaverage</a:t>
            </a:r>
            <a:r>
              <a:rPr lang="en-US" baseline="0" dirty="0"/>
              <a:t> cost curves are stable with income so we can vertically shift the average cost curves for 200 and 250% FPL thresholds to align w the 150% FPL threshold. (this assumes slopes of ac curves </a:t>
            </a:r>
            <a:r>
              <a:rPr lang="en-US" baseline="0" dirty="0" err="1"/>
              <a:t>wrt</a:t>
            </a:r>
            <a:r>
              <a:rPr lang="en-US" baseline="0" dirty="0"/>
              <a:t> s are staple with income even though </a:t>
            </a:r>
            <a:r>
              <a:rPr lang="en-US" baseline="0" dirty="0" err="1"/>
              <a:t>thelevels</a:t>
            </a:r>
            <a:r>
              <a:rPr lang="en-US" baseline="0" dirty="0"/>
              <a:t> of costs are </a:t>
            </a:r>
            <a:r>
              <a:rPr lang="en-US" baseline="0" dirty="0" err="1"/>
              <a:t>decliningin</a:t>
            </a:r>
            <a:r>
              <a:rPr lang="en-US" baseline="0" dirty="0"/>
              <a:t> income) </a:t>
            </a:r>
            <a:endParaRPr lang="en-US" dirty="0"/>
          </a:p>
        </p:txBody>
      </p:sp>
      <p:sp>
        <p:nvSpPr>
          <p:cNvPr id="4" name="Slide Number Placeholder 3"/>
          <p:cNvSpPr>
            <a:spLocks noGrp="1"/>
          </p:cNvSpPr>
          <p:nvPr>
            <p:ph type="sldNum" sz="quarter" idx="10"/>
          </p:nvPr>
        </p:nvSpPr>
        <p:spPr/>
        <p:txBody>
          <a:bodyPr/>
          <a:lstStyle/>
          <a:p>
            <a:fld id="{7464AB31-2DF2-45C2-941B-FB012E566545}" type="slidenum">
              <a:rPr lang="en-US" smtClean="0"/>
              <a:t>99</a:t>
            </a:fld>
            <a:endParaRPr lang="en-US"/>
          </a:p>
        </p:txBody>
      </p:sp>
    </p:spTree>
    <p:extLst>
      <p:ext uri="{BB962C8B-B14F-4D97-AF65-F5344CB8AC3E}">
        <p14:creationId xmlns:p14="http://schemas.microsoft.com/office/powerpoint/2010/main" val="3150913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a:t>Adjusted MC and AC with WTP_H</a:t>
            </a:r>
          </a:p>
        </p:txBody>
      </p:sp>
      <p:sp>
        <p:nvSpPr>
          <p:cNvPr id="4" name="Slide Number Placeholder 3"/>
          <p:cNvSpPr>
            <a:spLocks noGrp="1"/>
          </p:cNvSpPr>
          <p:nvPr>
            <p:ph type="sldNum" sz="quarter" idx="10"/>
          </p:nvPr>
        </p:nvSpPr>
        <p:spPr/>
        <p:txBody>
          <a:bodyPr/>
          <a:lstStyle/>
          <a:p>
            <a:fld id="{7464AB31-2DF2-45C2-941B-FB012E566545}" type="slidenum">
              <a:rPr lang="en-US" smtClean="0"/>
              <a:t>100</a:t>
            </a:fld>
            <a:endParaRPr lang="en-US"/>
          </a:p>
        </p:txBody>
      </p:sp>
    </p:spTree>
    <p:extLst>
      <p:ext uri="{BB962C8B-B14F-4D97-AF65-F5344CB8AC3E}">
        <p14:creationId xmlns:p14="http://schemas.microsoft.com/office/powerpoint/2010/main" val="2821785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AB31-2DF2-45C2-941B-FB012E566545}" type="slidenum">
              <a:rPr lang="en-US" smtClean="0"/>
              <a:t>101</a:t>
            </a:fld>
            <a:endParaRPr lang="en-US"/>
          </a:p>
        </p:txBody>
      </p:sp>
    </p:spTree>
    <p:extLst>
      <p:ext uri="{BB962C8B-B14F-4D97-AF65-F5344CB8AC3E}">
        <p14:creationId xmlns:p14="http://schemas.microsoft.com/office/powerpoint/2010/main" val="3631005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AB31-2DF2-45C2-941B-FB012E566545}" type="slidenum">
              <a:rPr lang="en-US" smtClean="0"/>
              <a:t>102</a:t>
            </a:fld>
            <a:endParaRPr lang="en-US"/>
          </a:p>
        </p:txBody>
      </p:sp>
    </p:spTree>
    <p:extLst>
      <p:ext uri="{BB962C8B-B14F-4D97-AF65-F5344CB8AC3E}">
        <p14:creationId xmlns:p14="http://schemas.microsoft.com/office/powerpoint/2010/main" val="2098054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we construct C_U:  we just multiply by the costs people pay </a:t>
            </a:r>
            <a:r>
              <a:rPr lang="mr-IN" baseline="0" dirty="0"/>
              <a:t>–</a:t>
            </a:r>
            <a:r>
              <a:rPr lang="en-US" baseline="0" dirty="0"/>
              <a:t> but we adjust for a moral hazard elasticity</a:t>
            </a:r>
            <a:r>
              <a:rPr lang="en-US" baseline="0"/>
              <a:t>. I think this will be pretty intuitive and you could blow through it if short on time. So, I could see just including the formula as a backup slide with a link on the next slide. </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103</a:t>
            </a:fld>
            <a:endParaRPr lang="en-US"/>
          </a:p>
        </p:txBody>
      </p:sp>
    </p:spTree>
    <p:extLst>
      <p:ext uri="{BB962C8B-B14F-4D97-AF65-F5344CB8AC3E}">
        <p14:creationId xmlns:p14="http://schemas.microsoft.com/office/powerpoint/2010/main" val="4078805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cost curve is about</a:t>
            </a:r>
            <a:r>
              <a:rPr lang="en-US" baseline="0" dirty="0"/>
              <a:t> one third of gross cost curve.</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104</a:t>
            </a:fld>
            <a:endParaRPr lang="en-US"/>
          </a:p>
        </p:txBody>
      </p:sp>
    </p:spTree>
    <p:extLst>
      <p:ext uri="{BB962C8B-B14F-4D97-AF65-F5344CB8AC3E}">
        <p14:creationId xmlns:p14="http://schemas.microsoft.com/office/powerpoint/2010/main" val="4164448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107</a:t>
            </a:fld>
            <a:endParaRPr lang="en-US"/>
          </a:p>
        </p:txBody>
      </p:sp>
    </p:spTree>
    <p:extLst>
      <p:ext uri="{BB962C8B-B14F-4D97-AF65-F5344CB8AC3E}">
        <p14:creationId xmlns:p14="http://schemas.microsoft.com/office/powerpoint/2010/main" val="2110810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108</a:t>
            </a:fld>
            <a:endParaRPr lang="en-US"/>
          </a:p>
        </p:txBody>
      </p:sp>
    </p:spTree>
    <p:extLst>
      <p:ext uri="{BB962C8B-B14F-4D97-AF65-F5344CB8AC3E}">
        <p14:creationId xmlns:p14="http://schemas.microsoft.com/office/powerpoint/2010/main" val="3909148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a:t>
            </a:r>
            <a:r>
              <a:rPr lang="en-US" baseline="0" dirty="0"/>
              <a:t> and 90% insured corresponds roughly to in sample range we observe.</a:t>
            </a:r>
          </a:p>
          <a:p>
            <a:r>
              <a:rPr lang="en-US" baseline="0" dirty="0"/>
              <a:t>MVPF&lt;1 </a:t>
            </a:r>
            <a:r>
              <a:rPr lang="en-US" baseline="0" dirty="0">
                <a:sym typeface="Wingdings" panose="05000000000000000000" pitchFamily="2" charset="2"/>
              </a:rPr>
              <a:t> </a:t>
            </a:r>
            <a:r>
              <a:rPr lang="en-US" baseline="0" dirty="0" err="1">
                <a:sym typeface="Wingdings" panose="05000000000000000000" pitchFamily="2" charset="2"/>
              </a:rPr>
              <a:t>indiviudals</a:t>
            </a:r>
            <a:r>
              <a:rPr lang="en-US" baseline="0" dirty="0">
                <a:sym typeface="Wingdings" panose="05000000000000000000" pitchFamily="2" charset="2"/>
              </a:rPr>
              <a:t> would prefer $1 lump sum transfer to $1 of insurance subsidies.</a:t>
            </a:r>
          </a:p>
          <a:p>
            <a:r>
              <a:rPr lang="en-US" baseline="0" dirty="0">
                <a:sym typeface="Wingdings" panose="05000000000000000000" pitchFamily="2" charset="2"/>
              </a:rPr>
              <a:t>MVPF = 0.28  recipients are willing to pay about 30 cents for every $1 increase in government spending on subsidies. </a:t>
            </a:r>
            <a:endParaRPr lang="en-US" dirty="0"/>
          </a:p>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109</a:t>
            </a:fld>
            <a:endParaRPr lang="en-US"/>
          </a:p>
        </p:txBody>
      </p:sp>
    </p:spTree>
    <p:extLst>
      <p:ext uri="{BB962C8B-B14F-4D97-AF65-F5344CB8AC3E}">
        <p14:creationId xmlns:p14="http://schemas.microsoft.com/office/powerpoint/2010/main" val="127064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a:t>
            </a:r>
            <a:r>
              <a:rPr lang="en-US" baseline="0" dirty="0"/>
              <a:t> calculation </a:t>
            </a:r>
            <a:r>
              <a:rPr lang="en-US" baseline="0" dirty="0" err="1"/>
              <a:t>implicity</a:t>
            </a:r>
            <a:r>
              <a:rPr lang="en-US" baseline="0" dirty="0"/>
              <a:t> assumed uncompensated care was non existent or had zero social value.</a:t>
            </a:r>
          </a:p>
          <a:p>
            <a:r>
              <a:rPr lang="en-US" baseline="0" dirty="0"/>
              <a:t>Impact of accounting for uncompensated care depends on incidence:</a:t>
            </a:r>
          </a:p>
          <a:p>
            <a:pPr marL="228600" indent="-228600">
              <a:buAutoNum type="alphaLcParenR"/>
            </a:pPr>
            <a:r>
              <a:rPr lang="en-US" baseline="0" dirty="0"/>
              <a:t>On </a:t>
            </a:r>
            <a:r>
              <a:rPr lang="en-US" baseline="0" dirty="0" err="1"/>
              <a:t>govt</a:t>
            </a:r>
            <a:r>
              <a:rPr lang="en-US" baseline="0" dirty="0"/>
              <a:t> (if public funds used to reimburse hospitals for </a:t>
            </a:r>
            <a:r>
              <a:rPr lang="en-US" baseline="0" dirty="0" err="1"/>
              <a:t>uncomp</a:t>
            </a:r>
            <a:r>
              <a:rPr lang="en-US" baseline="0" dirty="0"/>
              <a:t> care) </a:t>
            </a:r>
            <a:r>
              <a:rPr lang="en-US" baseline="0" dirty="0">
                <a:sym typeface="Wingdings" panose="05000000000000000000" pitchFamily="2" charset="2"/>
              </a:rPr>
              <a:t> decrease costs in denominator of MVPF</a:t>
            </a:r>
          </a:p>
          <a:p>
            <a:pPr marL="228600" indent="-228600">
              <a:buAutoNum type="alphaLcParenR"/>
            </a:pPr>
            <a:r>
              <a:rPr lang="en-US" baseline="0" dirty="0">
                <a:sym typeface="Wingdings" panose="05000000000000000000" pitchFamily="2" charset="2"/>
              </a:rPr>
              <a:t>On low income beneficiaries (if </a:t>
            </a:r>
            <a:r>
              <a:rPr lang="en-US" baseline="0" dirty="0" err="1">
                <a:sym typeface="Wingdings" panose="05000000000000000000" pitchFamily="2" charset="2"/>
              </a:rPr>
              <a:t>redunctions</a:t>
            </a:r>
            <a:r>
              <a:rPr lang="en-US" baseline="0" dirty="0">
                <a:sym typeface="Wingdings" panose="05000000000000000000" pitchFamily="2" charset="2"/>
              </a:rPr>
              <a:t> in </a:t>
            </a:r>
            <a:r>
              <a:rPr lang="en-US" baseline="0" dirty="0" err="1">
                <a:sym typeface="Wingdings" panose="05000000000000000000" pitchFamily="2" charset="2"/>
              </a:rPr>
              <a:t>uncomp</a:t>
            </a:r>
            <a:r>
              <a:rPr lang="en-US" baseline="0" dirty="0">
                <a:sym typeface="Wingdings" panose="05000000000000000000" pitchFamily="2" charset="2"/>
              </a:rPr>
              <a:t> care costs for the newly insured allows providers to provide better care to those who remain uninsured)  add uncompensated care costs to </a:t>
            </a:r>
            <a:r>
              <a:rPr lang="en-US" baseline="0" dirty="0" err="1">
                <a:sym typeface="Wingdings" panose="05000000000000000000" pitchFamily="2" charset="2"/>
              </a:rPr>
              <a:t>nunmerator</a:t>
            </a:r>
            <a:r>
              <a:rPr lang="en-US" baseline="0" dirty="0">
                <a:sym typeface="Wingdings" panose="05000000000000000000" pitchFamily="2" charset="2"/>
              </a:rPr>
              <a:t> of MVPF for marginal enrollees</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110</a:t>
            </a:fld>
            <a:endParaRPr lang="en-US"/>
          </a:p>
        </p:txBody>
      </p:sp>
    </p:spTree>
    <p:extLst>
      <p:ext uri="{BB962C8B-B14F-4D97-AF65-F5344CB8AC3E}">
        <p14:creationId xmlns:p14="http://schemas.microsoft.com/office/powerpoint/2010/main" val="420721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AC365186-40CD-40E5-ABD1-3B02AA56F662}" type="slidenum">
              <a:rPr lang="en-US" altLang="en-US" smtClean="0"/>
              <a:pPr>
                <a:spcBef>
                  <a:spcPct val="0"/>
                </a:spcBef>
              </a:pPr>
              <a:t>10</a:t>
            </a:fld>
            <a:endParaRPr lang="en-US" altLang="en-US"/>
          </a:p>
        </p:txBody>
      </p:sp>
      <p:sp>
        <p:nvSpPr>
          <p:cNvPr id="235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527224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appropriate benchmark for the MVPF may not be 1.</a:t>
            </a:r>
            <a:r>
              <a:rPr lang="en-US" baseline="0" dirty="0"/>
              <a:t> insurance subsidies to low income adults may serve redistributive aims, and redistribution inevitably involves some resource cost (</a:t>
            </a:r>
            <a:r>
              <a:rPr lang="en-US" baseline="0" dirty="0" err="1"/>
              <a:t>Okun</a:t>
            </a:r>
            <a:r>
              <a:rPr lang="en-US" baseline="0" dirty="0"/>
              <a:t> leaky bucket).</a:t>
            </a:r>
          </a:p>
          <a:p>
            <a:endParaRPr lang="en-US" baseline="0" dirty="0"/>
          </a:p>
          <a:p>
            <a:r>
              <a:rPr lang="en-US" baseline="0" dirty="0"/>
              <a:t>One benchmark: with a utilitarian </a:t>
            </a:r>
            <a:r>
              <a:rPr lang="en-US" baseline="0" dirty="0" err="1"/>
              <a:t>swf</a:t>
            </a:r>
            <a:r>
              <a:rPr lang="en-US" baseline="0" dirty="0"/>
              <a:t>, and the consumption level of eligible population relative to general population, and individual CRRA w </a:t>
            </a:r>
            <a:r>
              <a:rPr lang="en-US" baseline="0" dirty="0" err="1"/>
              <a:t>rel</a:t>
            </a:r>
            <a:r>
              <a:rPr lang="en-US" baseline="0" dirty="0"/>
              <a:t> risk aversion of 3, given eligible population has median consumption that is 60% of general MA population,  suggests society  would prefer policies with a MVPF of at least 0.2  (i.e. willing to burn 80 cents to get 20 cents into the low income adults).</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111</a:t>
            </a:fld>
            <a:endParaRPr lang="en-US"/>
          </a:p>
        </p:txBody>
      </p:sp>
    </p:spTree>
    <p:extLst>
      <p:ext uri="{BB962C8B-B14F-4D97-AF65-F5344CB8AC3E}">
        <p14:creationId xmlns:p14="http://schemas.microsoft.com/office/powerpoint/2010/main" val="357740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benchmark that doesn’t require us to take</a:t>
            </a:r>
            <a:r>
              <a:rPr lang="en-US" baseline="0" dirty="0"/>
              <a:t> a stand on curvature of individual utility function or social welfare function is to compare the MVPF to other transfer programs. </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112</a:t>
            </a:fld>
            <a:endParaRPr lang="en-US"/>
          </a:p>
        </p:txBody>
      </p:sp>
    </p:spTree>
    <p:extLst>
      <p:ext uri="{BB962C8B-B14F-4D97-AF65-F5344CB8AC3E}">
        <p14:creationId xmlns:p14="http://schemas.microsoft.com/office/powerpoint/2010/main" val="1994649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Empirical evidence and economic theory are complements, not substitutes.</a:t>
            </a:r>
          </a:p>
          <a:p>
            <a:r>
              <a:rPr lang="en-US" altLang="en-US"/>
              <a:t>Two great tastes that taste great together.</a:t>
            </a:r>
          </a:p>
          <a:p>
            <a:endParaRPr lang="en-US" altLang="en-US"/>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4EB169CF-89FF-42E2-9E0C-484C545119AD}" type="slidenum">
              <a:rPr lang="en-US" altLang="en-US" smtClean="0">
                <a:latin typeface="Garamond" panose="02020404030301010803" pitchFamily="18" charset="0"/>
                <a:ea typeface="MS PGothic" panose="020B0600070205080204" pitchFamily="34" charset="-128"/>
              </a:rPr>
              <a:pPr/>
              <a:t>131</a:t>
            </a:fld>
            <a:endParaRPr lang="en-US" altLang="en-US">
              <a:latin typeface="Garamond" panose="02020404030301010803" pitchFamily="18" charset="0"/>
              <a:ea typeface="MS PGothic" panose="020B0600070205080204" pitchFamily="34" charset="-128"/>
            </a:endParaRPr>
          </a:p>
        </p:txBody>
      </p:sp>
      <p:sp>
        <p:nvSpPr>
          <p:cNvPr id="12390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18034356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fld id="{19E6A903-AA28-4681-B73E-2A00D1F77473}" type="slidenum">
              <a:rPr lang="en-US" altLang="en-US" smtClean="0">
                <a:latin typeface="Garamond" panose="02020404030301010803" pitchFamily="18" charset="0"/>
                <a:ea typeface="MS PGothic" panose="020B0600070205080204" pitchFamily="34" charset="-128"/>
              </a:rPr>
              <a:pPr/>
              <a:t>132</a:t>
            </a:fld>
            <a:endParaRPr lang="en-US" altLang="en-US">
              <a:latin typeface="Garamond" panose="02020404030301010803" pitchFamily="18" charset="0"/>
              <a:ea typeface="MS PGothic" panose="020B0600070205080204" pitchFamily="34" charset="-128"/>
            </a:endParaRPr>
          </a:p>
        </p:txBody>
      </p:sp>
      <p:sp>
        <p:nvSpPr>
          <p:cNvPr id="12595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93177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33FEB444-344A-4536-A893-42D70D488272}" type="slidenum">
              <a:rPr lang="en-US" altLang="en-US" smtClean="0"/>
              <a:pPr>
                <a:spcBef>
                  <a:spcPct val="0"/>
                </a:spcBef>
              </a:pPr>
              <a:t>11</a:t>
            </a:fld>
            <a:endParaRPr lang="en-US" altLang="en-US"/>
          </a:p>
        </p:txBody>
      </p:sp>
      <p:sp>
        <p:nvSpPr>
          <p:cNvPr id="25605"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362953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E8FD36DC-57C6-4DFA-B9A3-7434F935986E}" type="slidenum">
              <a:rPr lang="en-US" altLang="en-US" smtClean="0"/>
              <a:pPr>
                <a:spcBef>
                  <a:spcPct val="0"/>
                </a:spcBef>
              </a:pPr>
              <a:t>12</a:t>
            </a:fld>
            <a:endParaRPr lang="en-US" altLang="en-US"/>
          </a:p>
        </p:txBody>
      </p:sp>
      <p:sp>
        <p:nvSpPr>
          <p:cNvPr id="2765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368024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eacfb0068e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eacfb0068e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03" name="Google Shape;303;g2eacfb0068e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1BDD90D7-FF72-4182-9E12-CE11438FD5F8}" type="slidenum">
              <a:rPr lang="en-US" altLang="en-US" smtClean="0"/>
              <a:pPr>
                <a:spcBef>
                  <a:spcPct val="0"/>
                </a:spcBef>
              </a:pPr>
              <a:t>25</a:t>
            </a:fld>
            <a:endParaRPr lang="en-US" altLang="en-US"/>
          </a:p>
        </p:txBody>
      </p:sp>
      <p:sp>
        <p:nvSpPr>
          <p:cNvPr id="3789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165149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Garamond" panose="02020404030301010803" pitchFamily="18" charset="0"/>
                <a:ea typeface="MS PGothic" panose="020B0600070205080204" pitchFamily="34" charset="-128"/>
              </a:defRPr>
            </a:lvl1pPr>
            <a:lvl2pPr marL="742950" indent="-285750" defTabSz="931863">
              <a:spcBef>
                <a:spcPct val="30000"/>
              </a:spcBef>
              <a:defRPr sz="1200">
                <a:solidFill>
                  <a:schemeClr val="tx1"/>
                </a:solidFill>
                <a:latin typeface="Garamond" panose="02020404030301010803" pitchFamily="18" charset="0"/>
                <a:ea typeface="MS PGothic" panose="020B0600070205080204" pitchFamily="34" charset="-128"/>
              </a:defRPr>
            </a:lvl2pPr>
            <a:lvl3pPr marL="11430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3pPr>
            <a:lvl4pPr marL="16002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4pPr>
            <a:lvl5pPr marL="2057400" indent="-228600" defTabSz="931863">
              <a:spcBef>
                <a:spcPct val="30000"/>
              </a:spcBef>
              <a:defRPr sz="12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Garamond" panose="02020404030301010803" pitchFamily="18" charset="0"/>
                <a:ea typeface="MS PGothic" panose="020B0600070205080204" pitchFamily="34" charset="-128"/>
              </a:defRPr>
            </a:lvl9pPr>
          </a:lstStyle>
          <a:p>
            <a:pPr>
              <a:spcBef>
                <a:spcPct val="0"/>
              </a:spcBef>
            </a:pPr>
            <a:fld id="{7C024BFB-482A-4520-88E3-EC8A60E7D637}" type="slidenum">
              <a:rPr lang="en-US" altLang="en-US" smtClean="0"/>
              <a:pPr>
                <a:spcBef>
                  <a:spcPct val="0"/>
                </a:spcBef>
              </a:pPr>
              <a:t>26</a:t>
            </a:fld>
            <a:endParaRPr lang="en-US" altLang="en-US"/>
          </a:p>
        </p:txBody>
      </p:sp>
      <p:sp>
        <p:nvSpPr>
          <p:cNvPr id="3994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latin typeface="Garamond" panose="02020404030301010803" pitchFamily="18" charset="0"/>
              </a:rPr>
              <a:t>Medicaid: What Does It Do and What Does That Mean?</a:t>
            </a:r>
          </a:p>
        </p:txBody>
      </p:sp>
    </p:spTree>
    <p:extLst>
      <p:ext uri="{BB962C8B-B14F-4D97-AF65-F5344CB8AC3E}">
        <p14:creationId xmlns:p14="http://schemas.microsoft.com/office/powerpoint/2010/main" val="1306201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J-PAL Intro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14288"/>
            <a:ext cx="9144000" cy="68500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25" y="647700"/>
            <a:ext cx="22860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l="71548" t="2" r="1064" b="-443"/>
          <a:stretch>
            <a:fillRect/>
          </a:stretch>
        </p:blipFill>
        <p:spPr bwMode="auto">
          <a:xfrm>
            <a:off x="6911975" y="0"/>
            <a:ext cx="2232025"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2061" y="2553628"/>
            <a:ext cx="6478663" cy="1470025"/>
          </a:xfrm>
        </p:spPr>
        <p:txBody>
          <a:bodyPr anchor="b"/>
          <a:lstStyle>
            <a:lvl1pPr>
              <a:defRPr spc="0"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34518" y="4406548"/>
            <a:ext cx="6478663" cy="1752600"/>
          </a:xfrm>
        </p:spPr>
        <p:txBody>
          <a:bodyPr>
            <a:normAutofit/>
          </a:bodyPr>
          <a:lstStyle>
            <a:lvl1pPr marL="0" indent="0" algn="l">
              <a:spcAft>
                <a:spcPts val="300"/>
              </a:spcAft>
              <a:buNone/>
              <a:defRPr sz="2200" spc="100" baseline="0">
                <a:solidFill>
                  <a:srgbClr val="2828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622753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PAL Two Content Slide w/ cita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45"/>
            <a:ext cx="8229600" cy="1147367"/>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sz="half" idx="1"/>
          </p:nvPr>
        </p:nvSpPr>
        <p:spPr>
          <a:xfrm>
            <a:off x="457200" y="1472184"/>
            <a:ext cx="4038600" cy="4129963"/>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648200" y="1472184"/>
            <a:ext cx="4038600" cy="4129963"/>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8" name="Text Placeholder 6"/>
          <p:cNvSpPr>
            <a:spLocks noGrp="1"/>
          </p:cNvSpPr>
          <p:nvPr>
            <p:ph type="body" sz="quarter" idx="13"/>
          </p:nvPr>
        </p:nvSpPr>
        <p:spPr>
          <a:xfrm>
            <a:off x="457200" y="5602147"/>
            <a:ext cx="8229600" cy="590691"/>
          </a:xfrm>
        </p:spPr>
        <p:txBody>
          <a:bodyPr anchor="b">
            <a:noAutofit/>
          </a:bodyPr>
          <a:lstStyle>
            <a:lvl1pPr marL="0" indent="0">
              <a:buNone/>
              <a:defRPr sz="1400" baseline="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6" name="Footer Placeholder 4"/>
          <p:cNvSpPr>
            <a:spLocks noGrp="1"/>
          </p:cNvSpPr>
          <p:nvPr>
            <p:ph type="ftr" sz="quarter" idx="14"/>
          </p:nvPr>
        </p:nvSpPr>
        <p:spPr/>
        <p:txBody>
          <a:bodyPr/>
          <a:lstStyle>
            <a:lvl1pPr>
              <a:defRPr/>
            </a:lvl1pPr>
          </a:lstStyle>
          <a:p>
            <a:pPr>
              <a:defRPr/>
            </a:pPr>
            <a:r>
              <a:rPr lang="en-US" altLang="en-US"/>
              <a:t>What Does It Do and What Does That Mean?</a:t>
            </a:r>
          </a:p>
        </p:txBody>
      </p:sp>
      <p:sp>
        <p:nvSpPr>
          <p:cNvPr id="7" name="Slide Number Placeholder 5"/>
          <p:cNvSpPr>
            <a:spLocks noGrp="1"/>
          </p:cNvSpPr>
          <p:nvPr>
            <p:ph type="sldNum" sz="quarter" idx="15"/>
          </p:nvPr>
        </p:nvSpPr>
        <p:spPr/>
        <p:txBody>
          <a:bodyPr/>
          <a:lstStyle>
            <a:lvl1pPr>
              <a:defRPr/>
            </a:lvl1pPr>
          </a:lstStyle>
          <a:p>
            <a:pPr>
              <a:defRPr/>
            </a:pPr>
            <a:fld id="{5F92008D-A014-4AD0-9688-A020EC6D9864}" type="slidenum">
              <a:rPr lang="en-US" altLang="en-US"/>
              <a:pPr>
                <a:defRPr/>
              </a:pPr>
              <a:t>‹#›</a:t>
            </a:fld>
            <a:endParaRPr lang="en-US" altLang="en-US"/>
          </a:p>
        </p:txBody>
      </p:sp>
    </p:spTree>
    <p:extLst>
      <p:ext uri="{BB962C8B-B14F-4D97-AF65-F5344CB8AC3E}">
        <p14:creationId xmlns:p14="http://schemas.microsoft.com/office/powerpoint/2010/main" val="131235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J-PAL Comparison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72185"/>
            <a:ext cx="4040188" cy="438912"/>
          </a:xfrm>
        </p:spPr>
        <p:txBody>
          <a:bodyP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11097"/>
            <a:ext cx="4040188" cy="4279391"/>
          </a:xfrm>
        </p:spPr>
        <p:txBody>
          <a:bodyPr>
            <a:normAutofit/>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4645025" y="1472185"/>
            <a:ext cx="4041775" cy="438912"/>
          </a:xfrm>
        </p:spPr>
        <p:txBody>
          <a:bodyP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911097"/>
            <a:ext cx="4041775" cy="4279391"/>
          </a:xfrm>
        </p:spPr>
        <p:txBody>
          <a:bodyPr>
            <a:normAutofit/>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7" name="Footer Placeholder 4"/>
          <p:cNvSpPr>
            <a:spLocks noGrp="1"/>
          </p:cNvSpPr>
          <p:nvPr>
            <p:ph type="ftr" sz="quarter" idx="10"/>
          </p:nvPr>
        </p:nvSpPr>
        <p:spPr/>
        <p:txBody>
          <a:bodyPr/>
          <a:lstStyle>
            <a:lvl1pPr>
              <a:defRPr/>
            </a:lvl1pPr>
          </a:lstStyle>
          <a:p>
            <a:pPr>
              <a:defRPr/>
            </a:pPr>
            <a:r>
              <a:rPr lang="en-US" altLang="en-US"/>
              <a:t>What Does It Do and What Does That Mean?</a:t>
            </a:r>
          </a:p>
        </p:txBody>
      </p:sp>
      <p:sp>
        <p:nvSpPr>
          <p:cNvPr id="8" name="Slide Number Placeholder 5"/>
          <p:cNvSpPr>
            <a:spLocks noGrp="1"/>
          </p:cNvSpPr>
          <p:nvPr>
            <p:ph type="sldNum" sz="quarter" idx="11"/>
          </p:nvPr>
        </p:nvSpPr>
        <p:spPr/>
        <p:txBody>
          <a:bodyPr/>
          <a:lstStyle>
            <a:lvl1pPr>
              <a:defRPr/>
            </a:lvl1pPr>
          </a:lstStyle>
          <a:p>
            <a:pPr>
              <a:defRPr/>
            </a:pPr>
            <a:fld id="{E3D49784-0D07-4808-8E96-4B8D1C0159DD}" type="slidenum">
              <a:rPr lang="en-US" altLang="en-US"/>
              <a:pPr>
                <a:defRPr/>
              </a:pPr>
              <a:t>‹#›</a:t>
            </a:fld>
            <a:endParaRPr lang="en-US" altLang="en-US"/>
          </a:p>
        </p:txBody>
      </p:sp>
    </p:spTree>
    <p:extLst>
      <p:ext uri="{BB962C8B-B14F-4D97-AF65-F5344CB8AC3E}">
        <p14:creationId xmlns:p14="http://schemas.microsoft.com/office/powerpoint/2010/main" val="427862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PAL Image &amp; Caption w/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47"/>
            <a:ext cx="8229600" cy="113175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sz="half" idx="1"/>
          </p:nvPr>
        </p:nvSpPr>
        <p:spPr>
          <a:xfrm>
            <a:off x="5832389" y="1474573"/>
            <a:ext cx="2854410" cy="3456937"/>
          </a:xfrm>
        </p:spPr>
        <p:txBody>
          <a:bodyPr>
            <a:normAutofit/>
          </a:bodyPr>
          <a:lstStyle>
            <a:lvl1pPr marL="0" indent="0">
              <a:buNone/>
              <a:defRPr sz="22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57199" y="1474573"/>
            <a:ext cx="5268098" cy="4651591"/>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4" name="Content Placeholder 2"/>
          <p:cNvSpPr>
            <a:spLocks noGrp="1"/>
          </p:cNvSpPr>
          <p:nvPr>
            <p:ph sz="half" idx="13"/>
          </p:nvPr>
        </p:nvSpPr>
        <p:spPr>
          <a:xfrm>
            <a:off x="5832389" y="5129451"/>
            <a:ext cx="2854410" cy="996713"/>
          </a:xfrm>
        </p:spPr>
        <p:txBody>
          <a:bodyPr lIns="0">
            <a:normAutofit/>
          </a:bodyPr>
          <a:lstStyle>
            <a:lvl1pPr marL="0" indent="0">
              <a:lnSpc>
                <a:spcPct val="100000"/>
              </a:lnSpc>
              <a:buNone/>
              <a:defRPr sz="1400" i="1" baseline="0">
                <a:solidFill>
                  <a:schemeClr val="accent6"/>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p:txBody>
      </p:sp>
      <p:sp>
        <p:nvSpPr>
          <p:cNvPr id="15" name="Text Placeholder 6"/>
          <p:cNvSpPr>
            <a:spLocks noGrp="1"/>
          </p:cNvSpPr>
          <p:nvPr>
            <p:ph type="body" sz="quarter" idx="14"/>
          </p:nvPr>
        </p:nvSpPr>
        <p:spPr>
          <a:xfrm>
            <a:off x="5832388" y="4931510"/>
            <a:ext cx="2854411" cy="197941"/>
          </a:xfrm>
          <a:ln>
            <a:noFill/>
          </a:ln>
        </p:spPr>
        <p:txBody>
          <a:bodyPr lIns="0" tIns="18288" rIns="0" bIns="18288">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7" name="Footer Placeholder 4"/>
          <p:cNvSpPr>
            <a:spLocks noGrp="1"/>
          </p:cNvSpPr>
          <p:nvPr>
            <p:ph type="ftr" sz="quarter" idx="15"/>
          </p:nvPr>
        </p:nvSpPr>
        <p:spPr/>
        <p:txBody>
          <a:bodyPr/>
          <a:lstStyle>
            <a:lvl1pPr>
              <a:defRPr/>
            </a:lvl1pPr>
          </a:lstStyle>
          <a:p>
            <a:pPr>
              <a:defRPr/>
            </a:pPr>
            <a:r>
              <a:rPr lang="en-US" altLang="en-US"/>
              <a:t>What Does It Do and What Does That Mean?</a:t>
            </a:r>
          </a:p>
        </p:txBody>
      </p:sp>
      <p:sp>
        <p:nvSpPr>
          <p:cNvPr id="8" name="Slide Number Placeholder 5"/>
          <p:cNvSpPr>
            <a:spLocks noGrp="1"/>
          </p:cNvSpPr>
          <p:nvPr>
            <p:ph type="sldNum" sz="quarter" idx="16"/>
          </p:nvPr>
        </p:nvSpPr>
        <p:spPr/>
        <p:txBody>
          <a:bodyPr/>
          <a:lstStyle>
            <a:lvl1pPr>
              <a:defRPr/>
            </a:lvl1pPr>
          </a:lstStyle>
          <a:p>
            <a:pPr>
              <a:defRPr/>
            </a:pPr>
            <a:fld id="{00B4CEDF-9FB0-4E9C-8A2B-D40C6C1DB884}" type="slidenum">
              <a:rPr lang="en-US" altLang="en-US"/>
              <a:pPr>
                <a:defRPr/>
              </a:pPr>
              <a:t>‹#›</a:t>
            </a:fld>
            <a:endParaRPr lang="en-US" altLang="en-US"/>
          </a:p>
        </p:txBody>
      </p:sp>
    </p:spTree>
    <p:extLst>
      <p:ext uri="{BB962C8B-B14F-4D97-AF65-F5344CB8AC3E}">
        <p14:creationId xmlns:p14="http://schemas.microsoft.com/office/powerpoint/2010/main" val="429122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PAL Image &amp; Caption w/ Content Right">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47"/>
            <a:ext cx="8229600" cy="1153296"/>
          </a:xfrm>
        </p:spPr>
        <p:txBody>
          <a:bodyPr/>
          <a:lstStyle>
            <a:lvl1pPr>
              <a:defRPr baseline="0"/>
            </a:lvl1pPr>
          </a:lstStyle>
          <a:p>
            <a:r>
              <a:rPr lang="en-US"/>
              <a:t>Click to edit Master title style</a:t>
            </a:r>
            <a:endParaRPr lang="en-US" dirty="0"/>
          </a:p>
        </p:txBody>
      </p:sp>
      <p:sp>
        <p:nvSpPr>
          <p:cNvPr id="4" name="Content Placeholder 3"/>
          <p:cNvSpPr>
            <a:spLocks noGrp="1"/>
          </p:cNvSpPr>
          <p:nvPr>
            <p:ph sz="half" idx="2"/>
          </p:nvPr>
        </p:nvSpPr>
        <p:spPr>
          <a:xfrm>
            <a:off x="3426941" y="1474574"/>
            <a:ext cx="5259859" cy="4651590"/>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3" name="Content Placeholder 2"/>
          <p:cNvSpPr>
            <a:spLocks noGrp="1"/>
          </p:cNvSpPr>
          <p:nvPr>
            <p:ph sz="half" idx="1"/>
          </p:nvPr>
        </p:nvSpPr>
        <p:spPr>
          <a:xfrm>
            <a:off x="457200" y="1474574"/>
            <a:ext cx="2854411" cy="3456936"/>
          </a:xfrm>
        </p:spPr>
        <p:txBody>
          <a:bodyPr>
            <a:normAutofit/>
          </a:bodyPr>
          <a:lstStyle>
            <a:lvl1pPr marL="0" indent="0">
              <a:buNone/>
              <a:defRPr sz="22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p:txBody>
      </p:sp>
      <p:sp>
        <p:nvSpPr>
          <p:cNvPr id="14" name="Content Placeholder 2"/>
          <p:cNvSpPr>
            <a:spLocks noGrp="1"/>
          </p:cNvSpPr>
          <p:nvPr>
            <p:ph sz="half" idx="13"/>
          </p:nvPr>
        </p:nvSpPr>
        <p:spPr>
          <a:xfrm>
            <a:off x="457200" y="5129451"/>
            <a:ext cx="2854411" cy="996713"/>
          </a:xfrm>
        </p:spPr>
        <p:txBody>
          <a:bodyPr lIns="0">
            <a:normAutofit/>
          </a:bodyPr>
          <a:lstStyle>
            <a:lvl1pPr marL="0" indent="0">
              <a:buNone/>
              <a:defRPr sz="1400" i="1" baseline="0">
                <a:solidFill>
                  <a:schemeClr val="accent6"/>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p:txBody>
      </p:sp>
      <p:sp>
        <p:nvSpPr>
          <p:cNvPr id="15" name="Text Placeholder 6"/>
          <p:cNvSpPr>
            <a:spLocks noGrp="1"/>
          </p:cNvSpPr>
          <p:nvPr>
            <p:ph type="body" sz="quarter" idx="14"/>
          </p:nvPr>
        </p:nvSpPr>
        <p:spPr>
          <a:xfrm>
            <a:off x="457200" y="4931510"/>
            <a:ext cx="2854412" cy="197941"/>
          </a:xfrm>
          <a:ln>
            <a:noFill/>
          </a:ln>
        </p:spPr>
        <p:txBody>
          <a:bodyPr lIns="0" tIns="18288" rIns="0" bIns="18288">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7" name="Footer Placeholder 5"/>
          <p:cNvSpPr>
            <a:spLocks noGrp="1"/>
          </p:cNvSpPr>
          <p:nvPr>
            <p:ph type="ftr" sz="quarter" idx="15"/>
          </p:nvPr>
        </p:nvSpPr>
        <p:spPr>
          <a:xfrm>
            <a:off x="363538" y="6446838"/>
            <a:ext cx="6878637" cy="222250"/>
          </a:xfrm>
        </p:spPr>
        <p:txBody>
          <a:bodyPr/>
          <a:lstStyle>
            <a:lvl1pPr>
              <a:defRPr/>
            </a:lvl1pPr>
          </a:lstStyle>
          <a:p>
            <a:pPr>
              <a:defRPr/>
            </a:pPr>
            <a:r>
              <a:rPr lang="en-US" altLang="en-US"/>
              <a:t>What Does It Do and What Does That Mean?</a:t>
            </a:r>
          </a:p>
        </p:txBody>
      </p:sp>
      <p:sp>
        <p:nvSpPr>
          <p:cNvPr id="8" name="Slide Number Placeholder 6"/>
          <p:cNvSpPr>
            <a:spLocks noGrp="1"/>
          </p:cNvSpPr>
          <p:nvPr>
            <p:ph type="sldNum" sz="quarter" idx="16"/>
          </p:nvPr>
        </p:nvSpPr>
        <p:spPr/>
        <p:txBody>
          <a:bodyPr/>
          <a:lstStyle>
            <a:lvl1pPr>
              <a:defRPr/>
            </a:lvl1pPr>
          </a:lstStyle>
          <a:p>
            <a:pPr>
              <a:defRPr/>
            </a:pPr>
            <a:fld id="{FE3917D1-1571-42A3-B95D-D9D68973CAB2}" type="slidenum">
              <a:rPr lang="en-US" altLang="en-US"/>
              <a:pPr>
                <a:defRPr/>
              </a:pPr>
              <a:t>‹#›</a:t>
            </a:fld>
            <a:endParaRPr lang="en-US" altLang="en-US"/>
          </a:p>
        </p:txBody>
      </p:sp>
    </p:spTree>
    <p:extLst>
      <p:ext uri="{BB962C8B-B14F-4D97-AF65-F5344CB8AC3E}">
        <p14:creationId xmlns:p14="http://schemas.microsoft.com/office/powerpoint/2010/main" val="30021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PAL Image w/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46"/>
            <a:ext cx="8229600" cy="1147366"/>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sz="half" idx="1"/>
          </p:nvPr>
        </p:nvSpPr>
        <p:spPr>
          <a:xfrm>
            <a:off x="5843015" y="1484903"/>
            <a:ext cx="2843783" cy="4439158"/>
          </a:xfrm>
        </p:spPr>
        <p:txBody>
          <a:bodyPr>
            <a:normAutofit/>
          </a:bodyPr>
          <a:lstStyle>
            <a:lvl1pPr marL="0" indent="0">
              <a:buNone/>
              <a:defRPr sz="22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57199" y="1484903"/>
            <a:ext cx="5248658" cy="4641261"/>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2" name="Text Placeholder 6"/>
          <p:cNvSpPr>
            <a:spLocks noGrp="1"/>
          </p:cNvSpPr>
          <p:nvPr>
            <p:ph type="body" sz="quarter" idx="14"/>
          </p:nvPr>
        </p:nvSpPr>
        <p:spPr>
          <a:xfrm>
            <a:off x="5843015" y="5924061"/>
            <a:ext cx="2843784" cy="197941"/>
          </a:xfrm>
          <a:ln>
            <a:noFill/>
          </a:ln>
        </p:spPr>
        <p:txBody>
          <a:bodyPr lIns="0" tIns="9144" rIns="0" bIns="18288">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6" name="Footer Placeholder 4"/>
          <p:cNvSpPr>
            <a:spLocks noGrp="1"/>
          </p:cNvSpPr>
          <p:nvPr>
            <p:ph type="ftr" sz="quarter" idx="15"/>
          </p:nvPr>
        </p:nvSpPr>
        <p:spPr/>
        <p:txBody>
          <a:bodyPr/>
          <a:lstStyle>
            <a:lvl1pPr>
              <a:defRPr/>
            </a:lvl1pPr>
          </a:lstStyle>
          <a:p>
            <a:pPr>
              <a:defRPr/>
            </a:pPr>
            <a:r>
              <a:rPr lang="en-US" altLang="en-US"/>
              <a:t>What Does It Do and What Does That Mean?</a:t>
            </a:r>
          </a:p>
        </p:txBody>
      </p:sp>
      <p:sp>
        <p:nvSpPr>
          <p:cNvPr id="7" name="Slide Number Placeholder 5"/>
          <p:cNvSpPr>
            <a:spLocks noGrp="1"/>
          </p:cNvSpPr>
          <p:nvPr>
            <p:ph type="sldNum" sz="quarter" idx="16"/>
          </p:nvPr>
        </p:nvSpPr>
        <p:spPr/>
        <p:txBody>
          <a:bodyPr/>
          <a:lstStyle>
            <a:lvl1pPr>
              <a:defRPr/>
            </a:lvl1pPr>
          </a:lstStyle>
          <a:p>
            <a:pPr>
              <a:defRPr/>
            </a:pPr>
            <a:fld id="{B8C74D8A-BE89-4C73-9DA1-711DD6617847}" type="slidenum">
              <a:rPr lang="en-US" altLang="en-US"/>
              <a:pPr>
                <a:defRPr/>
              </a:pPr>
              <a:t>‹#›</a:t>
            </a:fld>
            <a:endParaRPr lang="en-US" altLang="en-US"/>
          </a:p>
        </p:txBody>
      </p:sp>
    </p:spTree>
    <p:extLst>
      <p:ext uri="{BB962C8B-B14F-4D97-AF65-F5344CB8AC3E}">
        <p14:creationId xmlns:p14="http://schemas.microsoft.com/office/powerpoint/2010/main" val="2736519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J-PAL Image w/ Content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46"/>
            <a:ext cx="8229600" cy="1153298"/>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sz="half" idx="1"/>
          </p:nvPr>
        </p:nvSpPr>
        <p:spPr>
          <a:xfrm>
            <a:off x="457199" y="1474573"/>
            <a:ext cx="2843785" cy="4449487"/>
          </a:xfrm>
        </p:spPr>
        <p:txBody>
          <a:bodyPr>
            <a:normAutofit/>
          </a:bodyPr>
          <a:lstStyle>
            <a:lvl1pPr marL="0" indent="0">
              <a:buNone/>
              <a:defRPr sz="22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3419856" y="1474573"/>
            <a:ext cx="5266943" cy="4651591"/>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0" name="Text Placeholder 6"/>
          <p:cNvSpPr>
            <a:spLocks noGrp="1"/>
          </p:cNvSpPr>
          <p:nvPr>
            <p:ph type="body" sz="quarter" idx="14"/>
          </p:nvPr>
        </p:nvSpPr>
        <p:spPr>
          <a:xfrm>
            <a:off x="457199" y="5924061"/>
            <a:ext cx="2843786" cy="197941"/>
          </a:xfrm>
          <a:ln>
            <a:noFill/>
          </a:ln>
        </p:spPr>
        <p:txBody>
          <a:bodyPr lIns="0" tIns="9144" rIns="0" bIns="18288">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6" name="Footer Placeholder 4"/>
          <p:cNvSpPr>
            <a:spLocks noGrp="1"/>
          </p:cNvSpPr>
          <p:nvPr>
            <p:ph type="ftr" sz="quarter" idx="15"/>
          </p:nvPr>
        </p:nvSpPr>
        <p:spPr/>
        <p:txBody>
          <a:bodyPr/>
          <a:lstStyle>
            <a:lvl1pPr>
              <a:defRPr/>
            </a:lvl1pPr>
          </a:lstStyle>
          <a:p>
            <a:pPr>
              <a:defRPr/>
            </a:pPr>
            <a:r>
              <a:rPr lang="en-US" altLang="en-US"/>
              <a:t>What Does It Do and What Does That Mean?</a:t>
            </a:r>
          </a:p>
        </p:txBody>
      </p:sp>
      <p:sp>
        <p:nvSpPr>
          <p:cNvPr id="7" name="Slide Number Placeholder 5"/>
          <p:cNvSpPr>
            <a:spLocks noGrp="1"/>
          </p:cNvSpPr>
          <p:nvPr>
            <p:ph type="sldNum" sz="quarter" idx="16"/>
          </p:nvPr>
        </p:nvSpPr>
        <p:spPr/>
        <p:txBody>
          <a:bodyPr/>
          <a:lstStyle>
            <a:lvl1pPr>
              <a:defRPr/>
            </a:lvl1pPr>
          </a:lstStyle>
          <a:p>
            <a:pPr>
              <a:defRPr/>
            </a:pPr>
            <a:fld id="{48CCB764-4875-47E3-ADB9-7BA5BD324BCE}" type="slidenum">
              <a:rPr lang="en-US" altLang="en-US"/>
              <a:pPr>
                <a:defRPr/>
              </a:pPr>
              <a:t>‹#›</a:t>
            </a:fld>
            <a:endParaRPr lang="en-US" altLang="en-US"/>
          </a:p>
        </p:txBody>
      </p:sp>
    </p:spTree>
    <p:extLst>
      <p:ext uri="{BB962C8B-B14F-4D97-AF65-F5344CB8AC3E}">
        <p14:creationId xmlns:p14="http://schemas.microsoft.com/office/powerpoint/2010/main" val="65791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J-PAL Two Content Slide w/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47"/>
            <a:ext cx="8229600" cy="1153296"/>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sz="half" idx="1"/>
          </p:nvPr>
        </p:nvSpPr>
        <p:spPr>
          <a:xfrm>
            <a:off x="457200" y="4608576"/>
            <a:ext cx="3997842" cy="1517586"/>
          </a:xfrm>
        </p:spPr>
        <p:txBody>
          <a:bodyPr lIns="0">
            <a:normAutofit/>
          </a:bodyPr>
          <a:lstStyle>
            <a:lvl1pPr marL="0" indent="0">
              <a:lnSpc>
                <a:spcPct val="110000"/>
              </a:lnSpc>
              <a:buNone/>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88958" y="4608576"/>
            <a:ext cx="3997842" cy="1517586"/>
          </a:xfrm>
        </p:spPr>
        <p:txBody>
          <a:bodyPr lIns="0">
            <a:normAutofit/>
          </a:bodyPr>
          <a:lstStyle>
            <a:lvl1pPr marL="0" indent="0">
              <a:lnSpc>
                <a:spcPct val="110000"/>
              </a:lnSpc>
              <a:buNone/>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p:txBody>
      </p:sp>
      <p:sp>
        <p:nvSpPr>
          <p:cNvPr id="8" name="Content Placeholder 2"/>
          <p:cNvSpPr>
            <a:spLocks noGrp="1"/>
          </p:cNvSpPr>
          <p:nvPr>
            <p:ph sz="half" idx="13"/>
          </p:nvPr>
        </p:nvSpPr>
        <p:spPr>
          <a:xfrm>
            <a:off x="457200" y="1487924"/>
            <a:ext cx="3997842" cy="2863134"/>
          </a:xfrm>
        </p:spPr>
        <p:txBody>
          <a:bodyPr>
            <a:normAutofit/>
          </a:bodyPr>
          <a:lstStyle>
            <a:lvl1pPr marL="0" indent="0">
              <a:buNone/>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p:txBody>
      </p:sp>
      <p:sp>
        <p:nvSpPr>
          <p:cNvPr id="9" name="Content Placeholder 3"/>
          <p:cNvSpPr>
            <a:spLocks noGrp="1"/>
          </p:cNvSpPr>
          <p:nvPr>
            <p:ph sz="half" idx="14"/>
          </p:nvPr>
        </p:nvSpPr>
        <p:spPr>
          <a:xfrm>
            <a:off x="4688958" y="1487924"/>
            <a:ext cx="3997842" cy="2863134"/>
          </a:xfrm>
        </p:spPr>
        <p:txBody>
          <a:bodyPr>
            <a:normAutofit/>
          </a:bodyPr>
          <a:lstStyle>
            <a:lvl1pPr marL="0" indent="0">
              <a:buNone/>
              <a:defRPr sz="22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p:txBody>
      </p:sp>
      <p:sp>
        <p:nvSpPr>
          <p:cNvPr id="14" name="Text Placeholder 6"/>
          <p:cNvSpPr>
            <a:spLocks noGrp="1"/>
          </p:cNvSpPr>
          <p:nvPr>
            <p:ph type="body" sz="quarter" idx="15"/>
          </p:nvPr>
        </p:nvSpPr>
        <p:spPr>
          <a:xfrm>
            <a:off x="457199" y="4351057"/>
            <a:ext cx="3997843" cy="197941"/>
          </a:xfrm>
          <a:ln>
            <a:noFill/>
          </a:ln>
        </p:spPr>
        <p:txBody>
          <a:bodyPr lIns="0" tIns="9144" rIns="0" bIns="18288">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15" name="Text Placeholder 6"/>
          <p:cNvSpPr>
            <a:spLocks noGrp="1"/>
          </p:cNvSpPr>
          <p:nvPr>
            <p:ph type="body" sz="quarter" idx="16"/>
          </p:nvPr>
        </p:nvSpPr>
        <p:spPr>
          <a:xfrm>
            <a:off x="4688958" y="4351057"/>
            <a:ext cx="3997843" cy="197941"/>
          </a:xfrm>
          <a:ln>
            <a:noFill/>
          </a:ln>
        </p:spPr>
        <p:txBody>
          <a:bodyPr lIns="0" tIns="9144" rIns="0" bIns="18288">
            <a:noAutofit/>
          </a:bodyPr>
          <a:lstStyle>
            <a:lvl1pPr marL="0" indent="0">
              <a:buNone/>
              <a:defRPr sz="700" baseline="0">
                <a:solidFill>
                  <a:schemeClr val="bg2">
                    <a:lumMod val="7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10" name="Footer Placeholder 4"/>
          <p:cNvSpPr>
            <a:spLocks noGrp="1"/>
          </p:cNvSpPr>
          <p:nvPr>
            <p:ph type="ftr" sz="quarter" idx="17"/>
          </p:nvPr>
        </p:nvSpPr>
        <p:spPr/>
        <p:txBody>
          <a:bodyPr/>
          <a:lstStyle>
            <a:lvl1pPr>
              <a:defRPr/>
            </a:lvl1pPr>
          </a:lstStyle>
          <a:p>
            <a:pPr>
              <a:defRPr/>
            </a:pPr>
            <a:r>
              <a:rPr lang="en-US" altLang="en-US"/>
              <a:t>What Does It Do and What Does That Mean?</a:t>
            </a:r>
          </a:p>
        </p:txBody>
      </p:sp>
      <p:sp>
        <p:nvSpPr>
          <p:cNvPr id="11" name="Slide Number Placeholder 5"/>
          <p:cNvSpPr>
            <a:spLocks noGrp="1"/>
          </p:cNvSpPr>
          <p:nvPr>
            <p:ph type="sldNum" sz="quarter" idx="18"/>
          </p:nvPr>
        </p:nvSpPr>
        <p:spPr/>
        <p:txBody>
          <a:bodyPr/>
          <a:lstStyle>
            <a:lvl1pPr>
              <a:defRPr/>
            </a:lvl1pPr>
          </a:lstStyle>
          <a:p>
            <a:pPr>
              <a:defRPr/>
            </a:pPr>
            <a:fld id="{4A4C5B11-4B57-49C6-8A18-B7B61E5A8351}" type="slidenum">
              <a:rPr lang="en-US" altLang="en-US"/>
              <a:pPr>
                <a:defRPr/>
              </a:pPr>
              <a:t>‹#›</a:t>
            </a:fld>
            <a:endParaRPr lang="en-US" altLang="en-US"/>
          </a:p>
        </p:txBody>
      </p:sp>
    </p:spTree>
    <p:extLst>
      <p:ext uri="{BB962C8B-B14F-4D97-AF65-F5344CB8AC3E}">
        <p14:creationId xmlns:p14="http://schemas.microsoft.com/office/powerpoint/2010/main" val="157333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J-PAL Full Bleed Imag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grayscl/>
            <a:biLevel thresh="50000"/>
            <a:extLst>
              <a:ext uri="{28A0092B-C50C-407E-A947-70E740481C1C}">
                <a14:useLocalDpi xmlns:a14="http://schemas.microsoft.com/office/drawing/2010/main" val="0"/>
              </a:ext>
            </a:extLst>
          </a:blip>
          <a:srcRect l="71407" r="1630"/>
          <a:stretch>
            <a:fillRect/>
          </a:stretch>
        </p:blipFill>
        <p:spPr bwMode="auto">
          <a:xfrm>
            <a:off x="6958013" y="4763"/>
            <a:ext cx="2185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2"/>
          </p:nvPr>
        </p:nvSpPr>
        <p:spPr>
          <a:xfrm>
            <a:off x="0" y="-129"/>
            <a:ext cx="9144000" cy="6858000"/>
          </a:xfrm>
        </p:spPr>
        <p:txBody>
          <a:bodyPr rtlCol="0" anchor="ctr">
            <a:normAutofit/>
          </a:bodyPr>
          <a:lstStyle>
            <a:lvl1pPr marL="0" indent="0" algn="ctr">
              <a:buNone/>
              <a:defRPr baseline="0"/>
            </a:lvl1pPr>
          </a:lstStyle>
          <a:p>
            <a:pPr lvl="0"/>
            <a:r>
              <a:rPr lang="en-US" noProof="0"/>
              <a:t>Click icon to add picture</a:t>
            </a:r>
            <a:endParaRPr lang="en-US" noProof="0" dirty="0"/>
          </a:p>
        </p:txBody>
      </p:sp>
      <p:sp>
        <p:nvSpPr>
          <p:cNvPr id="8" name="Text Placeholder 6"/>
          <p:cNvSpPr>
            <a:spLocks noGrp="1"/>
          </p:cNvSpPr>
          <p:nvPr>
            <p:ph type="body" sz="quarter" idx="15"/>
          </p:nvPr>
        </p:nvSpPr>
        <p:spPr>
          <a:xfrm>
            <a:off x="237743" y="6567963"/>
            <a:ext cx="3997843" cy="197941"/>
          </a:xfrm>
          <a:ln>
            <a:noFill/>
          </a:ln>
        </p:spPr>
        <p:txBody>
          <a:bodyPr lIns="0" tIns="9144" rIns="0" bIns="18288">
            <a:noAutofit/>
          </a:bodyPr>
          <a:lstStyle>
            <a:lvl1pPr marL="0" indent="0">
              <a:buNone/>
              <a:defRPr sz="700" baseline="0">
                <a:solidFill>
                  <a:schemeClr val="bg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Tree>
    <p:extLst>
      <p:ext uri="{BB962C8B-B14F-4D97-AF65-F5344CB8AC3E}">
        <p14:creationId xmlns:p14="http://schemas.microsoft.com/office/powerpoint/2010/main" val="890667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J-PAL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46"/>
            <a:ext cx="8229600" cy="1153298"/>
          </a:xfrm>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ltLang="en-US"/>
              <a:t>What Does It Do and What Does That Mean?</a:t>
            </a:r>
          </a:p>
        </p:txBody>
      </p:sp>
      <p:sp>
        <p:nvSpPr>
          <p:cNvPr id="4" name="Slide Number Placeholder 5"/>
          <p:cNvSpPr>
            <a:spLocks noGrp="1"/>
          </p:cNvSpPr>
          <p:nvPr>
            <p:ph type="sldNum" sz="quarter" idx="11"/>
          </p:nvPr>
        </p:nvSpPr>
        <p:spPr/>
        <p:txBody>
          <a:bodyPr/>
          <a:lstStyle>
            <a:lvl1pPr>
              <a:defRPr/>
            </a:lvl1pPr>
          </a:lstStyle>
          <a:p>
            <a:pPr>
              <a:defRPr/>
            </a:pPr>
            <a:fld id="{AE0E830C-529C-4613-A956-F1C1A39045D2}" type="slidenum">
              <a:rPr lang="en-US" altLang="en-US"/>
              <a:pPr>
                <a:defRPr/>
              </a:pPr>
              <a:t>‹#›</a:t>
            </a:fld>
            <a:endParaRPr lang="en-US" altLang="en-US"/>
          </a:p>
        </p:txBody>
      </p:sp>
    </p:spTree>
    <p:extLst>
      <p:ext uri="{BB962C8B-B14F-4D97-AF65-F5344CB8AC3E}">
        <p14:creationId xmlns:p14="http://schemas.microsoft.com/office/powerpoint/2010/main" val="863406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6350"/>
            <a:ext cx="9144000" cy="208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Footer Placeholder 2"/>
          <p:cNvSpPr>
            <a:spLocks noGrp="1"/>
          </p:cNvSpPr>
          <p:nvPr>
            <p:ph type="ftr" sz="quarter" idx="10"/>
          </p:nvPr>
        </p:nvSpPr>
        <p:spPr/>
        <p:txBody>
          <a:bodyPr/>
          <a:lstStyle>
            <a:lvl1pPr>
              <a:defRPr/>
            </a:lvl1pPr>
          </a:lstStyle>
          <a:p>
            <a:pPr>
              <a:defRPr/>
            </a:pPr>
            <a:r>
              <a:rPr lang="en-US" altLang="en-US"/>
              <a:t>What Does It Do and What Does That Mean?</a:t>
            </a:r>
          </a:p>
        </p:txBody>
      </p:sp>
      <p:sp>
        <p:nvSpPr>
          <p:cNvPr id="4" name="Slide Number Placeholder 3"/>
          <p:cNvSpPr>
            <a:spLocks noGrp="1"/>
          </p:cNvSpPr>
          <p:nvPr>
            <p:ph type="sldNum" sz="quarter" idx="11"/>
          </p:nvPr>
        </p:nvSpPr>
        <p:spPr/>
        <p:txBody>
          <a:bodyPr/>
          <a:lstStyle>
            <a:lvl1pPr>
              <a:defRPr/>
            </a:lvl1pPr>
          </a:lstStyle>
          <a:p>
            <a:pPr>
              <a:defRPr/>
            </a:pPr>
            <a:fld id="{B1AC6A6B-1F53-4196-BC5B-5193424F589A}" type="slidenum">
              <a:rPr lang="en-US" altLang="en-US"/>
              <a:pPr>
                <a:defRPr/>
              </a:pPr>
              <a:t>‹#›</a:t>
            </a:fld>
            <a:endParaRPr lang="en-US" altLang="en-US"/>
          </a:p>
        </p:txBody>
      </p:sp>
    </p:spTree>
    <p:extLst>
      <p:ext uri="{BB962C8B-B14F-4D97-AF65-F5344CB8AC3E}">
        <p14:creationId xmlns:p14="http://schemas.microsoft.com/office/powerpoint/2010/main" val="25054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J-PAL Intro Co-Branded Slide | Option 1">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14288"/>
            <a:ext cx="9144000" cy="68500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647700"/>
            <a:ext cx="18288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rcRect l="71548" t="2" r="1064" b="-443"/>
          <a:stretch>
            <a:fillRect/>
          </a:stretch>
        </p:blipFill>
        <p:spPr bwMode="auto">
          <a:xfrm>
            <a:off x="6911975" y="0"/>
            <a:ext cx="2232025"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2061" y="2553628"/>
            <a:ext cx="6478663" cy="1470025"/>
          </a:xfrm>
        </p:spPr>
        <p:txBody>
          <a:bodyPr anchor="b"/>
          <a:lstStyle>
            <a:lvl1pPr>
              <a:defRPr spc="0"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34518" y="4406548"/>
            <a:ext cx="6478663" cy="1752600"/>
          </a:xfrm>
        </p:spPr>
        <p:txBody>
          <a:bodyPr>
            <a:normAutofit/>
          </a:bodyPr>
          <a:lstStyle>
            <a:lvl1pPr marL="0" indent="0" algn="l">
              <a:spcAft>
                <a:spcPts val="300"/>
              </a:spcAft>
              <a:buNone/>
              <a:defRPr sz="2200" spc="100" baseline="0">
                <a:solidFill>
                  <a:srgbClr val="2828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Picture Placeholder 5"/>
          <p:cNvSpPr>
            <a:spLocks noGrp="1"/>
          </p:cNvSpPr>
          <p:nvPr>
            <p:ph type="pic" sz="quarter" idx="10"/>
          </p:nvPr>
        </p:nvSpPr>
        <p:spPr>
          <a:xfrm>
            <a:off x="2813454" y="647700"/>
            <a:ext cx="1987148" cy="544513"/>
          </a:xfrm>
        </p:spPr>
        <p:txBody>
          <a:bodyPr rtlCol="0">
            <a:normAutofit/>
          </a:bodyPr>
          <a:lstStyle>
            <a:lvl1pPr marL="0" indent="0">
              <a:buNone/>
              <a:defRPr sz="1000"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411076337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What Does It Do and What Does That Mean?</a:t>
            </a:r>
          </a:p>
        </p:txBody>
      </p:sp>
      <p:sp>
        <p:nvSpPr>
          <p:cNvPr id="6" name="Slide Number Placeholder 5"/>
          <p:cNvSpPr>
            <a:spLocks noGrp="1"/>
          </p:cNvSpPr>
          <p:nvPr>
            <p:ph type="sldNum" sz="quarter" idx="12"/>
          </p:nvPr>
        </p:nvSpPr>
        <p:spPr/>
        <p:txBody>
          <a:bodyPr/>
          <a:lstStyle>
            <a:lvl1pPr>
              <a:defRPr/>
            </a:lvl1pPr>
          </a:lstStyle>
          <a:p>
            <a:pPr>
              <a:defRPr/>
            </a:pPr>
            <a:fld id="{18237005-53E5-4D8F-902A-4DD06FB2ABA2}" type="slidenum">
              <a:rPr lang="en-US" altLang="en-US"/>
              <a:pPr>
                <a:defRPr/>
              </a:pPr>
              <a:t>‹#›</a:t>
            </a:fld>
            <a:endParaRPr lang="en-US" altLang="en-US"/>
          </a:p>
        </p:txBody>
      </p:sp>
    </p:spTree>
    <p:extLst>
      <p:ext uri="{BB962C8B-B14F-4D97-AF65-F5344CB8AC3E}">
        <p14:creationId xmlns:p14="http://schemas.microsoft.com/office/powerpoint/2010/main" val="872358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J-PAL Conten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1168"/>
            <a:ext cx="8229600" cy="1152144"/>
          </a:xfrm>
          <a:prstGeom prst="rect">
            <a:avLst/>
          </a:prstGeom>
        </p:spPr>
        <p:txBody>
          <a:bodyPr rtlCol="0">
            <a:normAutofit/>
          </a:bodyPr>
          <a:lstStyle>
            <a:lvl1pPr>
              <a:defRPr baseline="0"/>
            </a:lvl1pPr>
          </a:lstStyle>
          <a:p>
            <a:r>
              <a:rPr lang="en-US"/>
              <a:t>Click to edit Master title style</a:t>
            </a:r>
            <a:endParaRPr lang="en-US" dirty="0"/>
          </a:p>
        </p:txBody>
      </p:sp>
      <p:sp>
        <p:nvSpPr>
          <p:cNvPr id="3" name="Content Placeholder 2"/>
          <p:cNvSpPr>
            <a:spLocks noGrp="1"/>
          </p:cNvSpPr>
          <p:nvPr>
            <p:ph sz="quarter" idx="14"/>
          </p:nvPr>
        </p:nvSpPr>
        <p:spPr>
          <a:xfrm>
            <a:off x="457199" y="1472184"/>
            <a:ext cx="8229600" cy="47092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5"/>
          </p:nvPr>
        </p:nvSpPr>
        <p:spPr/>
        <p:txBody>
          <a:bodyPr/>
          <a:lstStyle>
            <a:lvl1pPr>
              <a:defRPr sz="1100"/>
            </a:lvl1pPr>
          </a:lstStyle>
          <a:p>
            <a:pPr>
              <a:defRPr/>
            </a:pPr>
            <a:r>
              <a:rPr lang="en-US"/>
              <a:t>What Does It Do and What Does That Mean?</a:t>
            </a:r>
            <a:endParaRPr lang="en-US" dirty="0"/>
          </a:p>
        </p:txBody>
      </p:sp>
      <p:sp>
        <p:nvSpPr>
          <p:cNvPr id="5" name="Slide Number Placeholder 5"/>
          <p:cNvSpPr>
            <a:spLocks noGrp="1"/>
          </p:cNvSpPr>
          <p:nvPr>
            <p:ph type="sldNum" sz="quarter" idx="16"/>
          </p:nvPr>
        </p:nvSpPr>
        <p:spPr>
          <a:xfrm>
            <a:off x="0" y="0"/>
            <a:ext cx="0" cy="0"/>
          </a:xfrm>
        </p:spPr>
        <p:txBody>
          <a:bodyPr/>
          <a:lstStyle>
            <a:lvl1pPr>
              <a:defRPr/>
            </a:lvl1pPr>
          </a:lstStyle>
          <a:p>
            <a:pPr>
              <a:defRPr/>
            </a:pPr>
            <a:fld id="{760D7471-B68B-44FF-A76F-15829C28A6C6}" type="slidenum">
              <a:rPr lang="en-US" altLang="en-US"/>
              <a:pPr>
                <a:defRPr/>
              </a:pPr>
              <a:t>‹#›</a:t>
            </a:fld>
            <a:endParaRPr lang="en-US" altLang="en-US"/>
          </a:p>
        </p:txBody>
      </p:sp>
    </p:spTree>
    <p:extLst>
      <p:ext uri="{BB962C8B-B14F-4D97-AF65-F5344CB8AC3E}">
        <p14:creationId xmlns:p14="http://schemas.microsoft.com/office/powerpoint/2010/main" val="3802502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J-PAL Title Only">
  <p:cSld name="1_J-PAL Title Only">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457200" y="205946"/>
            <a:ext cx="8229600" cy="115329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1"/>
          <p:cNvSpPr txBox="1">
            <a:spLocks noGrp="1"/>
          </p:cNvSpPr>
          <p:nvPr>
            <p:ph type="ftr" idx="11"/>
          </p:nvPr>
        </p:nvSpPr>
        <p:spPr>
          <a:xfrm>
            <a:off x="457200" y="6446571"/>
            <a:ext cx="7247335" cy="22232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825" cap="small">
                <a:solidFill>
                  <a:srgbClr val="7F7F7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1"/>
          <p:cNvSpPr txBox="1">
            <a:spLocks noGrp="1"/>
          </p:cNvSpPr>
          <p:nvPr>
            <p:ph type="sldNum" idx="12"/>
          </p:nvPr>
        </p:nvSpPr>
        <p:spPr>
          <a:xfrm>
            <a:off x="7834545" y="6446571"/>
            <a:ext cx="852256" cy="222323"/>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rgbClr val="7F7F7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rgbClr val="7F7F7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rgbClr val="7F7F7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rgbClr val="7F7F7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rgbClr val="7F7F7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rgbClr val="7F7F7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rgbClr val="7F7F7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rgbClr val="7F7F7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rgbClr val="7F7F7F"/>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663829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J-PAL Intro Co-Branded Slide | Option 2">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0" y="14288"/>
            <a:ext cx="9144000" cy="68500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647700"/>
            <a:ext cx="18288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p:nvPicPr>
        <p:blipFill>
          <a:blip r:embed="rId3" cstate="print">
            <a:extLst>
              <a:ext uri="{28A0092B-C50C-407E-A947-70E740481C1C}">
                <a14:useLocalDpi xmlns:a14="http://schemas.microsoft.com/office/drawing/2010/main" val="0"/>
              </a:ext>
            </a:extLst>
          </a:blip>
          <a:srcRect l="71548" t="2" r="1064" b="-443"/>
          <a:stretch>
            <a:fillRect/>
          </a:stretch>
        </p:blipFill>
        <p:spPr bwMode="auto">
          <a:xfrm>
            <a:off x="6911975" y="0"/>
            <a:ext cx="2232025"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2061" y="2553628"/>
            <a:ext cx="6478663" cy="1470025"/>
          </a:xfrm>
        </p:spPr>
        <p:txBody>
          <a:bodyPr anchor="b"/>
          <a:lstStyle>
            <a:lvl1pPr>
              <a:defRPr spc="0"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34518" y="4406548"/>
            <a:ext cx="6478663" cy="1526892"/>
          </a:xfrm>
        </p:spPr>
        <p:txBody>
          <a:bodyPr>
            <a:normAutofit/>
          </a:bodyPr>
          <a:lstStyle>
            <a:lvl1pPr marL="0" indent="0" algn="l">
              <a:spcAft>
                <a:spcPts val="300"/>
              </a:spcAft>
              <a:buNone/>
              <a:defRPr sz="2200" spc="100" baseline="0">
                <a:solidFill>
                  <a:srgbClr val="2828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Picture Placeholder 5"/>
          <p:cNvSpPr>
            <a:spLocks noGrp="1"/>
          </p:cNvSpPr>
          <p:nvPr>
            <p:ph type="pic" sz="quarter" idx="10"/>
          </p:nvPr>
        </p:nvSpPr>
        <p:spPr>
          <a:xfrm>
            <a:off x="2813454" y="647700"/>
            <a:ext cx="1987148" cy="544513"/>
          </a:xfrm>
        </p:spPr>
        <p:txBody>
          <a:bodyPr rtlCol="0">
            <a:normAutofit/>
          </a:bodyPr>
          <a:lstStyle>
            <a:lvl1pPr marL="0" indent="0">
              <a:buNone/>
              <a:defRPr sz="1000" baseline="0"/>
            </a:lvl1pPr>
          </a:lstStyle>
          <a:p>
            <a:pPr lvl="0"/>
            <a:r>
              <a:rPr lang="en-US" noProof="0"/>
              <a:t>Click icon to add picture</a:t>
            </a:r>
            <a:endParaRPr lang="en-US" noProof="0" dirty="0"/>
          </a:p>
        </p:txBody>
      </p:sp>
      <p:sp>
        <p:nvSpPr>
          <p:cNvPr id="10" name="Picture Placeholder 5"/>
          <p:cNvSpPr>
            <a:spLocks noGrp="1"/>
          </p:cNvSpPr>
          <p:nvPr>
            <p:ph type="pic" sz="quarter" idx="11"/>
          </p:nvPr>
        </p:nvSpPr>
        <p:spPr>
          <a:xfrm>
            <a:off x="641205" y="6014764"/>
            <a:ext cx="1987148" cy="548640"/>
          </a:xfrm>
        </p:spPr>
        <p:txBody>
          <a:bodyPr rtlCol="0">
            <a:normAutofit/>
          </a:bodyPr>
          <a:lstStyle>
            <a:lvl1pPr marL="0" indent="0">
              <a:buNone/>
              <a:defRPr sz="1000" baseline="0"/>
            </a:lvl1pPr>
          </a:lstStyle>
          <a:p>
            <a:pPr lvl="0"/>
            <a:r>
              <a:rPr lang="en-US" noProof="0"/>
              <a:t>Click icon to add picture</a:t>
            </a:r>
            <a:endParaRPr lang="en-US" noProof="0" dirty="0"/>
          </a:p>
        </p:txBody>
      </p:sp>
      <p:sp>
        <p:nvSpPr>
          <p:cNvPr id="11" name="Picture Placeholder 5"/>
          <p:cNvSpPr>
            <a:spLocks noGrp="1"/>
          </p:cNvSpPr>
          <p:nvPr>
            <p:ph type="pic" sz="quarter" idx="12"/>
          </p:nvPr>
        </p:nvSpPr>
        <p:spPr>
          <a:xfrm>
            <a:off x="2877818" y="6014764"/>
            <a:ext cx="1987148" cy="548640"/>
          </a:xfrm>
        </p:spPr>
        <p:txBody>
          <a:bodyPr rtlCol="0">
            <a:normAutofit/>
          </a:bodyPr>
          <a:lstStyle>
            <a:lvl1pPr marL="0" indent="0">
              <a:buNone/>
              <a:defRPr sz="1000" baseline="0"/>
            </a:lvl1pPr>
          </a:lstStyle>
          <a:p>
            <a:pPr lvl="0"/>
            <a:r>
              <a:rPr lang="en-US" noProof="0"/>
              <a:t>Click icon to add picture</a:t>
            </a:r>
            <a:endParaRPr lang="en-US" noProof="0" dirty="0"/>
          </a:p>
        </p:txBody>
      </p:sp>
      <p:sp>
        <p:nvSpPr>
          <p:cNvPr id="14" name="Picture Placeholder 5"/>
          <p:cNvSpPr>
            <a:spLocks noGrp="1"/>
          </p:cNvSpPr>
          <p:nvPr>
            <p:ph type="pic" sz="quarter" idx="13"/>
          </p:nvPr>
        </p:nvSpPr>
        <p:spPr>
          <a:xfrm>
            <a:off x="5123576" y="6014764"/>
            <a:ext cx="1987148" cy="548640"/>
          </a:xfrm>
        </p:spPr>
        <p:txBody>
          <a:bodyPr rtlCol="0">
            <a:normAutofit/>
          </a:bodyPr>
          <a:lstStyle>
            <a:lvl1pPr marL="0" indent="0">
              <a:buNone/>
              <a:defRPr sz="1000"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38923983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PAL Section Divider | Option 1">
    <p:spTree>
      <p:nvGrpSpPr>
        <p:cNvPr id="1" name=""/>
        <p:cNvGrpSpPr/>
        <p:nvPr/>
      </p:nvGrpSpPr>
      <p:grpSpPr>
        <a:xfrm>
          <a:off x="0" y="0"/>
          <a:ext cx="0" cy="0"/>
          <a:chOff x="0" y="0"/>
          <a:chExt cx="0" cy="0"/>
        </a:xfrm>
      </p:grpSpPr>
      <p:sp>
        <p:nvSpPr>
          <p:cNvPr id="4" name="Rectangle 3"/>
          <p:cNvSpPr/>
          <p:nvPr/>
        </p:nvSpPr>
        <p:spPr>
          <a:xfrm>
            <a:off x="0" y="0"/>
            <a:ext cx="9144000" cy="68643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l="71548" t="2" r="1064" b="-443"/>
          <a:stretch>
            <a:fillRect/>
          </a:stretch>
        </p:blipFill>
        <p:spPr bwMode="auto">
          <a:xfrm>
            <a:off x="6911975" y="0"/>
            <a:ext cx="2232025"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647095" y="2810173"/>
            <a:ext cx="6455454" cy="1470025"/>
          </a:xfrm>
          <a:noFill/>
        </p:spPr>
        <p:txBody>
          <a:bodyPr anchor="b"/>
          <a:lstStyle>
            <a:lvl1pPr>
              <a:defRPr>
                <a:solidFill>
                  <a:schemeClr val="accent1"/>
                </a:solidFill>
              </a:defRPr>
            </a:lvl1pPr>
          </a:lstStyle>
          <a:p>
            <a:r>
              <a:rPr lang="en-US"/>
              <a:t>Click to edit Master title style</a:t>
            </a:r>
            <a:endParaRPr lang="en-US" dirty="0"/>
          </a:p>
        </p:txBody>
      </p:sp>
      <p:sp>
        <p:nvSpPr>
          <p:cNvPr id="12" name="Subtitle 2"/>
          <p:cNvSpPr>
            <a:spLocks noGrp="1"/>
          </p:cNvSpPr>
          <p:nvPr>
            <p:ph type="subTitle" idx="1"/>
          </p:nvPr>
        </p:nvSpPr>
        <p:spPr>
          <a:xfrm>
            <a:off x="647095" y="4500565"/>
            <a:ext cx="6455454" cy="1646235"/>
          </a:xfrm>
          <a:noFill/>
        </p:spPr>
        <p:txBody>
          <a:bodyPr>
            <a:normAutofit/>
          </a:bodyPr>
          <a:lstStyle>
            <a:lvl1pPr marL="0" indent="0" algn="l">
              <a:spcAft>
                <a:spcPts val="300"/>
              </a:spcAft>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9325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PAL Section Divider | Option 2">
    <p:spTree>
      <p:nvGrpSpPr>
        <p:cNvPr id="1" name=""/>
        <p:cNvGrpSpPr/>
        <p:nvPr/>
      </p:nvGrpSpPr>
      <p:grpSpPr>
        <a:xfrm>
          <a:off x="0" y="0"/>
          <a:ext cx="0" cy="0"/>
          <a:chOff x="0" y="0"/>
          <a:chExt cx="0" cy="0"/>
        </a:xfrm>
      </p:grpSpPr>
      <p:sp>
        <p:nvSpPr>
          <p:cNvPr id="4" name="Rectangle 3"/>
          <p:cNvSpPr/>
          <p:nvPr/>
        </p:nvSpPr>
        <p:spPr>
          <a:xfrm>
            <a:off x="0" y="0"/>
            <a:ext cx="9144000" cy="68643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l="71548" t="2" r="1064" b="-443"/>
          <a:stretch>
            <a:fillRect/>
          </a:stretch>
        </p:blipFill>
        <p:spPr bwMode="auto">
          <a:xfrm>
            <a:off x="6911975" y="0"/>
            <a:ext cx="2232025"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457200" y="457200"/>
            <a:ext cx="6455454" cy="5953125"/>
          </a:xfrm>
        </p:spPr>
        <p:txBody>
          <a:bodyPr anchor="ctr">
            <a:normAutofit/>
          </a:bodyPr>
          <a:lstStyle>
            <a:lvl1pPr marL="571500" indent="-571500">
              <a:lnSpc>
                <a:spcPct val="100000"/>
              </a:lnSpc>
              <a:spcAft>
                <a:spcPts val="1500"/>
              </a:spcAft>
              <a:buFont typeface="+mj-lt"/>
              <a:buAutoNum type="romanUcPeriod"/>
              <a:defRPr sz="3200" baseline="0">
                <a:solidFill>
                  <a:schemeClr val="tx1">
                    <a:lumMod val="85000"/>
                    <a:lumOff val="15000"/>
                  </a:schemeClr>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a:t>Edit Master text styles</a:t>
            </a:r>
          </a:p>
        </p:txBody>
      </p:sp>
    </p:spTree>
    <p:extLst>
      <p:ext uri="{BB962C8B-B14F-4D97-AF65-F5344CB8AC3E}">
        <p14:creationId xmlns:p14="http://schemas.microsoft.com/office/powerpoint/2010/main" val="224629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PAL Conten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1168"/>
            <a:ext cx="8229600" cy="1152144"/>
          </a:xfrm>
          <a:prstGeom prst="rect">
            <a:avLst/>
          </a:prstGeom>
        </p:spPr>
        <p:txBody>
          <a:bodyPr rtlCol="0">
            <a:normAutofit/>
          </a:bodyPr>
          <a:lstStyle>
            <a:lvl1pPr>
              <a:defRPr baseline="0"/>
            </a:lvl1pPr>
          </a:lstStyle>
          <a:p>
            <a:r>
              <a:rPr lang="en-US"/>
              <a:t>Click to edit Master title style</a:t>
            </a:r>
            <a:endParaRPr lang="en-US" dirty="0"/>
          </a:p>
        </p:txBody>
      </p:sp>
      <p:sp>
        <p:nvSpPr>
          <p:cNvPr id="3" name="Content Placeholder 2"/>
          <p:cNvSpPr>
            <a:spLocks noGrp="1"/>
          </p:cNvSpPr>
          <p:nvPr>
            <p:ph sz="quarter" idx="14"/>
          </p:nvPr>
        </p:nvSpPr>
        <p:spPr>
          <a:xfrm>
            <a:off x="457199" y="1472184"/>
            <a:ext cx="8229600" cy="47092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5"/>
          </p:nvPr>
        </p:nvSpPr>
        <p:spPr/>
        <p:txBody>
          <a:bodyPr/>
          <a:lstStyle>
            <a:lvl1pPr>
              <a:defRPr sz="1100"/>
            </a:lvl1pPr>
          </a:lstStyle>
          <a:p>
            <a:pPr>
              <a:defRPr/>
            </a:pPr>
            <a:r>
              <a:rPr lang="en-US"/>
              <a:t>What Does It Do and What Does That Mean?</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C2AB346C-A1DE-44A3-8EC7-EF7B0FA0D7E3}" type="slidenum">
              <a:rPr lang="en-US" altLang="en-US"/>
              <a:pPr>
                <a:defRPr/>
              </a:pPr>
              <a:t>‹#›</a:t>
            </a:fld>
            <a:endParaRPr lang="en-US" altLang="en-US"/>
          </a:p>
        </p:txBody>
      </p:sp>
    </p:spTree>
    <p:extLst>
      <p:ext uri="{BB962C8B-B14F-4D97-AF65-F5344CB8AC3E}">
        <p14:creationId xmlns:p14="http://schemas.microsoft.com/office/powerpoint/2010/main" val="355001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PAL Content Slide w/ cita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46"/>
            <a:ext cx="8229600" cy="1147366"/>
          </a:xfrm>
        </p:spPr>
        <p:txBody>
          <a:bodyPr>
            <a:noAutofit/>
          </a:bodyPr>
          <a:lstStyle>
            <a:lvl1pPr algn="l">
              <a:defRPr sz="3200" b="0" u="none" kern="1200" cap="none" spc="0" normalizeH="0" baseline="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472184"/>
            <a:ext cx="8229600" cy="4127613"/>
          </a:xfrm>
        </p:spPr>
        <p:txBody>
          <a:bodyPr>
            <a:normAutofit/>
          </a:bodyPr>
          <a:lstStyle>
            <a:lvl1pPr>
              <a:spcAft>
                <a:spcPts val="300"/>
              </a:spcAft>
              <a:defRPr sz="2200" baseline="0"/>
            </a:lvl1pPr>
            <a:lvl2pPr>
              <a:spcAft>
                <a:spcPts val="300"/>
              </a:spcAft>
              <a:defRPr sz="2000" baseline="0"/>
            </a:lvl2pPr>
            <a:lvl3pPr>
              <a:spcAft>
                <a:spcPts val="300"/>
              </a:spcAft>
              <a:defRPr sz="1800" baseline="0"/>
            </a:lvl3pPr>
            <a:lvl4pPr>
              <a:spcAft>
                <a:spcPts val="300"/>
              </a:spcAft>
              <a:defRPr sz="1600" baseline="0"/>
            </a:lvl4pPr>
            <a:lvl5pPr>
              <a:spcAft>
                <a:spcPts val="300"/>
              </a:spcAft>
              <a:defRPr sz="16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4"/>
          </p:nvPr>
        </p:nvSpPr>
        <p:spPr>
          <a:xfrm>
            <a:off x="457200" y="5602147"/>
            <a:ext cx="8229600" cy="590691"/>
          </a:xfrm>
        </p:spPr>
        <p:txBody>
          <a:bodyPr anchor="b">
            <a:noAutofit/>
          </a:bodyPr>
          <a:lstStyle>
            <a:lvl1pPr marL="0" indent="0">
              <a:buNone/>
              <a:defRPr sz="1400" baseline="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5" name="Footer Placeholder 4"/>
          <p:cNvSpPr>
            <a:spLocks noGrp="1"/>
          </p:cNvSpPr>
          <p:nvPr>
            <p:ph type="ftr" sz="quarter" idx="15"/>
          </p:nvPr>
        </p:nvSpPr>
        <p:spPr/>
        <p:txBody>
          <a:bodyPr/>
          <a:lstStyle>
            <a:lvl1pPr>
              <a:defRPr/>
            </a:lvl1pPr>
          </a:lstStyle>
          <a:p>
            <a:pPr>
              <a:defRPr/>
            </a:pPr>
            <a:r>
              <a:rPr lang="en-US" altLang="en-US"/>
              <a:t>What Does It Do and What Does That Mean?</a:t>
            </a:r>
          </a:p>
        </p:txBody>
      </p:sp>
      <p:sp>
        <p:nvSpPr>
          <p:cNvPr id="6" name="Slide Number Placeholder 5"/>
          <p:cNvSpPr>
            <a:spLocks noGrp="1"/>
          </p:cNvSpPr>
          <p:nvPr>
            <p:ph type="sldNum" sz="quarter" idx="16"/>
          </p:nvPr>
        </p:nvSpPr>
        <p:spPr/>
        <p:txBody>
          <a:bodyPr/>
          <a:lstStyle>
            <a:lvl1pPr>
              <a:defRPr/>
            </a:lvl1pPr>
          </a:lstStyle>
          <a:p>
            <a:pPr>
              <a:defRPr/>
            </a:pPr>
            <a:fld id="{2A429633-7DDC-4AB5-9B92-32D93B400581}" type="slidenum">
              <a:rPr lang="en-US" altLang="en-US"/>
              <a:pPr>
                <a:defRPr/>
              </a:pPr>
              <a:t>‹#›</a:t>
            </a:fld>
            <a:endParaRPr lang="en-US" altLang="en-US"/>
          </a:p>
        </p:txBody>
      </p:sp>
    </p:spTree>
    <p:extLst>
      <p:ext uri="{BB962C8B-B14F-4D97-AF65-F5344CB8AC3E}">
        <p14:creationId xmlns:p14="http://schemas.microsoft.com/office/powerpoint/2010/main" val="374740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PAL Content Slide w/ citation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46"/>
            <a:ext cx="8229600" cy="1147366"/>
          </a:xfrm>
        </p:spPr>
        <p:txBody>
          <a:bodyPr>
            <a:noAutofit/>
          </a:bodyPr>
          <a:lstStyle>
            <a:lvl1pPr algn="l">
              <a:defRPr sz="3200" b="0" u="none" kern="1200" cap="none" spc="0" normalizeH="0" baseline="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103120"/>
            <a:ext cx="8229600" cy="3499027"/>
          </a:xfrm>
        </p:spPr>
        <p:txBody>
          <a:bodyPr>
            <a:normAutofit/>
          </a:bodyPr>
          <a:lstStyle>
            <a:lvl1pPr>
              <a:spcAft>
                <a:spcPts val="300"/>
              </a:spcAft>
              <a:defRPr sz="2200" baseline="0"/>
            </a:lvl1pPr>
            <a:lvl2pPr>
              <a:spcAft>
                <a:spcPts val="300"/>
              </a:spcAft>
              <a:defRPr sz="2000" baseline="0"/>
            </a:lvl2pPr>
            <a:lvl3pPr>
              <a:spcAft>
                <a:spcPts val="300"/>
              </a:spcAft>
              <a:defRPr sz="1800" baseline="0"/>
            </a:lvl3pPr>
            <a:lvl4pPr>
              <a:spcAft>
                <a:spcPts val="300"/>
              </a:spcAft>
              <a:defRPr sz="1600" baseline="0"/>
            </a:lvl4pPr>
            <a:lvl5pPr>
              <a:spcAft>
                <a:spcPts val="300"/>
              </a:spcAft>
              <a:defRPr sz="16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p:nvPr>
        </p:nvSpPr>
        <p:spPr>
          <a:xfrm>
            <a:off x="457200" y="5602147"/>
            <a:ext cx="8229600" cy="590691"/>
          </a:xfrm>
        </p:spPr>
        <p:txBody>
          <a:bodyPr anchor="b">
            <a:noAutofit/>
          </a:bodyPr>
          <a:lstStyle>
            <a:lvl1pPr marL="0" indent="0">
              <a:buNone/>
              <a:defRPr sz="1400" baseline="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9" name="Text Placeholder 8"/>
          <p:cNvSpPr>
            <a:spLocks noGrp="1"/>
          </p:cNvSpPr>
          <p:nvPr>
            <p:ph type="body" sz="quarter" idx="14"/>
          </p:nvPr>
        </p:nvSpPr>
        <p:spPr>
          <a:xfrm>
            <a:off x="457200" y="1471613"/>
            <a:ext cx="8229599" cy="631825"/>
          </a:xfrm>
        </p:spPr>
        <p:txBody>
          <a:bodyPr>
            <a:normAutofit/>
          </a:bodyPr>
          <a:lstStyle>
            <a:lvl1pPr marL="0" indent="0">
              <a:buNone/>
              <a:defRPr sz="1600" baseline="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Footer Placeholder 4"/>
          <p:cNvSpPr>
            <a:spLocks noGrp="1"/>
          </p:cNvSpPr>
          <p:nvPr>
            <p:ph type="ftr" sz="quarter" idx="15"/>
          </p:nvPr>
        </p:nvSpPr>
        <p:spPr/>
        <p:txBody>
          <a:bodyPr/>
          <a:lstStyle>
            <a:lvl1pPr>
              <a:defRPr/>
            </a:lvl1pPr>
          </a:lstStyle>
          <a:p>
            <a:pPr>
              <a:defRPr/>
            </a:pPr>
            <a:r>
              <a:rPr lang="en-US" altLang="en-US"/>
              <a:t>What Does It Do and What Does That Mean?</a:t>
            </a:r>
          </a:p>
        </p:txBody>
      </p:sp>
      <p:sp>
        <p:nvSpPr>
          <p:cNvPr id="8" name="Slide Number Placeholder 5"/>
          <p:cNvSpPr>
            <a:spLocks noGrp="1"/>
          </p:cNvSpPr>
          <p:nvPr>
            <p:ph type="sldNum" sz="quarter" idx="16"/>
          </p:nvPr>
        </p:nvSpPr>
        <p:spPr/>
        <p:txBody>
          <a:bodyPr/>
          <a:lstStyle>
            <a:lvl1pPr>
              <a:defRPr/>
            </a:lvl1pPr>
          </a:lstStyle>
          <a:p>
            <a:pPr>
              <a:defRPr/>
            </a:pPr>
            <a:fld id="{AEC42EE9-EFF2-4F1B-9793-6DD8A09E904D}" type="slidenum">
              <a:rPr lang="en-US" altLang="en-US"/>
              <a:pPr>
                <a:defRPr/>
              </a:pPr>
              <a:t>‹#›</a:t>
            </a:fld>
            <a:endParaRPr lang="en-US" altLang="en-US"/>
          </a:p>
        </p:txBody>
      </p:sp>
    </p:spTree>
    <p:extLst>
      <p:ext uri="{BB962C8B-B14F-4D97-AF65-F5344CB8AC3E}">
        <p14:creationId xmlns:p14="http://schemas.microsoft.com/office/powerpoint/2010/main" val="363273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PAL Two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69"/>
            <a:ext cx="8229600" cy="1152143"/>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sz="half" idx="1"/>
          </p:nvPr>
        </p:nvSpPr>
        <p:spPr>
          <a:xfrm>
            <a:off x="457200" y="1472184"/>
            <a:ext cx="4038600" cy="4709160"/>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648200" y="1472184"/>
            <a:ext cx="4038600" cy="4709160"/>
          </a:xfrm>
        </p:spPr>
        <p:txBody>
          <a:bodyPr>
            <a:normAutofit/>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Footer Placeholder 4"/>
          <p:cNvSpPr>
            <a:spLocks noGrp="1"/>
          </p:cNvSpPr>
          <p:nvPr>
            <p:ph type="ftr" sz="quarter" idx="10"/>
          </p:nvPr>
        </p:nvSpPr>
        <p:spPr/>
        <p:txBody>
          <a:bodyPr/>
          <a:lstStyle>
            <a:lvl1pPr>
              <a:defRPr/>
            </a:lvl1pPr>
          </a:lstStyle>
          <a:p>
            <a:pPr>
              <a:defRPr/>
            </a:pPr>
            <a:r>
              <a:rPr lang="en-US" altLang="en-US"/>
              <a:t>What Does It Do and What Does That Mean?</a:t>
            </a:r>
          </a:p>
        </p:txBody>
      </p:sp>
      <p:sp>
        <p:nvSpPr>
          <p:cNvPr id="6" name="Slide Number Placeholder 5"/>
          <p:cNvSpPr>
            <a:spLocks noGrp="1"/>
          </p:cNvSpPr>
          <p:nvPr>
            <p:ph type="sldNum" sz="quarter" idx="11"/>
          </p:nvPr>
        </p:nvSpPr>
        <p:spPr/>
        <p:txBody>
          <a:bodyPr/>
          <a:lstStyle>
            <a:lvl1pPr>
              <a:defRPr/>
            </a:lvl1pPr>
          </a:lstStyle>
          <a:p>
            <a:pPr>
              <a:defRPr/>
            </a:pPr>
            <a:fld id="{D2E7A58D-7CC1-49A8-93C4-081AB183155B}" type="slidenum">
              <a:rPr lang="en-US" altLang="en-US"/>
              <a:pPr>
                <a:defRPr/>
              </a:pPr>
              <a:t>‹#›</a:t>
            </a:fld>
            <a:endParaRPr lang="en-US" altLang="en-US"/>
          </a:p>
        </p:txBody>
      </p:sp>
    </p:spTree>
    <p:extLst>
      <p:ext uri="{BB962C8B-B14F-4D97-AF65-F5344CB8AC3E}">
        <p14:creationId xmlns:p14="http://schemas.microsoft.com/office/powerpoint/2010/main" val="103541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1613"/>
            <a:ext cx="82296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1027" name="Text Placeholder 2"/>
          <p:cNvSpPr>
            <a:spLocks noGrp="1"/>
          </p:cNvSpPr>
          <p:nvPr>
            <p:ph type="body" idx="1"/>
          </p:nvPr>
        </p:nvSpPr>
        <p:spPr bwMode="auto">
          <a:xfrm>
            <a:off x="457200" y="1471613"/>
            <a:ext cx="82296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446838"/>
            <a:ext cx="6878638" cy="222250"/>
          </a:xfrm>
          <a:prstGeom prst="rect">
            <a:avLst/>
          </a:prstGeom>
        </p:spPr>
        <p:txBody>
          <a:bodyPr vert="horz" lIns="91440" tIns="45720" rIns="91440" bIns="45720" rtlCol="0" anchor="t"/>
          <a:lstStyle>
            <a:lvl1pPr algn="l" eaLnBrk="1" fontAlgn="auto" hangingPunct="1">
              <a:spcBef>
                <a:spcPts val="0"/>
              </a:spcBef>
              <a:spcAft>
                <a:spcPts val="0"/>
              </a:spcAft>
              <a:defRPr sz="1100" kern="700" cap="small" spc="50" baseline="0">
                <a:solidFill>
                  <a:schemeClr val="tx1">
                    <a:lumMod val="50000"/>
                    <a:lumOff val="50000"/>
                  </a:schemeClr>
                </a:solidFill>
                <a:latin typeface="+mn-lt"/>
              </a:defRPr>
            </a:lvl1pPr>
          </a:lstStyle>
          <a:p>
            <a:pPr>
              <a:defRPr/>
            </a:pPr>
            <a:r>
              <a:rPr lang="en-US" altLang="en-US"/>
              <a:t>What Does It Do and What Does That Mean?</a:t>
            </a:r>
          </a:p>
        </p:txBody>
      </p:sp>
      <p:sp>
        <p:nvSpPr>
          <p:cNvPr id="6" name="Slide Number Placeholder 5"/>
          <p:cNvSpPr>
            <a:spLocks noGrp="1"/>
          </p:cNvSpPr>
          <p:nvPr>
            <p:ph type="sldNum" sz="quarter" idx="4"/>
          </p:nvPr>
        </p:nvSpPr>
        <p:spPr>
          <a:xfrm>
            <a:off x="7550150" y="6446838"/>
            <a:ext cx="1136650" cy="222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100">
                <a:solidFill>
                  <a:srgbClr val="7F7F7F"/>
                </a:solidFill>
              </a:defRPr>
            </a:lvl1pPr>
          </a:lstStyle>
          <a:p>
            <a:pPr>
              <a:defRPr/>
            </a:pPr>
            <a:fld id="{4C4922D5-0875-434D-915A-BBA01C4E79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7" r:id="rId1"/>
    <p:sldLayoutId id="2147485468" r:id="rId2"/>
    <p:sldLayoutId id="2147485469" r:id="rId3"/>
    <p:sldLayoutId id="2147485470" r:id="rId4"/>
    <p:sldLayoutId id="2147485471" r:id="rId5"/>
    <p:sldLayoutId id="2147485472" r:id="rId6"/>
    <p:sldLayoutId id="2147485457" r:id="rId7"/>
    <p:sldLayoutId id="2147485458" r:id="rId8"/>
    <p:sldLayoutId id="2147485459" r:id="rId9"/>
    <p:sldLayoutId id="2147485460" r:id="rId10"/>
    <p:sldLayoutId id="2147485461" r:id="rId11"/>
    <p:sldLayoutId id="2147485462" r:id="rId12"/>
    <p:sldLayoutId id="2147485473" r:id="rId13"/>
    <p:sldLayoutId id="2147485463" r:id="rId14"/>
    <p:sldLayoutId id="2147485464" r:id="rId15"/>
    <p:sldLayoutId id="2147485465" r:id="rId16"/>
    <p:sldLayoutId id="2147485474" r:id="rId17"/>
    <p:sldLayoutId id="2147485466" r:id="rId18"/>
    <p:sldLayoutId id="2147485475" r:id="rId19"/>
    <p:sldLayoutId id="2147485476" r:id="rId20"/>
    <p:sldLayoutId id="2147485477" r:id="rId21"/>
    <p:sldLayoutId id="2147485478" r:id="rId22"/>
  </p:sldLayoutIdLst>
  <p:hf sldNum="0" hdr="0" dt="0"/>
  <p:txStyles>
    <p:titleStyle>
      <a:lvl1pPr algn="l" defTabSz="457200" rtl="0" eaLnBrk="0" fontAlgn="base" hangingPunct="0">
        <a:spcBef>
          <a:spcPct val="0"/>
        </a:spcBef>
        <a:spcAft>
          <a:spcPct val="0"/>
        </a:spcAft>
        <a:defRPr sz="3200" kern="1200">
          <a:solidFill>
            <a:schemeClr val="accent1"/>
          </a:solidFill>
          <a:latin typeface="+mj-lt"/>
          <a:ea typeface="+mj-ea"/>
          <a:cs typeface="+mj-cs"/>
        </a:defRPr>
      </a:lvl1pPr>
      <a:lvl2pPr algn="l" defTabSz="457200" rtl="0" eaLnBrk="0" fontAlgn="base" hangingPunct="0">
        <a:spcBef>
          <a:spcPct val="0"/>
        </a:spcBef>
        <a:spcAft>
          <a:spcPct val="0"/>
        </a:spcAft>
        <a:defRPr sz="3200">
          <a:solidFill>
            <a:schemeClr val="accent1"/>
          </a:solidFill>
          <a:latin typeface="Century Gothic" panose="020B0502020202020204" pitchFamily="34" charset="0"/>
        </a:defRPr>
      </a:lvl2pPr>
      <a:lvl3pPr algn="l" defTabSz="457200" rtl="0" eaLnBrk="0" fontAlgn="base" hangingPunct="0">
        <a:spcBef>
          <a:spcPct val="0"/>
        </a:spcBef>
        <a:spcAft>
          <a:spcPct val="0"/>
        </a:spcAft>
        <a:defRPr sz="3200">
          <a:solidFill>
            <a:schemeClr val="accent1"/>
          </a:solidFill>
          <a:latin typeface="Century Gothic" panose="020B0502020202020204" pitchFamily="34" charset="0"/>
        </a:defRPr>
      </a:lvl3pPr>
      <a:lvl4pPr algn="l" defTabSz="457200" rtl="0" eaLnBrk="0" fontAlgn="base" hangingPunct="0">
        <a:spcBef>
          <a:spcPct val="0"/>
        </a:spcBef>
        <a:spcAft>
          <a:spcPct val="0"/>
        </a:spcAft>
        <a:defRPr sz="3200">
          <a:solidFill>
            <a:schemeClr val="accent1"/>
          </a:solidFill>
          <a:latin typeface="Century Gothic" panose="020B0502020202020204" pitchFamily="34" charset="0"/>
        </a:defRPr>
      </a:lvl4pPr>
      <a:lvl5pPr algn="l" defTabSz="457200" rtl="0" eaLnBrk="0" fontAlgn="base" hangingPunct="0">
        <a:spcBef>
          <a:spcPct val="0"/>
        </a:spcBef>
        <a:spcAft>
          <a:spcPct val="0"/>
        </a:spcAft>
        <a:defRPr sz="3200">
          <a:solidFill>
            <a:schemeClr val="accent1"/>
          </a:solidFill>
          <a:latin typeface="Century Gothic" panose="020B0502020202020204" pitchFamily="34" charset="0"/>
        </a:defRPr>
      </a:lvl5pPr>
      <a:lvl6pPr marL="457200" algn="l" defTabSz="457200" rtl="0" fontAlgn="base">
        <a:spcBef>
          <a:spcPct val="0"/>
        </a:spcBef>
        <a:spcAft>
          <a:spcPct val="0"/>
        </a:spcAft>
        <a:defRPr sz="3200">
          <a:solidFill>
            <a:schemeClr val="accent1"/>
          </a:solidFill>
          <a:latin typeface="Century Gothic" panose="020B0502020202020204" pitchFamily="34" charset="0"/>
        </a:defRPr>
      </a:lvl6pPr>
      <a:lvl7pPr marL="914400" algn="l" defTabSz="457200" rtl="0" fontAlgn="base">
        <a:spcBef>
          <a:spcPct val="0"/>
        </a:spcBef>
        <a:spcAft>
          <a:spcPct val="0"/>
        </a:spcAft>
        <a:defRPr sz="3200">
          <a:solidFill>
            <a:schemeClr val="accent1"/>
          </a:solidFill>
          <a:latin typeface="Century Gothic" panose="020B0502020202020204" pitchFamily="34" charset="0"/>
        </a:defRPr>
      </a:lvl7pPr>
      <a:lvl8pPr marL="1371600" algn="l" defTabSz="457200" rtl="0" fontAlgn="base">
        <a:spcBef>
          <a:spcPct val="0"/>
        </a:spcBef>
        <a:spcAft>
          <a:spcPct val="0"/>
        </a:spcAft>
        <a:defRPr sz="3200">
          <a:solidFill>
            <a:schemeClr val="accent1"/>
          </a:solidFill>
          <a:latin typeface="Century Gothic" panose="020B0502020202020204" pitchFamily="34" charset="0"/>
        </a:defRPr>
      </a:lvl8pPr>
      <a:lvl9pPr marL="1828800" algn="l" defTabSz="457200" rtl="0" fontAlgn="base">
        <a:spcBef>
          <a:spcPct val="0"/>
        </a:spcBef>
        <a:spcAft>
          <a:spcPct val="0"/>
        </a:spcAft>
        <a:defRPr sz="3200">
          <a:solidFill>
            <a:schemeClr val="accent1"/>
          </a:solidFill>
          <a:latin typeface="Century Gothic" panose="020B0502020202020204" pitchFamily="34" charset="0"/>
        </a:defRPr>
      </a:lvl9pPr>
    </p:titleStyle>
    <p:bodyStyle>
      <a:lvl1pPr marL="342900" indent="-342900" algn="l" defTabSz="457200" rtl="0" eaLnBrk="0" fontAlgn="base" hangingPunct="0">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Font typeface="Arial" panose="020B0604020202020204"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60.wmf"/><Relationship Id="rId4" Type="http://schemas.openxmlformats.org/officeDocument/2006/relationships/oleObject" Target="../embeddings/oleObject1.bin"/></Relationships>
</file>

<file path=ppt/slides/_rels/slide10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www.nber.org/oregon"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www.povertyactionlab.org/initiative-projects/2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5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49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ltLang="en-US"/>
              <a:t>What Does It Do and What Does That Mean?</a:t>
            </a:r>
            <a:endParaRPr lang="en-US" altLang="en-US" dirty="0"/>
          </a:p>
        </p:txBody>
      </p:sp>
      <p:sp>
        <p:nvSpPr>
          <p:cNvPr id="15363" name="Rectangle 3"/>
          <p:cNvSpPr txBox="1">
            <a:spLocks noChangeArrowheads="1"/>
          </p:cNvSpPr>
          <p:nvPr/>
        </p:nvSpPr>
        <p:spPr bwMode="auto">
          <a:xfrm>
            <a:off x="635000" y="4406900"/>
            <a:ext cx="64785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eaLnBrk="1" hangingPunct="1">
              <a:spcAft>
                <a:spcPct val="0"/>
              </a:spcAft>
              <a:buFont typeface="Wingdings" panose="05000000000000000000" pitchFamily="2" charset="2"/>
              <a:buNone/>
            </a:pPr>
            <a:r>
              <a:rPr lang="en-US" altLang="en-US" sz="3000" dirty="0">
                <a:ea typeface="MS PGothic" panose="020B0600070205080204" pitchFamily="34" charset="-128"/>
              </a:rPr>
              <a:t>Amy Finkelstein </a:t>
            </a:r>
          </a:p>
          <a:p>
            <a:pPr eaLnBrk="1" hangingPunct="1">
              <a:spcAft>
                <a:spcPct val="0"/>
              </a:spcAft>
              <a:buFont typeface="Wingdings" panose="05000000000000000000" pitchFamily="2" charset="2"/>
              <a:buNone/>
            </a:pPr>
            <a:r>
              <a:rPr lang="en-US" altLang="en-US" sz="3000" dirty="0">
                <a:ea typeface="MS PGothic" panose="020B0600070205080204" pitchFamily="34" charset="-128"/>
              </a:rPr>
              <a:t>Fall 2024</a:t>
            </a:r>
            <a:endParaRPr lang="en-US" altLang="en-US" sz="2000" dirty="0">
              <a:ea typeface="MS PGothic" panose="020B0600070205080204" pitchFamily="34" charset="-128"/>
            </a:endParaRPr>
          </a:p>
        </p:txBody>
      </p:sp>
      <p:sp>
        <p:nvSpPr>
          <p:cNvPr id="5" name="Rectangle 2"/>
          <p:cNvSpPr txBox="1">
            <a:spLocks noChangeArrowheads="1"/>
          </p:cNvSpPr>
          <p:nvPr/>
        </p:nvSpPr>
        <p:spPr>
          <a:xfrm>
            <a:off x="631824" y="2035175"/>
            <a:ext cx="8131175" cy="1470025"/>
          </a:xfrm>
          <a:prstGeom prst="rect">
            <a:avLst/>
          </a:prstGeom>
        </p:spPr>
        <p:txBody>
          <a:bodyPr>
            <a:normAutofit fontScale="75000" lnSpcReduction="20000"/>
          </a:bodyPr>
          <a:lstStyle>
            <a:lvl1pPr algn="l" defTabSz="457200" rtl="0" eaLnBrk="0" fontAlgn="base" hangingPunct="0">
              <a:spcBef>
                <a:spcPct val="0"/>
              </a:spcBef>
              <a:spcAft>
                <a:spcPct val="0"/>
              </a:spcAft>
              <a:defRPr sz="3200" kern="1200">
                <a:solidFill>
                  <a:schemeClr val="accent1"/>
                </a:solidFill>
                <a:latin typeface="+mj-lt"/>
                <a:ea typeface="+mj-ea"/>
                <a:cs typeface="+mj-cs"/>
              </a:defRPr>
            </a:lvl1pPr>
            <a:lvl2pPr algn="l" defTabSz="457200" rtl="0" eaLnBrk="0" fontAlgn="base" hangingPunct="0">
              <a:spcBef>
                <a:spcPct val="0"/>
              </a:spcBef>
              <a:spcAft>
                <a:spcPct val="0"/>
              </a:spcAft>
              <a:defRPr sz="3200">
                <a:solidFill>
                  <a:schemeClr val="accent1"/>
                </a:solidFill>
                <a:latin typeface="Century Gothic" panose="020B0502020202020204" pitchFamily="34" charset="0"/>
              </a:defRPr>
            </a:lvl2pPr>
            <a:lvl3pPr algn="l" defTabSz="457200" rtl="0" eaLnBrk="0" fontAlgn="base" hangingPunct="0">
              <a:spcBef>
                <a:spcPct val="0"/>
              </a:spcBef>
              <a:spcAft>
                <a:spcPct val="0"/>
              </a:spcAft>
              <a:defRPr sz="3200">
                <a:solidFill>
                  <a:schemeClr val="accent1"/>
                </a:solidFill>
                <a:latin typeface="Century Gothic" panose="020B0502020202020204" pitchFamily="34" charset="0"/>
              </a:defRPr>
            </a:lvl3pPr>
            <a:lvl4pPr algn="l" defTabSz="457200" rtl="0" eaLnBrk="0" fontAlgn="base" hangingPunct="0">
              <a:spcBef>
                <a:spcPct val="0"/>
              </a:spcBef>
              <a:spcAft>
                <a:spcPct val="0"/>
              </a:spcAft>
              <a:defRPr sz="3200">
                <a:solidFill>
                  <a:schemeClr val="accent1"/>
                </a:solidFill>
                <a:latin typeface="Century Gothic" panose="020B0502020202020204" pitchFamily="34" charset="0"/>
              </a:defRPr>
            </a:lvl4pPr>
            <a:lvl5pPr algn="l" defTabSz="457200" rtl="0" eaLnBrk="0" fontAlgn="base" hangingPunct="0">
              <a:spcBef>
                <a:spcPct val="0"/>
              </a:spcBef>
              <a:spcAft>
                <a:spcPct val="0"/>
              </a:spcAft>
              <a:defRPr sz="3200">
                <a:solidFill>
                  <a:schemeClr val="accent1"/>
                </a:solidFill>
                <a:latin typeface="Century Gothic" panose="020B0502020202020204" pitchFamily="34" charset="0"/>
              </a:defRPr>
            </a:lvl5pPr>
            <a:lvl6pPr marL="457200" algn="l" defTabSz="457200" rtl="0" fontAlgn="base">
              <a:spcBef>
                <a:spcPct val="0"/>
              </a:spcBef>
              <a:spcAft>
                <a:spcPct val="0"/>
              </a:spcAft>
              <a:defRPr sz="3200">
                <a:solidFill>
                  <a:schemeClr val="accent1"/>
                </a:solidFill>
                <a:latin typeface="Century Gothic" panose="020B0502020202020204" pitchFamily="34" charset="0"/>
              </a:defRPr>
            </a:lvl6pPr>
            <a:lvl7pPr marL="914400" algn="l" defTabSz="457200" rtl="0" fontAlgn="base">
              <a:spcBef>
                <a:spcPct val="0"/>
              </a:spcBef>
              <a:spcAft>
                <a:spcPct val="0"/>
              </a:spcAft>
              <a:defRPr sz="3200">
                <a:solidFill>
                  <a:schemeClr val="accent1"/>
                </a:solidFill>
                <a:latin typeface="Century Gothic" panose="020B0502020202020204" pitchFamily="34" charset="0"/>
              </a:defRPr>
            </a:lvl7pPr>
            <a:lvl8pPr marL="1371600" algn="l" defTabSz="457200" rtl="0" fontAlgn="base">
              <a:spcBef>
                <a:spcPct val="0"/>
              </a:spcBef>
              <a:spcAft>
                <a:spcPct val="0"/>
              </a:spcAft>
              <a:defRPr sz="3200">
                <a:solidFill>
                  <a:schemeClr val="accent1"/>
                </a:solidFill>
                <a:latin typeface="Century Gothic" panose="020B0502020202020204" pitchFamily="34" charset="0"/>
              </a:defRPr>
            </a:lvl8pPr>
            <a:lvl9pPr marL="1828800" algn="l" defTabSz="457200" rtl="0" fontAlgn="base">
              <a:spcBef>
                <a:spcPct val="0"/>
              </a:spcBef>
              <a:spcAft>
                <a:spcPct val="0"/>
              </a:spcAft>
              <a:defRPr sz="3200">
                <a:solidFill>
                  <a:schemeClr val="accent1"/>
                </a:solidFill>
                <a:latin typeface="Century Gothic" panose="020B0502020202020204" pitchFamily="34" charset="0"/>
              </a:defRPr>
            </a:lvl9pPr>
          </a:lstStyle>
          <a:p>
            <a:pPr eaLnBrk="1" fontAlgn="auto" hangingPunct="1">
              <a:spcAft>
                <a:spcPts val="0"/>
              </a:spcAft>
              <a:defRPr/>
            </a:pPr>
            <a:r>
              <a:rPr lang="en-US" sz="3600" dirty="0"/>
              <a:t>14.472 Public Finance II</a:t>
            </a:r>
          </a:p>
          <a:p>
            <a:pPr eaLnBrk="1" fontAlgn="auto" hangingPunct="1">
              <a:spcAft>
                <a:spcPts val="0"/>
              </a:spcAft>
              <a:defRPr/>
            </a:pPr>
            <a:r>
              <a:rPr lang="en-US" sz="3600" dirty="0"/>
              <a:t>Subsidizing Health Insurance for Low Income Adults: What Does It Do and What Does That Mean?</a:t>
            </a:r>
            <a:endParaRPr lang="en-US" altLang="en-US" sz="2800" dirty="0">
              <a:solidFill>
                <a:srgbClr val="FF99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altLang="en-US" sz="3000"/>
              <a:t>Possible benefits for health and financial security</a:t>
            </a:r>
          </a:p>
        </p:txBody>
      </p:sp>
      <p:sp>
        <p:nvSpPr>
          <p:cNvPr id="23555" name="Rectangle 3"/>
          <p:cNvSpPr>
            <a:spLocks noGrp="1" noChangeArrowheads="1"/>
          </p:cNvSpPr>
          <p:nvPr>
            <p:ph idx="1"/>
          </p:nvPr>
        </p:nvSpPr>
        <p:spPr>
          <a:xfrm>
            <a:off x="4191000" y="1752600"/>
            <a:ext cx="4614863" cy="4572000"/>
          </a:xfrm>
        </p:spPr>
        <p:txBody>
          <a:bodyPr rtlCol="0">
            <a:normAutofit/>
          </a:bodyPr>
          <a:lstStyle/>
          <a:p>
            <a:pPr eaLnBrk="1" fontAlgn="auto" hangingPunct="1">
              <a:buFont typeface="Arial"/>
              <a:buChar char="•"/>
              <a:defRPr/>
            </a:pPr>
            <a:r>
              <a:rPr lang="en-US" altLang="en-US" dirty="0">
                <a:latin typeface="+mj-lt"/>
              </a:rPr>
              <a:t>Health</a:t>
            </a:r>
          </a:p>
          <a:p>
            <a:pPr lvl="1" eaLnBrk="1" fontAlgn="auto" hangingPunct="1">
              <a:buFont typeface="Arial" panose="020B0604020202020204" pitchFamily="34" charset="0"/>
              <a:buChar char="•"/>
              <a:defRPr/>
            </a:pPr>
            <a:r>
              <a:rPr lang="en-US" altLang="en-US" dirty="0">
                <a:latin typeface="+mj-lt"/>
              </a:rPr>
              <a:t>Improvements in health through increased utilization </a:t>
            </a:r>
          </a:p>
          <a:p>
            <a:pPr eaLnBrk="1" fontAlgn="auto" hangingPunct="1">
              <a:defRPr/>
            </a:pPr>
            <a:endParaRPr lang="en-US" altLang="en-US" dirty="0">
              <a:latin typeface="+mj-lt"/>
            </a:endParaRPr>
          </a:p>
          <a:p>
            <a:pPr eaLnBrk="1" fontAlgn="auto" hangingPunct="1">
              <a:defRPr/>
            </a:pPr>
            <a:r>
              <a:rPr lang="en-US" altLang="en-US" dirty="0">
                <a:latin typeface="+mj-lt"/>
              </a:rPr>
              <a:t>Financial security</a:t>
            </a:r>
          </a:p>
          <a:p>
            <a:pPr lvl="1" eaLnBrk="1" fontAlgn="auto" hangingPunct="1">
              <a:buFont typeface="Arial" panose="020B0604020202020204" pitchFamily="34" charset="0"/>
              <a:buChar char="•"/>
              <a:defRPr/>
            </a:pPr>
            <a:r>
              <a:rPr lang="en-US" altLang="en-US" dirty="0">
                <a:latin typeface="+mj-lt"/>
              </a:rPr>
              <a:t>Consumption smoothing: reduced risk of large, out-of-pocket medical expenditures</a:t>
            </a:r>
          </a:p>
          <a:p>
            <a:pPr eaLnBrk="1" fontAlgn="auto" hangingPunct="1">
              <a:buFont typeface="Arial"/>
              <a:buChar char="•"/>
              <a:defRPr/>
            </a:pPr>
            <a:endParaRPr lang="en-US" altLang="en-US" dirty="0">
              <a:latin typeface="Garamond" panose="02020404030301010803" pitchFamily="18" charset="0"/>
            </a:endParaRPr>
          </a:p>
          <a:p>
            <a:pPr lvl="1" eaLnBrk="1" fontAlgn="auto" hangingPunct="1">
              <a:buFont typeface="Arial"/>
              <a:buChar char="–"/>
              <a:defRPr/>
            </a:pPr>
            <a:endParaRPr lang="en-US" altLang="en-US" dirty="0">
              <a:latin typeface="Garamond" panose="02020404030301010803" pitchFamily="18" charset="0"/>
            </a:endParaRPr>
          </a:p>
          <a:p>
            <a:pPr lvl="1" eaLnBrk="1" fontAlgn="auto" hangingPunct="1">
              <a:buFont typeface="Arial"/>
              <a:buChar char="–"/>
              <a:defRPr/>
            </a:pPr>
            <a:endParaRPr lang="en-US" altLang="en-US" dirty="0">
              <a:latin typeface="Garamond" panose="02020404030301010803" pitchFamily="18" charset="0"/>
            </a:endParaRPr>
          </a:p>
        </p:txBody>
      </p:sp>
      <p:sp>
        <p:nvSpPr>
          <p:cNvPr id="23557"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22533" name="Picture 3" descr="pills.jpg"/>
          <p:cNvPicPr>
            <a:picLocks noChangeAspect="1"/>
          </p:cNvPicPr>
          <p:nvPr/>
        </p:nvPicPr>
        <p:blipFill>
          <a:blip r:embed="rId3">
            <a:extLst>
              <a:ext uri="{28A0092B-C50C-407E-A947-70E740481C1C}">
                <a14:useLocalDpi xmlns:a14="http://schemas.microsoft.com/office/drawing/2010/main" val="0"/>
              </a:ext>
            </a:extLst>
          </a:blip>
          <a:srcRect l="24474" t="664" r="19463" b="1990"/>
          <a:stretch>
            <a:fillRect/>
          </a:stretch>
        </p:blipFill>
        <p:spPr bwMode="auto">
          <a:xfrm>
            <a:off x="152400" y="1404938"/>
            <a:ext cx="3802063"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txBox="1">
            <a:spLocks/>
          </p:cNvSpPr>
          <p:nvPr/>
        </p:nvSpPr>
        <p:spPr bwMode="auto">
          <a:xfrm>
            <a:off x="457200" y="6400800"/>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48503" y="313399"/>
            <a:ext cx="8765063" cy="654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386" tIns="49693" rIns="99386" bIns="49693" numCol="1" anchor="t" anchorCtr="0" compatLnSpc="1">
            <a:prstTxWarp prst="textNoShape">
              <a:avLst/>
            </a:prstTxWarp>
          </a:bodyPr>
          <a:lstStyle/>
          <a:p>
            <a:endParaRPr lang="en-US"/>
          </a:p>
        </p:txBody>
      </p:sp>
      <p:sp>
        <p:nvSpPr>
          <p:cNvPr id="5" name="Rectangle 5"/>
          <p:cNvSpPr>
            <a:spLocks noChangeArrowheads="1"/>
          </p:cNvSpPr>
          <p:nvPr/>
        </p:nvSpPr>
        <p:spPr bwMode="auto">
          <a:xfrm>
            <a:off x="148503" y="313399"/>
            <a:ext cx="8770183" cy="65446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9386" tIns="49693" rIns="99386" bIns="49693" numCol="1" anchor="t" anchorCtr="0" compatLnSpc="1">
            <a:prstTxWarp prst="textNoShape">
              <a:avLst/>
            </a:prstTxWarp>
          </a:bodyPr>
          <a:lstStyle/>
          <a:p>
            <a:endParaRPr lang="en-US"/>
          </a:p>
        </p:txBody>
      </p:sp>
      <p:sp>
        <p:nvSpPr>
          <p:cNvPr id="6" name="Rectangle 6"/>
          <p:cNvSpPr>
            <a:spLocks noChangeArrowheads="1"/>
          </p:cNvSpPr>
          <p:nvPr/>
        </p:nvSpPr>
        <p:spPr bwMode="auto">
          <a:xfrm>
            <a:off x="1147055" y="580227"/>
            <a:ext cx="7532662" cy="5280502"/>
          </a:xfrm>
          <a:prstGeom prst="rect">
            <a:avLst/>
          </a:prstGeom>
          <a:solidFill>
            <a:srgbClr val="FFFFFF"/>
          </a:solidFill>
          <a:ln w="14288">
            <a:solidFill>
              <a:srgbClr val="FFFFFF"/>
            </a:solidFill>
            <a:prstDash val="solid"/>
            <a:miter lim="800000"/>
            <a:headEnd/>
            <a:tailEnd/>
          </a:ln>
        </p:spPr>
        <p:txBody>
          <a:bodyPr vert="horz" wrap="square" lIns="99386" tIns="49693" rIns="99386" bIns="49693" numCol="1" anchor="t" anchorCtr="0" compatLnSpc="1">
            <a:prstTxWarp prst="textNoShape">
              <a:avLst/>
            </a:prstTxWarp>
          </a:bodyPr>
          <a:lstStyle/>
          <a:p>
            <a:endParaRPr lang="en-US"/>
          </a:p>
        </p:txBody>
      </p:sp>
      <p:sp>
        <p:nvSpPr>
          <p:cNvPr id="7" name="Line 7"/>
          <p:cNvSpPr>
            <a:spLocks noChangeShapeType="1"/>
          </p:cNvSpPr>
          <p:nvPr/>
        </p:nvSpPr>
        <p:spPr bwMode="auto">
          <a:xfrm>
            <a:off x="1147055" y="5690898"/>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 name="Line 8"/>
          <p:cNvSpPr>
            <a:spLocks noChangeShapeType="1"/>
          </p:cNvSpPr>
          <p:nvPr/>
        </p:nvSpPr>
        <p:spPr bwMode="auto">
          <a:xfrm>
            <a:off x="1147055" y="4596630"/>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9" name="Line 9"/>
          <p:cNvSpPr>
            <a:spLocks noChangeShapeType="1"/>
          </p:cNvSpPr>
          <p:nvPr/>
        </p:nvSpPr>
        <p:spPr bwMode="auto">
          <a:xfrm>
            <a:off x="1147055" y="3495358"/>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 name="Line 10"/>
          <p:cNvSpPr>
            <a:spLocks noChangeShapeType="1"/>
          </p:cNvSpPr>
          <p:nvPr/>
        </p:nvSpPr>
        <p:spPr bwMode="auto">
          <a:xfrm>
            <a:off x="1147055" y="2399338"/>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 name="Line 11"/>
          <p:cNvSpPr>
            <a:spLocks noChangeShapeType="1"/>
          </p:cNvSpPr>
          <p:nvPr/>
        </p:nvSpPr>
        <p:spPr bwMode="auto">
          <a:xfrm>
            <a:off x="1147055" y="1299817"/>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 name="Freeform 12"/>
          <p:cNvSpPr>
            <a:spLocks/>
          </p:cNvSpPr>
          <p:nvPr/>
        </p:nvSpPr>
        <p:spPr bwMode="auto">
          <a:xfrm>
            <a:off x="2340196" y="3931315"/>
            <a:ext cx="4402161" cy="1395412"/>
          </a:xfrm>
          <a:custGeom>
            <a:avLst/>
            <a:gdLst>
              <a:gd name="T0" fmla="*/ 12 w 829"/>
              <a:gd name="T1" fmla="*/ 4 h 256"/>
              <a:gd name="T2" fmla="*/ 25 w 829"/>
              <a:gd name="T3" fmla="*/ 9 h 256"/>
              <a:gd name="T4" fmla="*/ 39 w 829"/>
              <a:gd name="T5" fmla="*/ 14 h 256"/>
              <a:gd name="T6" fmla="*/ 52 w 829"/>
              <a:gd name="T7" fmla="*/ 19 h 256"/>
              <a:gd name="T8" fmla="*/ 66 w 829"/>
              <a:gd name="T9" fmla="*/ 23 h 256"/>
              <a:gd name="T10" fmla="*/ 80 w 829"/>
              <a:gd name="T11" fmla="*/ 28 h 256"/>
              <a:gd name="T12" fmla="*/ 93 w 829"/>
              <a:gd name="T13" fmla="*/ 33 h 256"/>
              <a:gd name="T14" fmla="*/ 107 w 829"/>
              <a:gd name="T15" fmla="*/ 38 h 256"/>
              <a:gd name="T16" fmla="*/ 120 w 829"/>
              <a:gd name="T17" fmla="*/ 43 h 256"/>
              <a:gd name="T18" fmla="*/ 134 w 829"/>
              <a:gd name="T19" fmla="*/ 48 h 256"/>
              <a:gd name="T20" fmla="*/ 147 w 829"/>
              <a:gd name="T21" fmla="*/ 52 h 256"/>
              <a:gd name="T22" fmla="*/ 161 w 829"/>
              <a:gd name="T23" fmla="*/ 57 h 256"/>
              <a:gd name="T24" fmla="*/ 175 w 829"/>
              <a:gd name="T25" fmla="*/ 62 h 256"/>
              <a:gd name="T26" fmla="*/ 188 w 829"/>
              <a:gd name="T27" fmla="*/ 67 h 256"/>
              <a:gd name="T28" fmla="*/ 202 w 829"/>
              <a:gd name="T29" fmla="*/ 72 h 256"/>
              <a:gd name="T30" fmla="*/ 215 w 829"/>
              <a:gd name="T31" fmla="*/ 77 h 256"/>
              <a:gd name="T32" fmla="*/ 229 w 829"/>
              <a:gd name="T33" fmla="*/ 82 h 256"/>
              <a:gd name="T34" fmla="*/ 242 w 829"/>
              <a:gd name="T35" fmla="*/ 88 h 256"/>
              <a:gd name="T36" fmla="*/ 256 w 829"/>
              <a:gd name="T37" fmla="*/ 93 h 256"/>
              <a:gd name="T38" fmla="*/ 270 w 829"/>
              <a:gd name="T39" fmla="*/ 99 h 256"/>
              <a:gd name="T40" fmla="*/ 283 w 829"/>
              <a:gd name="T41" fmla="*/ 104 h 256"/>
              <a:gd name="T42" fmla="*/ 297 w 829"/>
              <a:gd name="T43" fmla="*/ 110 h 256"/>
              <a:gd name="T44" fmla="*/ 310 w 829"/>
              <a:gd name="T45" fmla="*/ 115 h 256"/>
              <a:gd name="T46" fmla="*/ 324 w 829"/>
              <a:gd name="T47" fmla="*/ 119 h 256"/>
              <a:gd name="T48" fmla="*/ 337 w 829"/>
              <a:gd name="T49" fmla="*/ 123 h 256"/>
              <a:gd name="T50" fmla="*/ 351 w 829"/>
              <a:gd name="T51" fmla="*/ 127 h 256"/>
              <a:gd name="T52" fmla="*/ 364 w 829"/>
              <a:gd name="T53" fmla="*/ 131 h 256"/>
              <a:gd name="T54" fmla="*/ 378 w 829"/>
              <a:gd name="T55" fmla="*/ 134 h 256"/>
              <a:gd name="T56" fmla="*/ 392 w 829"/>
              <a:gd name="T57" fmla="*/ 138 h 256"/>
              <a:gd name="T58" fmla="*/ 405 w 829"/>
              <a:gd name="T59" fmla="*/ 142 h 256"/>
              <a:gd name="T60" fmla="*/ 419 w 829"/>
              <a:gd name="T61" fmla="*/ 146 h 256"/>
              <a:gd name="T62" fmla="*/ 432 w 829"/>
              <a:gd name="T63" fmla="*/ 150 h 256"/>
              <a:gd name="T64" fmla="*/ 446 w 829"/>
              <a:gd name="T65" fmla="*/ 154 h 256"/>
              <a:gd name="T66" fmla="*/ 459 w 829"/>
              <a:gd name="T67" fmla="*/ 158 h 256"/>
              <a:gd name="T68" fmla="*/ 473 w 829"/>
              <a:gd name="T69" fmla="*/ 161 h 256"/>
              <a:gd name="T70" fmla="*/ 487 w 829"/>
              <a:gd name="T71" fmla="*/ 165 h 256"/>
              <a:gd name="T72" fmla="*/ 500 w 829"/>
              <a:gd name="T73" fmla="*/ 169 h 256"/>
              <a:gd name="T74" fmla="*/ 514 w 829"/>
              <a:gd name="T75" fmla="*/ 173 h 256"/>
              <a:gd name="T76" fmla="*/ 527 w 829"/>
              <a:gd name="T77" fmla="*/ 177 h 256"/>
              <a:gd name="T78" fmla="*/ 541 w 829"/>
              <a:gd name="T79" fmla="*/ 181 h 256"/>
              <a:gd name="T80" fmla="*/ 554 w 829"/>
              <a:gd name="T81" fmla="*/ 185 h 256"/>
              <a:gd name="T82" fmla="*/ 568 w 829"/>
              <a:gd name="T83" fmla="*/ 188 h 256"/>
              <a:gd name="T84" fmla="*/ 582 w 829"/>
              <a:gd name="T85" fmla="*/ 192 h 256"/>
              <a:gd name="T86" fmla="*/ 595 w 829"/>
              <a:gd name="T87" fmla="*/ 196 h 256"/>
              <a:gd name="T88" fmla="*/ 609 w 829"/>
              <a:gd name="T89" fmla="*/ 200 h 256"/>
              <a:gd name="T90" fmla="*/ 622 w 829"/>
              <a:gd name="T91" fmla="*/ 204 h 256"/>
              <a:gd name="T92" fmla="*/ 636 w 829"/>
              <a:gd name="T93" fmla="*/ 207 h 256"/>
              <a:gd name="T94" fmla="*/ 649 w 829"/>
              <a:gd name="T95" fmla="*/ 211 h 256"/>
              <a:gd name="T96" fmla="*/ 663 w 829"/>
              <a:gd name="T97" fmla="*/ 215 h 256"/>
              <a:gd name="T98" fmla="*/ 677 w 829"/>
              <a:gd name="T99" fmla="*/ 218 h 256"/>
              <a:gd name="T100" fmla="*/ 690 w 829"/>
              <a:gd name="T101" fmla="*/ 222 h 256"/>
              <a:gd name="T102" fmla="*/ 704 w 829"/>
              <a:gd name="T103" fmla="*/ 225 h 256"/>
              <a:gd name="T104" fmla="*/ 717 w 829"/>
              <a:gd name="T105" fmla="*/ 228 h 256"/>
              <a:gd name="T106" fmla="*/ 731 w 829"/>
              <a:gd name="T107" fmla="*/ 232 h 256"/>
              <a:gd name="T108" fmla="*/ 744 w 829"/>
              <a:gd name="T109" fmla="*/ 235 h 256"/>
              <a:gd name="T110" fmla="*/ 758 w 829"/>
              <a:gd name="T111" fmla="*/ 238 h 256"/>
              <a:gd name="T112" fmla="*/ 772 w 829"/>
              <a:gd name="T113" fmla="*/ 242 h 256"/>
              <a:gd name="T114" fmla="*/ 785 w 829"/>
              <a:gd name="T115" fmla="*/ 245 h 256"/>
              <a:gd name="T116" fmla="*/ 799 w 829"/>
              <a:gd name="T117" fmla="*/ 249 h 256"/>
              <a:gd name="T118" fmla="*/ 812 w 829"/>
              <a:gd name="T119" fmla="*/ 252 h 256"/>
              <a:gd name="T120" fmla="*/ 826 w 829"/>
              <a:gd name="T121" fmla="*/ 25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9" h="256">
                <a:moveTo>
                  <a:pt x="0" y="0"/>
                </a:moveTo>
                <a:lnTo>
                  <a:pt x="2" y="0"/>
                </a:lnTo>
                <a:lnTo>
                  <a:pt x="3" y="1"/>
                </a:lnTo>
                <a:lnTo>
                  <a:pt x="5" y="2"/>
                </a:lnTo>
                <a:lnTo>
                  <a:pt x="7" y="2"/>
                </a:lnTo>
                <a:lnTo>
                  <a:pt x="8" y="3"/>
                </a:lnTo>
                <a:lnTo>
                  <a:pt x="10" y="3"/>
                </a:lnTo>
                <a:lnTo>
                  <a:pt x="12" y="4"/>
                </a:lnTo>
                <a:lnTo>
                  <a:pt x="13" y="5"/>
                </a:lnTo>
                <a:lnTo>
                  <a:pt x="15" y="5"/>
                </a:lnTo>
                <a:lnTo>
                  <a:pt x="17" y="6"/>
                </a:lnTo>
                <a:lnTo>
                  <a:pt x="18" y="6"/>
                </a:lnTo>
                <a:lnTo>
                  <a:pt x="20" y="7"/>
                </a:lnTo>
                <a:lnTo>
                  <a:pt x="22" y="8"/>
                </a:lnTo>
                <a:lnTo>
                  <a:pt x="24" y="8"/>
                </a:lnTo>
                <a:lnTo>
                  <a:pt x="25" y="9"/>
                </a:lnTo>
                <a:lnTo>
                  <a:pt x="27" y="9"/>
                </a:lnTo>
                <a:lnTo>
                  <a:pt x="29" y="10"/>
                </a:lnTo>
                <a:lnTo>
                  <a:pt x="30" y="11"/>
                </a:lnTo>
                <a:lnTo>
                  <a:pt x="32" y="11"/>
                </a:lnTo>
                <a:lnTo>
                  <a:pt x="34" y="12"/>
                </a:lnTo>
                <a:lnTo>
                  <a:pt x="35" y="12"/>
                </a:lnTo>
                <a:lnTo>
                  <a:pt x="37" y="13"/>
                </a:lnTo>
                <a:lnTo>
                  <a:pt x="39" y="14"/>
                </a:lnTo>
                <a:lnTo>
                  <a:pt x="41" y="14"/>
                </a:lnTo>
                <a:lnTo>
                  <a:pt x="42" y="15"/>
                </a:lnTo>
                <a:lnTo>
                  <a:pt x="44" y="16"/>
                </a:lnTo>
                <a:lnTo>
                  <a:pt x="46" y="16"/>
                </a:lnTo>
                <a:lnTo>
                  <a:pt x="47" y="17"/>
                </a:lnTo>
                <a:lnTo>
                  <a:pt x="49" y="17"/>
                </a:lnTo>
                <a:lnTo>
                  <a:pt x="51" y="18"/>
                </a:lnTo>
                <a:lnTo>
                  <a:pt x="52" y="19"/>
                </a:lnTo>
                <a:lnTo>
                  <a:pt x="54" y="19"/>
                </a:lnTo>
                <a:lnTo>
                  <a:pt x="56" y="20"/>
                </a:lnTo>
                <a:lnTo>
                  <a:pt x="58" y="20"/>
                </a:lnTo>
                <a:lnTo>
                  <a:pt x="59" y="21"/>
                </a:lnTo>
                <a:lnTo>
                  <a:pt x="61" y="22"/>
                </a:lnTo>
                <a:lnTo>
                  <a:pt x="63" y="22"/>
                </a:lnTo>
                <a:lnTo>
                  <a:pt x="64" y="23"/>
                </a:lnTo>
                <a:lnTo>
                  <a:pt x="66" y="23"/>
                </a:lnTo>
                <a:lnTo>
                  <a:pt x="68" y="24"/>
                </a:lnTo>
                <a:lnTo>
                  <a:pt x="69" y="25"/>
                </a:lnTo>
                <a:lnTo>
                  <a:pt x="71" y="25"/>
                </a:lnTo>
                <a:lnTo>
                  <a:pt x="73" y="26"/>
                </a:lnTo>
                <a:lnTo>
                  <a:pt x="74" y="26"/>
                </a:lnTo>
                <a:lnTo>
                  <a:pt x="76" y="27"/>
                </a:lnTo>
                <a:lnTo>
                  <a:pt x="78" y="28"/>
                </a:lnTo>
                <a:lnTo>
                  <a:pt x="80" y="28"/>
                </a:lnTo>
                <a:lnTo>
                  <a:pt x="81" y="29"/>
                </a:lnTo>
                <a:lnTo>
                  <a:pt x="83" y="29"/>
                </a:lnTo>
                <a:lnTo>
                  <a:pt x="85" y="30"/>
                </a:lnTo>
                <a:lnTo>
                  <a:pt x="86" y="31"/>
                </a:lnTo>
                <a:lnTo>
                  <a:pt x="88" y="31"/>
                </a:lnTo>
                <a:lnTo>
                  <a:pt x="90" y="32"/>
                </a:lnTo>
                <a:lnTo>
                  <a:pt x="91" y="32"/>
                </a:lnTo>
                <a:lnTo>
                  <a:pt x="93" y="33"/>
                </a:lnTo>
                <a:lnTo>
                  <a:pt x="95" y="34"/>
                </a:lnTo>
                <a:lnTo>
                  <a:pt x="97" y="34"/>
                </a:lnTo>
                <a:lnTo>
                  <a:pt x="98" y="35"/>
                </a:lnTo>
                <a:lnTo>
                  <a:pt x="100" y="35"/>
                </a:lnTo>
                <a:lnTo>
                  <a:pt x="102" y="36"/>
                </a:lnTo>
                <a:lnTo>
                  <a:pt x="103" y="37"/>
                </a:lnTo>
                <a:lnTo>
                  <a:pt x="105" y="37"/>
                </a:lnTo>
                <a:lnTo>
                  <a:pt x="107" y="38"/>
                </a:lnTo>
                <a:lnTo>
                  <a:pt x="108" y="39"/>
                </a:lnTo>
                <a:lnTo>
                  <a:pt x="110" y="39"/>
                </a:lnTo>
                <a:lnTo>
                  <a:pt x="112" y="40"/>
                </a:lnTo>
                <a:lnTo>
                  <a:pt x="113" y="40"/>
                </a:lnTo>
                <a:lnTo>
                  <a:pt x="115" y="41"/>
                </a:lnTo>
                <a:lnTo>
                  <a:pt x="117" y="42"/>
                </a:lnTo>
                <a:lnTo>
                  <a:pt x="119" y="42"/>
                </a:lnTo>
                <a:lnTo>
                  <a:pt x="120" y="43"/>
                </a:lnTo>
                <a:lnTo>
                  <a:pt x="122" y="43"/>
                </a:lnTo>
                <a:lnTo>
                  <a:pt x="124" y="44"/>
                </a:lnTo>
                <a:lnTo>
                  <a:pt x="125" y="45"/>
                </a:lnTo>
                <a:lnTo>
                  <a:pt x="127" y="45"/>
                </a:lnTo>
                <a:lnTo>
                  <a:pt x="129" y="46"/>
                </a:lnTo>
                <a:lnTo>
                  <a:pt x="130" y="46"/>
                </a:lnTo>
                <a:lnTo>
                  <a:pt x="132" y="47"/>
                </a:lnTo>
                <a:lnTo>
                  <a:pt x="134" y="48"/>
                </a:lnTo>
                <a:lnTo>
                  <a:pt x="136" y="48"/>
                </a:lnTo>
                <a:lnTo>
                  <a:pt x="137" y="49"/>
                </a:lnTo>
                <a:lnTo>
                  <a:pt x="139" y="49"/>
                </a:lnTo>
                <a:lnTo>
                  <a:pt x="141" y="50"/>
                </a:lnTo>
                <a:lnTo>
                  <a:pt x="142" y="51"/>
                </a:lnTo>
                <a:lnTo>
                  <a:pt x="144" y="51"/>
                </a:lnTo>
                <a:lnTo>
                  <a:pt x="146" y="52"/>
                </a:lnTo>
                <a:lnTo>
                  <a:pt x="147" y="52"/>
                </a:lnTo>
                <a:lnTo>
                  <a:pt x="149" y="53"/>
                </a:lnTo>
                <a:lnTo>
                  <a:pt x="151" y="54"/>
                </a:lnTo>
                <a:lnTo>
                  <a:pt x="152" y="54"/>
                </a:lnTo>
                <a:lnTo>
                  <a:pt x="154" y="55"/>
                </a:lnTo>
                <a:lnTo>
                  <a:pt x="156" y="56"/>
                </a:lnTo>
                <a:lnTo>
                  <a:pt x="158" y="56"/>
                </a:lnTo>
                <a:lnTo>
                  <a:pt x="159" y="57"/>
                </a:lnTo>
                <a:lnTo>
                  <a:pt x="161" y="57"/>
                </a:lnTo>
                <a:lnTo>
                  <a:pt x="163" y="58"/>
                </a:lnTo>
                <a:lnTo>
                  <a:pt x="164" y="59"/>
                </a:lnTo>
                <a:lnTo>
                  <a:pt x="166" y="59"/>
                </a:lnTo>
                <a:lnTo>
                  <a:pt x="168" y="60"/>
                </a:lnTo>
                <a:lnTo>
                  <a:pt x="169" y="60"/>
                </a:lnTo>
                <a:lnTo>
                  <a:pt x="171" y="61"/>
                </a:lnTo>
                <a:lnTo>
                  <a:pt x="173" y="62"/>
                </a:lnTo>
                <a:lnTo>
                  <a:pt x="175" y="62"/>
                </a:lnTo>
                <a:lnTo>
                  <a:pt x="176" y="63"/>
                </a:lnTo>
                <a:lnTo>
                  <a:pt x="178" y="63"/>
                </a:lnTo>
                <a:lnTo>
                  <a:pt x="180" y="64"/>
                </a:lnTo>
                <a:lnTo>
                  <a:pt x="181" y="65"/>
                </a:lnTo>
                <a:lnTo>
                  <a:pt x="183" y="65"/>
                </a:lnTo>
                <a:lnTo>
                  <a:pt x="185" y="66"/>
                </a:lnTo>
                <a:lnTo>
                  <a:pt x="186" y="66"/>
                </a:lnTo>
                <a:lnTo>
                  <a:pt x="188" y="67"/>
                </a:lnTo>
                <a:lnTo>
                  <a:pt x="190" y="68"/>
                </a:lnTo>
                <a:lnTo>
                  <a:pt x="191" y="68"/>
                </a:lnTo>
                <a:lnTo>
                  <a:pt x="193" y="69"/>
                </a:lnTo>
                <a:lnTo>
                  <a:pt x="195" y="69"/>
                </a:lnTo>
                <a:lnTo>
                  <a:pt x="197" y="70"/>
                </a:lnTo>
                <a:lnTo>
                  <a:pt x="198" y="71"/>
                </a:lnTo>
                <a:lnTo>
                  <a:pt x="200" y="71"/>
                </a:lnTo>
                <a:lnTo>
                  <a:pt x="202" y="72"/>
                </a:lnTo>
                <a:lnTo>
                  <a:pt x="203" y="72"/>
                </a:lnTo>
                <a:lnTo>
                  <a:pt x="205" y="73"/>
                </a:lnTo>
                <a:lnTo>
                  <a:pt x="207" y="74"/>
                </a:lnTo>
                <a:lnTo>
                  <a:pt x="208" y="74"/>
                </a:lnTo>
                <a:lnTo>
                  <a:pt x="210" y="75"/>
                </a:lnTo>
                <a:lnTo>
                  <a:pt x="212" y="76"/>
                </a:lnTo>
                <a:lnTo>
                  <a:pt x="214" y="76"/>
                </a:lnTo>
                <a:lnTo>
                  <a:pt x="215" y="77"/>
                </a:lnTo>
                <a:lnTo>
                  <a:pt x="217" y="78"/>
                </a:lnTo>
                <a:lnTo>
                  <a:pt x="219" y="78"/>
                </a:lnTo>
                <a:lnTo>
                  <a:pt x="220" y="79"/>
                </a:lnTo>
                <a:lnTo>
                  <a:pt x="222" y="80"/>
                </a:lnTo>
                <a:lnTo>
                  <a:pt x="224" y="80"/>
                </a:lnTo>
                <a:lnTo>
                  <a:pt x="225" y="81"/>
                </a:lnTo>
                <a:lnTo>
                  <a:pt x="227" y="82"/>
                </a:lnTo>
                <a:lnTo>
                  <a:pt x="229" y="82"/>
                </a:lnTo>
                <a:lnTo>
                  <a:pt x="230" y="83"/>
                </a:lnTo>
                <a:lnTo>
                  <a:pt x="232" y="84"/>
                </a:lnTo>
                <a:lnTo>
                  <a:pt x="234" y="84"/>
                </a:lnTo>
                <a:lnTo>
                  <a:pt x="236" y="85"/>
                </a:lnTo>
                <a:lnTo>
                  <a:pt x="237" y="86"/>
                </a:lnTo>
                <a:lnTo>
                  <a:pt x="239" y="87"/>
                </a:lnTo>
                <a:lnTo>
                  <a:pt x="241" y="87"/>
                </a:lnTo>
                <a:lnTo>
                  <a:pt x="242" y="88"/>
                </a:lnTo>
                <a:lnTo>
                  <a:pt x="244" y="89"/>
                </a:lnTo>
                <a:lnTo>
                  <a:pt x="246" y="89"/>
                </a:lnTo>
                <a:lnTo>
                  <a:pt x="247" y="90"/>
                </a:lnTo>
                <a:lnTo>
                  <a:pt x="249" y="91"/>
                </a:lnTo>
                <a:lnTo>
                  <a:pt x="251" y="91"/>
                </a:lnTo>
                <a:lnTo>
                  <a:pt x="253" y="92"/>
                </a:lnTo>
                <a:lnTo>
                  <a:pt x="254" y="93"/>
                </a:lnTo>
                <a:lnTo>
                  <a:pt x="256" y="93"/>
                </a:lnTo>
                <a:lnTo>
                  <a:pt x="258" y="94"/>
                </a:lnTo>
                <a:lnTo>
                  <a:pt x="259" y="95"/>
                </a:lnTo>
                <a:lnTo>
                  <a:pt x="261" y="95"/>
                </a:lnTo>
                <a:lnTo>
                  <a:pt x="263" y="96"/>
                </a:lnTo>
                <a:lnTo>
                  <a:pt x="264" y="97"/>
                </a:lnTo>
                <a:lnTo>
                  <a:pt x="266" y="97"/>
                </a:lnTo>
                <a:lnTo>
                  <a:pt x="268" y="98"/>
                </a:lnTo>
                <a:lnTo>
                  <a:pt x="270" y="99"/>
                </a:lnTo>
                <a:lnTo>
                  <a:pt x="271" y="99"/>
                </a:lnTo>
                <a:lnTo>
                  <a:pt x="273" y="100"/>
                </a:lnTo>
                <a:lnTo>
                  <a:pt x="275" y="101"/>
                </a:lnTo>
                <a:lnTo>
                  <a:pt x="276" y="101"/>
                </a:lnTo>
                <a:lnTo>
                  <a:pt x="278" y="102"/>
                </a:lnTo>
                <a:lnTo>
                  <a:pt x="280" y="103"/>
                </a:lnTo>
                <a:lnTo>
                  <a:pt x="281" y="103"/>
                </a:lnTo>
                <a:lnTo>
                  <a:pt x="283" y="104"/>
                </a:lnTo>
                <a:lnTo>
                  <a:pt x="285" y="105"/>
                </a:lnTo>
                <a:lnTo>
                  <a:pt x="286" y="105"/>
                </a:lnTo>
                <a:lnTo>
                  <a:pt x="288" y="106"/>
                </a:lnTo>
                <a:lnTo>
                  <a:pt x="290" y="107"/>
                </a:lnTo>
                <a:lnTo>
                  <a:pt x="292" y="107"/>
                </a:lnTo>
                <a:lnTo>
                  <a:pt x="293" y="108"/>
                </a:lnTo>
                <a:lnTo>
                  <a:pt x="295" y="109"/>
                </a:lnTo>
                <a:lnTo>
                  <a:pt x="297" y="110"/>
                </a:lnTo>
                <a:lnTo>
                  <a:pt x="298" y="110"/>
                </a:lnTo>
                <a:lnTo>
                  <a:pt x="300" y="111"/>
                </a:lnTo>
                <a:lnTo>
                  <a:pt x="302" y="112"/>
                </a:lnTo>
                <a:lnTo>
                  <a:pt x="303" y="112"/>
                </a:lnTo>
                <a:lnTo>
                  <a:pt x="305" y="113"/>
                </a:lnTo>
                <a:lnTo>
                  <a:pt x="307" y="114"/>
                </a:lnTo>
                <a:lnTo>
                  <a:pt x="309" y="114"/>
                </a:lnTo>
                <a:lnTo>
                  <a:pt x="310" y="115"/>
                </a:lnTo>
                <a:lnTo>
                  <a:pt x="312" y="116"/>
                </a:lnTo>
                <a:lnTo>
                  <a:pt x="314" y="116"/>
                </a:lnTo>
                <a:lnTo>
                  <a:pt x="315" y="117"/>
                </a:lnTo>
                <a:lnTo>
                  <a:pt x="317" y="117"/>
                </a:lnTo>
                <a:lnTo>
                  <a:pt x="319" y="118"/>
                </a:lnTo>
                <a:lnTo>
                  <a:pt x="320" y="118"/>
                </a:lnTo>
                <a:lnTo>
                  <a:pt x="322" y="118"/>
                </a:lnTo>
                <a:lnTo>
                  <a:pt x="324" y="119"/>
                </a:lnTo>
                <a:lnTo>
                  <a:pt x="325" y="119"/>
                </a:lnTo>
                <a:lnTo>
                  <a:pt x="327" y="120"/>
                </a:lnTo>
                <a:lnTo>
                  <a:pt x="329" y="120"/>
                </a:lnTo>
                <a:lnTo>
                  <a:pt x="331" y="121"/>
                </a:lnTo>
                <a:lnTo>
                  <a:pt x="332" y="121"/>
                </a:lnTo>
                <a:lnTo>
                  <a:pt x="334" y="122"/>
                </a:lnTo>
                <a:lnTo>
                  <a:pt x="336" y="122"/>
                </a:lnTo>
                <a:lnTo>
                  <a:pt x="337" y="123"/>
                </a:lnTo>
                <a:lnTo>
                  <a:pt x="339" y="123"/>
                </a:lnTo>
                <a:lnTo>
                  <a:pt x="341" y="124"/>
                </a:lnTo>
                <a:lnTo>
                  <a:pt x="342" y="124"/>
                </a:lnTo>
                <a:lnTo>
                  <a:pt x="344" y="125"/>
                </a:lnTo>
                <a:lnTo>
                  <a:pt x="346" y="125"/>
                </a:lnTo>
                <a:lnTo>
                  <a:pt x="348" y="126"/>
                </a:lnTo>
                <a:lnTo>
                  <a:pt x="349" y="126"/>
                </a:lnTo>
                <a:lnTo>
                  <a:pt x="351" y="127"/>
                </a:lnTo>
                <a:lnTo>
                  <a:pt x="353" y="127"/>
                </a:lnTo>
                <a:lnTo>
                  <a:pt x="354" y="128"/>
                </a:lnTo>
                <a:lnTo>
                  <a:pt x="356" y="128"/>
                </a:lnTo>
                <a:lnTo>
                  <a:pt x="358" y="129"/>
                </a:lnTo>
                <a:lnTo>
                  <a:pt x="359" y="129"/>
                </a:lnTo>
                <a:lnTo>
                  <a:pt x="361" y="130"/>
                </a:lnTo>
                <a:lnTo>
                  <a:pt x="363" y="130"/>
                </a:lnTo>
                <a:lnTo>
                  <a:pt x="364" y="131"/>
                </a:lnTo>
                <a:lnTo>
                  <a:pt x="366" y="131"/>
                </a:lnTo>
                <a:lnTo>
                  <a:pt x="368" y="132"/>
                </a:lnTo>
                <a:lnTo>
                  <a:pt x="370" y="132"/>
                </a:lnTo>
                <a:lnTo>
                  <a:pt x="371" y="133"/>
                </a:lnTo>
                <a:lnTo>
                  <a:pt x="373" y="133"/>
                </a:lnTo>
                <a:lnTo>
                  <a:pt x="375" y="133"/>
                </a:lnTo>
                <a:lnTo>
                  <a:pt x="376" y="134"/>
                </a:lnTo>
                <a:lnTo>
                  <a:pt x="378" y="134"/>
                </a:lnTo>
                <a:lnTo>
                  <a:pt x="380" y="135"/>
                </a:lnTo>
                <a:lnTo>
                  <a:pt x="381" y="135"/>
                </a:lnTo>
                <a:lnTo>
                  <a:pt x="383" y="136"/>
                </a:lnTo>
                <a:lnTo>
                  <a:pt x="385" y="136"/>
                </a:lnTo>
                <a:lnTo>
                  <a:pt x="387" y="137"/>
                </a:lnTo>
                <a:lnTo>
                  <a:pt x="388" y="137"/>
                </a:lnTo>
                <a:lnTo>
                  <a:pt x="390" y="138"/>
                </a:lnTo>
                <a:lnTo>
                  <a:pt x="392" y="138"/>
                </a:lnTo>
                <a:lnTo>
                  <a:pt x="393" y="139"/>
                </a:lnTo>
                <a:lnTo>
                  <a:pt x="395" y="139"/>
                </a:lnTo>
                <a:lnTo>
                  <a:pt x="397" y="140"/>
                </a:lnTo>
                <a:lnTo>
                  <a:pt x="398" y="140"/>
                </a:lnTo>
                <a:lnTo>
                  <a:pt x="400" y="141"/>
                </a:lnTo>
                <a:lnTo>
                  <a:pt x="402" y="141"/>
                </a:lnTo>
                <a:lnTo>
                  <a:pt x="403" y="142"/>
                </a:lnTo>
                <a:lnTo>
                  <a:pt x="405" y="142"/>
                </a:lnTo>
                <a:lnTo>
                  <a:pt x="407" y="143"/>
                </a:lnTo>
                <a:lnTo>
                  <a:pt x="409" y="143"/>
                </a:lnTo>
                <a:lnTo>
                  <a:pt x="410" y="144"/>
                </a:lnTo>
                <a:lnTo>
                  <a:pt x="412" y="144"/>
                </a:lnTo>
                <a:lnTo>
                  <a:pt x="414" y="145"/>
                </a:lnTo>
                <a:lnTo>
                  <a:pt x="415" y="145"/>
                </a:lnTo>
                <a:lnTo>
                  <a:pt x="417" y="145"/>
                </a:lnTo>
                <a:lnTo>
                  <a:pt x="419" y="146"/>
                </a:lnTo>
                <a:lnTo>
                  <a:pt x="420" y="146"/>
                </a:lnTo>
                <a:lnTo>
                  <a:pt x="422" y="147"/>
                </a:lnTo>
                <a:lnTo>
                  <a:pt x="424" y="147"/>
                </a:lnTo>
                <a:lnTo>
                  <a:pt x="426" y="148"/>
                </a:lnTo>
                <a:lnTo>
                  <a:pt x="427" y="148"/>
                </a:lnTo>
                <a:lnTo>
                  <a:pt x="429" y="149"/>
                </a:lnTo>
                <a:lnTo>
                  <a:pt x="431" y="149"/>
                </a:lnTo>
                <a:lnTo>
                  <a:pt x="432" y="150"/>
                </a:lnTo>
                <a:lnTo>
                  <a:pt x="434" y="150"/>
                </a:lnTo>
                <a:lnTo>
                  <a:pt x="436" y="151"/>
                </a:lnTo>
                <a:lnTo>
                  <a:pt x="437" y="151"/>
                </a:lnTo>
                <a:lnTo>
                  <a:pt x="439" y="152"/>
                </a:lnTo>
                <a:lnTo>
                  <a:pt x="441" y="152"/>
                </a:lnTo>
                <a:lnTo>
                  <a:pt x="442" y="153"/>
                </a:lnTo>
                <a:lnTo>
                  <a:pt x="444" y="153"/>
                </a:lnTo>
                <a:lnTo>
                  <a:pt x="446" y="154"/>
                </a:lnTo>
                <a:lnTo>
                  <a:pt x="448" y="154"/>
                </a:lnTo>
                <a:lnTo>
                  <a:pt x="449" y="155"/>
                </a:lnTo>
                <a:lnTo>
                  <a:pt x="451" y="155"/>
                </a:lnTo>
                <a:lnTo>
                  <a:pt x="453" y="156"/>
                </a:lnTo>
                <a:lnTo>
                  <a:pt x="454" y="156"/>
                </a:lnTo>
                <a:lnTo>
                  <a:pt x="456" y="157"/>
                </a:lnTo>
                <a:lnTo>
                  <a:pt x="458" y="157"/>
                </a:lnTo>
                <a:lnTo>
                  <a:pt x="459" y="158"/>
                </a:lnTo>
                <a:lnTo>
                  <a:pt x="461" y="158"/>
                </a:lnTo>
                <a:lnTo>
                  <a:pt x="463" y="159"/>
                </a:lnTo>
                <a:lnTo>
                  <a:pt x="465" y="159"/>
                </a:lnTo>
                <a:lnTo>
                  <a:pt x="466" y="160"/>
                </a:lnTo>
                <a:lnTo>
                  <a:pt x="468" y="160"/>
                </a:lnTo>
                <a:lnTo>
                  <a:pt x="470" y="160"/>
                </a:lnTo>
                <a:lnTo>
                  <a:pt x="471" y="161"/>
                </a:lnTo>
                <a:lnTo>
                  <a:pt x="473" y="161"/>
                </a:lnTo>
                <a:lnTo>
                  <a:pt x="475" y="162"/>
                </a:lnTo>
                <a:lnTo>
                  <a:pt x="476" y="162"/>
                </a:lnTo>
                <a:lnTo>
                  <a:pt x="478" y="163"/>
                </a:lnTo>
                <a:lnTo>
                  <a:pt x="480" y="163"/>
                </a:lnTo>
                <a:lnTo>
                  <a:pt x="482" y="164"/>
                </a:lnTo>
                <a:lnTo>
                  <a:pt x="483" y="164"/>
                </a:lnTo>
                <a:lnTo>
                  <a:pt x="485" y="165"/>
                </a:lnTo>
                <a:lnTo>
                  <a:pt x="487" y="165"/>
                </a:lnTo>
                <a:lnTo>
                  <a:pt x="488" y="166"/>
                </a:lnTo>
                <a:lnTo>
                  <a:pt x="490" y="166"/>
                </a:lnTo>
                <a:lnTo>
                  <a:pt x="492" y="167"/>
                </a:lnTo>
                <a:lnTo>
                  <a:pt x="493" y="167"/>
                </a:lnTo>
                <a:lnTo>
                  <a:pt x="495" y="168"/>
                </a:lnTo>
                <a:lnTo>
                  <a:pt x="497" y="168"/>
                </a:lnTo>
                <a:lnTo>
                  <a:pt x="498" y="169"/>
                </a:lnTo>
                <a:lnTo>
                  <a:pt x="500" y="169"/>
                </a:lnTo>
                <a:lnTo>
                  <a:pt x="502" y="170"/>
                </a:lnTo>
                <a:lnTo>
                  <a:pt x="504" y="170"/>
                </a:lnTo>
                <a:lnTo>
                  <a:pt x="505" y="171"/>
                </a:lnTo>
                <a:lnTo>
                  <a:pt x="507" y="171"/>
                </a:lnTo>
                <a:lnTo>
                  <a:pt x="509" y="172"/>
                </a:lnTo>
                <a:lnTo>
                  <a:pt x="510" y="172"/>
                </a:lnTo>
                <a:lnTo>
                  <a:pt x="512" y="173"/>
                </a:lnTo>
                <a:lnTo>
                  <a:pt x="514" y="173"/>
                </a:lnTo>
                <a:lnTo>
                  <a:pt x="515" y="173"/>
                </a:lnTo>
                <a:lnTo>
                  <a:pt x="517" y="174"/>
                </a:lnTo>
                <a:lnTo>
                  <a:pt x="519" y="174"/>
                </a:lnTo>
                <a:lnTo>
                  <a:pt x="521" y="175"/>
                </a:lnTo>
                <a:lnTo>
                  <a:pt x="522" y="175"/>
                </a:lnTo>
                <a:lnTo>
                  <a:pt x="524" y="176"/>
                </a:lnTo>
                <a:lnTo>
                  <a:pt x="526" y="176"/>
                </a:lnTo>
                <a:lnTo>
                  <a:pt x="527" y="177"/>
                </a:lnTo>
                <a:lnTo>
                  <a:pt x="529" y="177"/>
                </a:lnTo>
                <a:lnTo>
                  <a:pt x="531" y="178"/>
                </a:lnTo>
                <a:lnTo>
                  <a:pt x="532" y="178"/>
                </a:lnTo>
                <a:lnTo>
                  <a:pt x="534" y="179"/>
                </a:lnTo>
                <a:lnTo>
                  <a:pt x="536" y="179"/>
                </a:lnTo>
                <a:lnTo>
                  <a:pt x="537" y="180"/>
                </a:lnTo>
                <a:lnTo>
                  <a:pt x="539" y="180"/>
                </a:lnTo>
                <a:lnTo>
                  <a:pt x="541" y="181"/>
                </a:lnTo>
                <a:lnTo>
                  <a:pt x="543" y="181"/>
                </a:lnTo>
                <a:lnTo>
                  <a:pt x="544" y="182"/>
                </a:lnTo>
                <a:lnTo>
                  <a:pt x="546" y="182"/>
                </a:lnTo>
                <a:lnTo>
                  <a:pt x="548" y="183"/>
                </a:lnTo>
                <a:lnTo>
                  <a:pt x="549" y="183"/>
                </a:lnTo>
                <a:lnTo>
                  <a:pt x="551" y="184"/>
                </a:lnTo>
                <a:lnTo>
                  <a:pt x="553" y="184"/>
                </a:lnTo>
                <a:lnTo>
                  <a:pt x="554" y="185"/>
                </a:lnTo>
                <a:lnTo>
                  <a:pt x="556" y="185"/>
                </a:lnTo>
                <a:lnTo>
                  <a:pt x="558" y="186"/>
                </a:lnTo>
                <a:lnTo>
                  <a:pt x="560" y="186"/>
                </a:lnTo>
                <a:lnTo>
                  <a:pt x="561" y="187"/>
                </a:lnTo>
                <a:lnTo>
                  <a:pt x="563" y="187"/>
                </a:lnTo>
                <a:lnTo>
                  <a:pt x="565" y="187"/>
                </a:lnTo>
                <a:lnTo>
                  <a:pt x="566" y="188"/>
                </a:lnTo>
                <a:lnTo>
                  <a:pt x="568" y="188"/>
                </a:lnTo>
                <a:lnTo>
                  <a:pt x="570" y="189"/>
                </a:lnTo>
                <a:lnTo>
                  <a:pt x="571" y="189"/>
                </a:lnTo>
                <a:lnTo>
                  <a:pt x="573" y="190"/>
                </a:lnTo>
                <a:lnTo>
                  <a:pt x="575" y="190"/>
                </a:lnTo>
                <a:lnTo>
                  <a:pt x="576" y="191"/>
                </a:lnTo>
                <a:lnTo>
                  <a:pt x="578" y="191"/>
                </a:lnTo>
                <a:lnTo>
                  <a:pt x="580" y="192"/>
                </a:lnTo>
                <a:lnTo>
                  <a:pt x="582" y="192"/>
                </a:lnTo>
                <a:lnTo>
                  <a:pt x="583" y="193"/>
                </a:lnTo>
                <a:lnTo>
                  <a:pt x="585" y="193"/>
                </a:lnTo>
                <a:lnTo>
                  <a:pt x="587" y="194"/>
                </a:lnTo>
                <a:lnTo>
                  <a:pt x="588" y="194"/>
                </a:lnTo>
                <a:lnTo>
                  <a:pt x="590" y="195"/>
                </a:lnTo>
                <a:lnTo>
                  <a:pt x="592" y="195"/>
                </a:lnTo>
                <a:lnTo>
                  <a:pt x="593" y="196"/>
                </a:lnTo>
                <a:lnTo>
                  <a:pt x="595" y="196"/>
                </a:lnTo>
                <a:lnTo>
                  <a:pt x="597" y="196"/>
                </a:lnTo>
                <a:lnTo>
                  <a:pt x="599" y="197"/>
                </a:lnTo>
                <a:lnTo>
                  <a:pt x="600" y="197"/>
                </a:lnTo>
                <a:lnTo>
                  <a:pt x="602" y="198"/>
                </a:lnTo>
                <a:lnTo>
                  <a:pt x="604" y="198"/>
                </a:lnTo>
                <a:lnTo>
                  <a:pt x="605" y="199"/>
                </a:lnTo>
                <a:lnTo>
                  <a:pt x="607" y="199"/>
                </a:lnTo>
                <a:lnTo>
                  <a:pt x="609" y="200"/>
                </a:lnTo>
                <a:lnTo>
                  <a:pt x="610" y="200"/>
                </a:lnTo>
                <a:lnTo>
                  <a:pt x="612" y="201"/>
                </a:lnTo>
                <a:lnTo>
                  <a:pt x="614" y="201"/>
                </a:lnTo>
                <a:lnTo>
                  <a:pt x="615" y="202"/>
                </a:lnTo>
                <a:lnTo>
                  <a:pt x="617" y="202"/>
                </a:lnTo>
                <a:lnTo>
                  <a:pt x="619" y="203"/>
                </a:lnTo>
                <a:lnTo>
                  <a:pt x="621" y="203"/>
                </a:lnTo>
                <a:lnTo>
                  <a:pt x="622" y="204"/>
                </a:lnTo>
                <a:lnTo>
                  <a:pt x="624" y="204"/>
                </a:lnTo>
                <a:lnTo>
                  <a:pt x="626" y="205"/>
                </a:lnTo>
                <a:lnTo>
                  <a:pt x="627" y="205"/>
                </a:lnTo>
                <a:lnTo>
                  <a:pt x="629" y="206"/>
                </a:lnTo>
                <a:lnTo>
                  <a:pt x="631" y="206"/>
                </a:lnTo>
                <a:lnTo>
                  <a:pt x="632" y="206"/>
                </a:lnTo>
                <a:lnTo>
                  <a:pt x="634" y="207"/>
                </a:lnTo>
                <a:lnTo>
                  <a:pt x="636" y="207"/>
                </a:lnTo>
                <a:lnTo>
                  <a:pt x="638" y="208"/>
                </a:lnTo>
                <a:lnTo>
                  <a:pt x="639" y="208"/>
                </a:lnTo>
                <a:lnTo>
                  <a:pt x="641" y="209"/>
                </a:lnTo>
                <a:lnTo>
                  <a:pt x="643" y="209"/>
                </a:lnTo>
                <a:lnTo>
                  <a:pt x="644" y="210"/>
                </a:lnTo>
                <a:lnTo>
                  <a:pt x="646" y="210"/>
                </a:lnTo>
                <a:lnTo>
                  <a:pt x="648" y="211"/>
                </a:lnTo>
                <a:lnTo>
                  <a:pt x="649" y="211"/>
                </a:lnTo>
                <a:lnTo>
                  <a:pt x="651" y="212"/>
                </a:lnTo>
                <a:lnTo>
                  <a:pt x="653" y="212"/>
                </a:lnTo>
                <a:lnTo>
                  <a:pt x="654" y="213"/>
                </a:lnTo>
                <a:lnTo>
                  <a:pt x="656" y="213"/>
                </a:lnTo>
                <a:lnTo>
                  <a:pt x="658" y="214"/>
                </a:lnTo>
                <a:lnTo>
                  <a:pt x="660" y="214"/>
                </a:lnTo>
                <a:lnTo>
                  <a:pt x="661" y="214"/>
                </a:lnTo>
                <a:lnTo>
                  <a:pt x="663" y="215"/>
                </a:lnTo>
                <a:lnTo>
                  <a:pt x="665" y="215"/>
                </a:lnTo>
                <a:lnTo>
                  <a:pt x="666" y="216"/>
                </a:lnTo>
                <a:lnTo>
                  <a:pt x="668" y="216"/>
                </a:lnTo>
                <a:lnTo>
                  <a:pt x="670" y="216"/>
                </a:lnTo>
                <a:lnTo>
                  <a:pt x="671" y="217"/>
                </a:lnTo>
                <a:lnTo>
                  <a:pt x="673" y="217"/>
                </a:lnTo>
                <a:lnTo>
                  <a:pt x="675" y="218"/>
                </a:lnTo>
                <a:lnTo>
                  <a:pt x="677" y="218"/>
                </a:lnTo>
                <a:lnTo>
                  <a:pt x="678" y="219"/>
                </a:lnTo>
                <a:lnTo>
                  <a:pt x="680" y="219"/>
                </a:lnTo>
                <a:lnTo>
                  <a:pt x="682" y="219"/>
                </a:lnTo>
                <a:lnTo>
                  <a:pt x="683" y="220"/>
                </a:lnTo>
                <a:lnTo>
                  <a:pt x="685" y="220"/>
                </a:lnTo>
                <a:lnTo>
                  <a:pt x="687" y="221"/>
                </a:lnTo>
                <a:lnTo>
                  <a:pt x="688" y="221"/>
                </a:lnTo>
                <a:lnTo>
                  <a:pt x="690" y="222"/>
                </a:lnTo>
                <a:lnTo>
                  <a:pt x="692" y="222"/>
                </a:lnTo>
                <a:lnTo>
                  <a:pt x="693" y="222"/>
                </a:lnTo>
                <a:lnTo>
                  <a:pt x="695" y="223"/>
                </a:lnTo>
                <a:lnTo>
                  <a:pt x="697" y="223"/>
                </a:lnTo>
                <a:lnTo>
                  <a:pt x="699" y="224"/>
                </a:lnTo>
                <a:lnTo>
                  <a:pt x="700" y="224"/>
                </a:lnTo>
                <a:lnTo>
                  <a:pt x="702" y="225"/>
                </a:lnTo>
                <a:lnTo>
                  <a:pt x="704" y="225"/>
                </a:lnTo>
                <a:lnTo>
                  <a:pt x="705" y="225"/>
                </a:lnTo>
                <a:lnTo>
                  <a:pt x="707" y="226"/>
                </a:lnTo>
                <a:lnTo>
                  <a:pt x="709" y="226"/>
                </a:lnTo>
                <a:lnTo>
                  <a:pt x="710" y="227"/>
                </a:lnTo>
                <a:lnTo>
                  <a:pt x="712" y="227"/>
                </a:lnTo>
                <a:lnTo>
                  <a:pt x="714" y="228"/>
                </a:lnTo>
                <a:lnTo>
                  <a:pt x="716" y="228"/>
                </a:lnTo>
                <a:lnTo>
                  <a:pt x="717" y="228"/>
                </a:lnTo>
                <a:lnTo>
                  <a:pt x="719" y="229"/>
                </a:lnTo>
                <a:lnTo>
                  <a:pt x="721" y="229"/>
                </a:lnTo>
                <a:lnTo>
                  <a:pt x="722" y="230"/>
                </a:lnTo>
                <a:lnTo>
                  <a:pt x="724" y="230"/>
                </a:lnTo>
                <a:lnTo>
                  <a:pt x="726" y="230"/>
                </a:lnTo>
                <a:lnTo>
                  <a:pt x="727" y="231"/>
                </a:lnTo>
                <a:lnTo>
                  <a:pt x="729" y="231"/>
                </a:lnTo>
                <a:lnTo>
                  <a:pt x="731" y="232"/>
                </a:lnTo>
                <a:lnTo>
                  <a:pt x="733" y="232"/>
                </a:lnTo>
                <a:lnTo>
                  <a:pt x="734" y="233"/>
                </a:lnTo>
                <a:lnTo>
                  <a:pt x="736" y="233"/>
                </a:lnTo>
                <a:lnTo>
                  <a:pt x="738" y="233"/>
                </a:lnTo>
                <a:lnTo>
                  <a:pt x="739" y="234"/>
                </a:lnTo>
                <a:lnTo>
                  <a:pt x="741" y="234"/>
                </a:lnTo>
                <a:lnTo>
                  <a:pt x="743" y="235"/>
                </a:lnTo>
                <a:lnTo>
                  <a:pt x="744" y="235"/>
                </a:lnTo>
                <a:lnTo>
                  <a:pt x="746" y="236"/>
                </a:lnTo>
                <a:lnTo>
                  <a:pt x="748" y="236"/>
                </a:lnTo>
                <a:lnTo>
                  <a:pt x="749" y="236"/>
                </a:lnTo>
                <a:lnTo>
                  <a:pt x="751" y="237"/>
                </a:lnTo>
                <a:lnTo>
                  <a:pt x="753" y="237"/>
                </a:lnTo>
                <a:lnTo>
                  <a:pt x="755" y="238"/>
                </a:lnTo>
                <a:lnTo>
                  <a:pt x="756" y="238"/>
                </a:lnTo>
                <a:lnTo>
                  <a:pt x="758" y="238"/>
                </a:lnTo>
                <a:lnTo>
                  <a:pt x="760" y="239"/>
                </a:lnTo>
                <a:lnTo>
                  <a:pt x="761" y="239"/>
                </a:lnTo>
                <a:lnTo>
                  <a:pt x="763" y="240"/>
                </a:lnTo>
                <a:lnTo>
                  <a:pt x="765" y="240"/>
                </a:lnTo>
                <a:lnTo>
                  <a:pt x="766" y="241"/>
                </a:lnTo>
                <a:lnTo>
                  <a:pt x="768" y="241"/>
                </a:lnTo>
                <a:lnTo>
                  <a:pt x="770" y="241"/>
                </a:lnTo>
                <a:lnTo>
                  <a:pt x="772" y="242"/>
                </a:lnTo>
                <a:lnTo>
                  <a:pt x="773" y="242"/>
                </a:lnTo>
                <a:lnTo>
                  <a:pt x="775" y="243"/>
                </a:lnTo>
                <a:lnTo>
                  <a:pt x="777" y="243"/>
                </a:lnTo>
                <a:lnTo>
                  <a:pt x="778" y="244"/>
                </a:lnTo>
                <a:lnTo>
                  <a:pt x="780" y="244"/>
                </a:lnTo>
                <a:lnTo>
                  <a:pt x="782" y="244"/>
                </a:lnTo>
                <a:lnTo>
                  <a:pt x="783" y="245"/>
                </a:lnTo>
                <a:lnTo>
                  <a:pt x="785" y="245"/>
                </a:lnTo>
                <a:lnTo>
                  <a:pt x="787" y="246"/>
                </a:lnTo>
                <a:lnTo>
                  <a:pt x="788" y="246"/>
                </a:lnTo>
                <a:lnTo>
                  <a:pt x="790" y="247"/>
                </a:lnTo>
                <a:lnTo>
                  <a:pt x="792" y="247"/>
                </a:lnTo>
                <a:lnTo>
                  <a:pt x="794" y="247"/>
                </a:lnTo>
                <a:lnTo>
                  <a:pt x="795" y="248"/>
                </a:lnTo>
                <a:lnTo>
                  <a:pt x="797" y="248"/>
                </a:lnTo>
                <a:lnTo>
                  <a:pt x="799" y="249"/>
                </a:lnTo>
                <a:lnTo>
                  <a:pt x="800" y="249"/>
                </a:lnTo>
                <a:lnTo>
                  <a:pt x="802" y="249"/>
                </a:lnTo>
                <a:lnTo>
                  <a:pt x="804" y="250"/>
                </a:lnTo>
                <a:lnTo>
                  <a:pt x="805" y="250"/>
                </a:lnTo>
                <a:lnTo>
                  <a:pt x="807" y="251"/>
                </a:lnTo>
                <a:lnTo>
                  <a:pt x="809" y="251"/>
                </a:lnTo>
                <a:lnTo>
                  <a:pt x="811" y="252"/>
                </a:lnTo>
                <a:lnTo>
                  <a:pt x="812" y="252"/>
                </a:lnTo>
                <a:lnTo>
                  <a:pt x="814" y="252"/>
                </a:lnTo>
                <a:lnTo>
                  <a:pt x="816" y="253"/>
                </a:lnTo>
                <a:lnTo>
                  <a:pt x="817" y="253"/>
                </a:lnTo>
                <a:lnTo>
                  <a:pt x="819" y="254"/>
                </a:lnTo>
                <a:lnTo>
                  <a:pt x="821" y="254"/>
                </a:lnTo>
                <a:lnTo>
                  <a:pt x="822" y="255"/>
                </a:lnTo>
                <a:lnTo>
                  <a:pt x="824" y="255"/>
                </a:lnTo>
                <a:lnTo>
                  <a:pt x="826" y="255"/>
                </a:lnTo>
                <a:lnTo>
                  <a:pt x="827" y="256"/>
                </a:lnTo>
                <a:lnTo>
                  <a:pt x="829" y="256"/>
                </a:lnTo>
              </a:path>
            </a:pathLst>
          </a:custGeom>
          <a:noFill/>
          <a:ln w="30163">
            <a:solidFill>
              <a:srgbClr val="A8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 name="Freeform 14"/>
          <p:cNvSpPr>
            <a:spLocks/>
          </p:cNvSpPr>
          <p:nvPr/>
        </p:nvSpPr>
        <p:spPr bwMode="auto">
          <a:xfrm>
            <a:off x="2329954" y="809585"/>
            <a:ext cx="4412403" cy="903428"/>
          </a:xfrm>
          <a:custGeom>
            <a:avLst/>
            <a:gdLst>
              <a:gd name="T0" fmla="*/ 0 w 831"/>
              <a:gd name="T1" fmla="*/ 0 h 166"/>
              <a:gd name="T2" fmla="*/ 210 w 831"/>
              <a:gd name="T3" fmla="*/ 30 h 166"/>
              <a:gd name="T4" fmla="*/ 555 w 831"/>
              <a:gd name="T5" fmla="*/ 101 h 166"/>
              <a:gd name="T6" fmla="*/ 831 w 831"/>
              <a:gd name="T7" fmla="*/ 166 h 166"/>
            </a:gdLst>
            <a:ahLst/>
            <a:cxnLst>
              <a:cxn ang="0">
                <a:pos x="T0" y="T1"/>
              </a:cxn>
              <a:cxn ang="0">
                <a:pos x="T2" y="T3"/>
              </a:cxn>
              <a:cxn ang="0">
                <a:pos x="T4" y="T5"/>
              </a:cxn>
              <a:cxn ang="0">
                <a:pos x="T6" y="T7"/>
              </a:cxn>
            </a:cxnLst>
            <a:rect l="0" t="0" r="r" b="b"/>
            <a:pathLst>
              <a:path w="831" h="166">
                <a:moveTo>
                  <a:pt x="0" y="0"/>
                </a:moveTo>
                <a:lnTo>
                  <a:pt x="210" y="30"/>
                </a:lnTo>
                <a:lnTo>
                  <a:pt x="555" y="101"/>
                </a:lnTo>
                <a:lnTo>
                  <a:pt x="831" y="166"/>
                </a:lnTo>
              </a:path>
            </a:pathLst>
          </a:custGeom>
          <a:noFill/>
          <a:ln w="30163">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 name="Oval 15"/>
          <p:cNvSpPr>
            <a:spLocks noChangeArrowheads="1"/>
          </p:cNvSpPr>
          <p:nvPr/>
        </p:nvSpPr>
        <p:spPr bwMode="auto">
          <a:xfrm>
            <a:off x="2271918" y="748306"/>
            <a:ext cx="116071" cy="120808"/>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6" name="Oval 16"/>
          <p:cNvSpPr>
            <a:spLocks noChangeArrowheads="1"/>
          </p:cNvSpPr>
          <p:nvPr/>
        </p:nvSpPr>
        <p:spPr bwMode="auto">
          <a:xfrm>
            <a:off x="3386542" y="912885"/>
            <a:ext cx="112657" cy="113804"/>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7" name="Oval 17"/>
          <p:cNvSpPr>
            <a:spLocks noChangeArrowheads="1"/>
          </p:cNvSpPr>
          <p:nvPr/>
        </p:nvSpPr>
        <p:spPr bwMode="auto">
          <a:xfrm>
            <a:off x="5218072" y="1299818"/>
            <a:ext cx="117778" cy="113804"/>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8" name="Oval 18"/>
          <p:cNvSpPr>
            <a:spLocks noChangeArrowheads="1"/>
          </p:cNvSpPr>
          <p:nvPr/>
        </p:nvSpPr>
        <p:spPr bwMode="auto">
          <a:xfrm>
            <a:off x="6684321" y="1653485"/>
            <a:ext cx="110951" cy="119056"/>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9" name="Freeform 19"/>
          <p:cNvSpPr>
            <a:spLocks/>
          </p:cNvSpPr>
          <p:nvPr/>
        </p:nvSpPr>
        <p:spPr bwMode="auto">
          <a:xfrm>
            <a:off x="2888119" y="1375104"/>
            <a:ext cx="3127087" cy="1728069"/>
          </a:xfrm>
          <a:custGeom>
            <a:avLst/>
            <a:gdLst>
              <a:gd name="T0" fmla="*/ 0 w 589"/>
              <a:gd name="T1" fmla="*/ 0 h 317"/>
              <a:gd name="T2" fmla="*/ 278 w 589"/>
              <a:gd name="T3" fmla="*/ 150 h 317"/>
              <a:gd name="T4" fmla="*/ 589 w 589"/>
              <a:gd name="T5" fmla="*/ 317 h 317"/>
            </a:gdLst>
            <a:ahLst/>
            <a:cxnLst>
              <a:cxn ang="0">
                <a:pos x="T0" y="T1"/>
              </a:cxn>
              <a:cxn ang="0">
                <a:pos x="T2" y="T3"/>
              </a:cxn>
              <a:cxn ang="0">
                <a:pos x="T4" y="T5"/>
              </a:cxn>
            </a:cxnLst>
            <a:rect l="0" t="0" r="r" b="b"/>
            <a:pathLst>
              <a:path w="589" h="317">
                <a:moveTo>
                  <a:pt x="0" y="0"/>
                </a:moveTo>
                <a:lnTo>
                  <a:pt x="278" y="150"/>
                </a:lnTo>
                <a:lnTo>
                  <a:pt x="589" y="317"/>
                </a:lnTo>
              </a:path>
            </a:pathLst>
          </a:custGeom>
          <a:noFill/>
          <a:ln w="30163">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 name="Oval 20"/>
          <p:cNvSpPr>
            <a:spLocks noChangeArrowheads="1"/>
          </p:cNvSpPr>
          <p:nvPr/>
        </p:nvSpPr>
        <p:spPr bwMode="auto">
          <a:xfrm>
            <a:off x="2830083" y="1315576"/>
            <a:ext cx="110951" cy="113804"/>
          </a:xfrm>
          <a:prstGeom prst="ellipse">
            <a:avLst/>
          </a:prstGeom>
          <a:solidFill>
            <a:srgbClr val="006000"/>
          </a:solidFill>
          <a:ln w="19050">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21" name="Oval 21"/>
          <p:cNvSpPr>
            <a:spLocks noChangeArrowheads="1"/>
          </p:cNvSpPr>
          <p:nvPr/>
        </p:nvSpPr>
        <p:spPr bwMode="auto">
          <a:xfrm>
            <a:off x="4304868" y="2133212"/>
            <a:ext cx="112657" cy="113804"/>
          </a:xfrm>
          <a:prstGeom prst="ellipse">
            <a:avLst/>
          </a:prstGeom>
          <a:solidFill>
            <a:srgbClr val="006000"/>
          </a:solidFill>
          <a:ln w="19050">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22" name="Oval 22"/>
          <p:cNvSpPr>
            <a:spLocks noChangeArrowheads="1"/>
          </p:cNvSpPr>
          <p:nvPr/>
        </p:nvSpPr>
        <p:spPr bwMode="auto">
          <a:xfrm>
            <a:off x="5957171" y="3043644"/>
            <a:ext cx="116071" cy="119056"/>
          </a:xfrm>
          <a:prstGeom prst="ellipse">
            <a:avLst/>
          </a:prstGeom>
          <a:solidFill>
            <a:srgbClr val="006000"/>
          </a:solidFill>
          <a:ln w="19050">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30" name="Rectangle 30"/>
          <p:cNvSpPr>
            <a:spLocks noChangeArrowheads="1"/>
          </p:cNvSpPr>
          <p:nvPr/>
        </p:nvSpPr>
        <p:spPr bwMode="auto">
          <a:xfrm>
            <a:off x="1595738" y="3465478"/>
            <a:ext cx="76527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500" dirty="0">
                <a:solidFill>
                  <a:srgbClr val="A80000"/>
                </a:solidFill>
              </a:rPr>
              <a:t>WTP</a:t>
            </a:r>
            <a:r>
              <a:rPr lang="en-US" altLang="en-US" sz="2500" baseline="-25000" dirty="0">
                <a:solidFill>
                  <a:srgbClr val="A80000"/>
                </a:solidFill>
              </a:rPr>
              <a:t> </a:t>
            </a:r>
            <a:endParaRPr lang="en-US" altLang="en-US" sz="2000" dirty="0">
              <a:solidFill>
                <a:srgbClr val="A80000"/>
              </a:solidFill>
            </a:endParaRPr>
          </a:p>
        </p:txBody>
      </p:sp>
      <p:sp>
        <p:nvSpPr>
          <p:cNvPr id="32" name="Line 32"/>
          <p:cNvSpPr>
            <a:spLocks noChangeShapeType="1"/>
          </p:cNvSpPr>
          <p:nvPr/>
        </p:nvSpPr>
        <p:spPr bwMode="auto">
          <a:xfrm flipV="1">
            <a:off x="1147055" y="580228"/>
            <a:ext cx="0" cy="5285755"/>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3" name="Line 33"/>
          <p:cNvSpPr>
            <a:spLocks noChangeShapeType="1"/>
          </p:cNvSpPr>
          <p:nvPr/>
        </p:nvSpPr>
        <p:spPr bwMode="auto">
          <a:xfrm flipH="1">
            <a:off x="1039519" y="569089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4" name="Rectangle 34"/>
          <p:cNvSpPr>
            <a:spLocks noChangeArrowheads="1"/>
          </p:cNvSpPr>
          <p:nvPr/>
        </p:nvSpPr>
        <p:spPr bwMode="auto">
          <a:xfrm rot="16200000">
            <a:off x="780892" y="5458591"/>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0</a:t>
            </a:r>
            <a:endParaRPr lang="en-US" altLang="en-US" sz="2000"/>
          </a:p>
        </p:txBody>
      </p:sp>
      <p:sp>
        <p:nvSpPr>
          <p:cNvPr id="35" name="Line 35"/>
          <p:cNvSpPr>
            <a:spLocks noChangeShapeType="1"/>
          </p:cNvSpPr>
          <p:nvPr/>
        </p:nvSpPr>
        <p:spPr bwMode="auto">
          <a:xfrm flipH="1">
            <a:off x="1039519" y="4596630"/>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6" name="Rectangle 36"/>
          <p:cNvSpPr>
            <a:spLocks noChangeArrowheads="1"/>
          </p:cNvSpPr>
          <p:nvPr/>
        </p:nvSpPr>
        <p:spPr bwMode="auto">
          <a:xfrm rot="16200000">
            <a:off x="624650" y="4362572"/>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100</a:t>
            </a:r>
            <a:endParaRPr lang="en-US" altLang="en-US" sz="2000"/>
          </a:p>
        </p:txBody>
      </p:sp>
      <p:sp>
        <p:nvSpPr>
          <p:cNvPr id="37" name="Line 37"/>
          <p:cNvSpPr>
            <a:spLocks noChangeShapeType="1"/>
          </p:cNvSpPr>
          <p:nvPr/>
        </p:nvSpPr>
        <p:spPr bwMode="auto">
          <a:xfrm flipH="1">
            <a:off x="1039519" y="349535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8" name="Rectangle 38"/>
          <p:cNvSpPr>
            <a:spLocks noChangeArrowheads="1"/>
          </p:cNvSpPr>
          <p:nvPr/>
        </p:nvSpPr>
        <p:spPr bwMode="auto">
          <a:xfrm rot="16200000">
            <a:off x="622943" y="3261300"/>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200</a:t>
            </a:r>
            <a:endParaRPr lang="en-US" altLang="en-US" sz="2000"/>
          </a:p>
        </p:txBody>
      </p:sp>
      <p:sp>
        <p:nvSpPr>
          <p:cNvPr id="39" name="Line 39"/>
          <p:cNvSpPr>
            <a:spLocks noChangeShapeType="1"/>
          </p:cNvSpPr>
          <p:nvPr/>
        </p:nvSpPr>
        <p:spPr bwMode="auto">
          <a:xfrm flipH="1">
            <a:off x="1039519" y="239933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0" name="Rectangle 40"/>
          <p:cNvSpPr>
            <a:spLocks noChangeArrowheads="1"/>
          </p:cNvSpPr>
          <p:nvPr/>
        </p:nvSpPr>
        <p:spPr bwMode="auto">
          <a:xfrm rot="16200000">
            <a:off x="622943" y="2165281"/>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300</a:t>
            </a:r>
            <a:endParaRPr lang="en-US" altLang="en-US" sz="2000"/>
          </a:p>
        </p:txBody>
      </p:sp>
      <p:sp>
        <p:nvSpPr>
          <p:cNvPr id="41" name="Line 41"/>
          <p:cNvSpPr>
            <a:spLocks noChangeShapeType="1"/>
          </p:cNvSpPr>
          <p:nvPr/>
        </p:nvSpPr>
        <p:spPr bwMode="auto">
          <a:xfrm flipH="1">
            <a:off x="1039519" y="1299817"/>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2" name="Rectangle 42"/>
          <p:cNvSpPr>
            <a:spLocks noChangeArrowheads="1"/>
          </p:cNvSpPr>
          <p:nvPr/>
        </p:nvSpPr>
        <p:spPr bwMode="auto">
          <a:xfrm rot="16200000">
            <a:off x="624650" y="1062259"/>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400</a:t>
            </a:r>
            <a:endParaRPr lang="en-US" altLang="en-US" sz="2000"/>
          </a:p>
        </p:txBody>
      </p:sp>
      <p:sp>
        <p:nvSpPr>
          <p:cNvPr id="43" name="Line 43"/>
          <p:cNvSpPr>
            <a:spLocks noChangeShapeType="1"/>
          </p:cNvSpPr>
          <p:nvPr/>
        </p:nvSpPr>
        <p:spPr bwMode="auto">
          <a:xfrm flipH="1">
            <a:off x="1039519" y="569089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4" name="Line 44"/>
          <p:cNvSpPr>
            <a:spLocks noChangeShapeType="1"/>
          </p:cNvSpPr>
          <p:nvPr/>
        </p:nvSpPr>
        <p:spPr bwMode="auto">
          <a:xfrm flipH="1">
            <a:off x="1039519" y="4596630"/>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5" name="Line 45"/>
          <p:cNvSpPr>
            <a:spLocks noChangeShapeType="1"/>
          </p:cNvSpPr>
          <p:nvPr/>
        </p:nvSpPr>
        <p:spPr bwMode="auto">
          <a:xfrm flipH="1">
            <a:off x="1039519" y="349535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6" name="Line 46"/>
          <p:cNvSpPr>
            <a:spLocks noChangeShapeType="1"/>
          </p:cNvSpPr>
          <p:nvPr/>
        </p:nvSpPr>
        <p:spPr bwMode="auto">
          <a:xfrm flipH="1">
            <a:off x="1039519" y="239933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7" name="Line 47"/>
          <p:cNvSpPr>
            <a:spLocks noChangeShapeType="1"/>
          </p:cNvSpPr>
          <p:nvPr/>
        </p:nvSpPr>
        <p:spPr bwMode="auto">
          <a:xfrm flipH="1">
            <a:off x="1039519" y="1299817"/>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8" name="Line 48"/>
          <p:cNvSpPr>
            <a:spLocks noChangeShapeType="1"/>
          </p:cNvSpPr>
          <p:nvPr/>
        </p:nvSpPr>
        <p:spPr bwMode="auto">
          <a:xfrm flipH="1">
            <a:off x="1039519" y="753559"/>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9" name="Rectangle 49"/>
          <p:cNvSpPr>
            <a:spLocks noChangeArrowheads="1"/>
          </p:cNvSpPr>
          <p:nvPr/>
        </p:nvSpPr>
        <p:spPr bwMode="auto">
          <a:xfrm rot="16200000">
            <a:off x="-185806" y="2981168"/>
            <a:ext cx="15084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 per month</a:t>
            </a:r>
            <a:endParaRPr lang="en-US" altLang="en-US" sz="2000"/>
          </a:p>
        </p:txBody>
      </p:sp>
      <p:sp>
        <p:nvSpPr>
          <p:cNvPr id="50" name="Line 50"/>
          <p:cNvSpPr>
            <a:spLocks noChangeShapeType="1"/>
          </p:cNvSpPr>
          <p:nvPr/>
        </p:nvSpPr>
        <p:spPr bwMode="auto">
          <a:xfrm>
            <a:off x="1147055" y="5865981"/>
            <a:ext cx="753778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1" name="Line 51"/>
          <p:cNvSpPr>
            <a:spLocks noChangeShapeType="1"/>
          </p:cNvSpPr>
          <p:nvPr/>
        </p:nvSpPr>
        <p:spPr bwMode="auto">
          <a:xfrm>
            <a:off x="1316040"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2" name="Rectangle 52"/>
          <p:cNvSpPr>
            <a:spLocks noChangeArrowheads="1"/>
          </p:cNvSpPr>
          <p:nvPr/>
        </p:nvSpPr>
        <p:spPr bwMode="auto">
          <a:xfrm>
            <a:off x="1205091"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.2</a:t>
            </a:r>
            <a:endParaRPr lang="en-US" altLang="en-US" sz="2000"/>
          </a:p>
        </p:txBody>
      </p:sp>
      <p:sp>
        <p:nvSpPr>
          <p:cNvPr id="53" name="Line 53"/>
          <p:cNvSpPr>
            <a:spLocks noChangeShapeType="1"/>
          </p:cNvSpPr>
          <p:nvPr/>
        </p:nvSpPr>
        <p:spPr bwMode="auto">
          <a:xfrm>
            <a:off x="2213883"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4" name="Rectangle 54"/>
          <p:cNvSpPr>
            <a:spLocks noChangeArrowheads="1"/>
          </p:cNvSpPr>
          <p:nvPr/>
        </p:nvSpPr>
        <p:spPr bwMode="auto">
          <a:xfrm>
            <a:off x="2101226"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.3</a:t>
            </a:r>
            <a:endParaRPr lang="en-US" altLang="en-US" sz="2000"/>
          </a:p>
        </p:txBody>
      </p:sp>
      <p:sp>
        <p:nvSpPr>
          <p:cNvPr id="55" name="Line 55"/>
          <p:cNvSpPr>
            <a:spLocks noChangeShapeType="1"/>
          </p:cNvSpPr>
          <p:nvPr/>
        </p:nvSpPr>
        <p:spPr bwMode="auto">
          <a:xfrm>
            <a:off x="3116847"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6" name="Rectangle 56"/>
          <p:cNvSpPr>
            <a:spLocks noChangeArrowheads="1"/>
          </p:cNvSpPr>
          <p:nvPr/>
        </p:nvSpPr>
        <p:spPr bwMode="auto">
          <a:xfrm>
            <a:off x="3004190"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.4</a:t>
            </a:r>
            <a:endParaRPr lang="en-US" altLang="en-US" sz="2000"/>
          </a:p>
        </p:txBody>
      </p:sp>
      <p:sp>
        <p:nvSpPr>
          <p:cNvPr id="57" name="Line 57"/>
          <p:cNvSpPr>
            <a:spLocks noChangeShapeType="1"/>
          </p:cNvSpPr>
          <p:nvPr/>
        </p:nvSpPr>
        <p:spPr bwMode="auto">
          <a:xfrm>
            <a:off x="4012982"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8" name="Rectangle 58"/>
          <p:cNvSpPr>
            <a:spLocks noChangeArrowheads="1"/>
          </p:cNvSpPr>
          <p:nvPr/>
        </p:nvSpPr>
        <p:spPr bwMode="auto">
          <a:xfrm>
            <a:off x="3902033"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.5</a:t>
            </a:r>
            <a:endParaRPr lang="en-US" altLang="en-US" sz="2000"/>
          </a:p>
        </p:txBody>
      </p:sp>
      <p:sp>
        <p:nvSpPr>
          <p:cNvPr id="59" name="Line 59"/>
          <p:cNvSpPr>
            <a:spLocks noChangeShapeType="1"/>
          </p:cNvSpPr>
          <p:nvPr/>
        </p:nvSpPr>
        <p:spPr bwMode="auto">
          <a:xfrm>
            <a:off x="4915946"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0" name="Rectangle 60"/>
          <p:cNvSpPr>
            <a:spLocks noChangeArrowheads="1"/>
          </p:cNvSpPr>
          <p:nvPr/>
        </p:nvSpPr>
        <p:spPr bwMode="auto">
          <a:xfrm>
            <a:off x="4804996"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.6</a:t>
            </a:r>
            <a:endParaRPr lang="en-US" altLang="en-US" sz="2000"/>
          </a:p>
        </p:txBody>
      </p:sp>
      <p:sp>
        <p:nvSpPr>
          <p:cNvPr id="61" name="Line 61"/>
          <p:cNvSpPr>
            <a:spLocks noChangeShapeType="1"/>
          </p:cNvSpPr>
          <p:nvPr/>
        </p:nvSpPr>
        <p:spPr bwMode="auto">
          <a:xfrm>
            <a:off x="5818909"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2" name="Rectangle 62"/>
          <p:cNvSpPr>
            <a:spLocks noChangeArrowheads="1"/>
          </p:cNvSpPr>
          <p:nvPr/>
        </p:nvSpPr>
        <p:spPr bwMode="auto">
          <a:xfrm>
            <a:off x="5706253"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.7</a:t>
            </a:r>
            <a:endParaRPr lang="en-US" altLang="en-US" sz="2000"/>
          </a:p>
        </p:txBody>
      </p:sp>
      <p:sp>
        <p:nvSpPr>
          <p:cNvPr id="63" name="Line 63"/>
          <p:cNvSpPr>
            <a:spLocks noChangeShapeType="1"/>
          </p:cNvSpPr>
          <p:nvPr/>
        </p:nvSpPr>
        <p:spPr bwMode="auto">
          <a:xfrm>
            <a:off x="6715046"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4" name="Rectangle 64"/>
          <p:cNvSpPr>
            <a:spLocks noChangeArrowheads="1"/>
          </p:cNvSpPr>
          <p:nvPr/>
        </p:nvSpPr>
        <p:spPr bwMode="auto">
          <a:xfrm>
            <a:off x="6604095"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.8</a:t>
            </a:r>
            <a:endParaRPr lang="en-US" altLang="en-US" sz="2000"/>
          </a:p>
        </p:txBody>
      </p:sp>
      <p:sp>
        <p:nvSpPr>
          <p:cNvPr id="65" name="Line 65"/>
          <p:cNvSpPr>
            <a:spLocks noChangeShapeType="1"/>
          </p:cNvSpPr>
          <p:nvPr/>
        </p:nvSpPr>
        <p:spPr bwMode="auto">
          <a:xfrm>
            <a:off x="7618009"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6" name="Rectangle 66"/>
          <p:cNvSpPr>
            <a:spLocks noChangeArrowheads="1"/>
          </p:cNvSpPr>
          <p:nvPr/>
        </p:nvSpPr>
        <p:spPr bwMode="auto">
          <a:xfrm>
            <a:off x="7507060"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.9</a:t>
            </a:r>
            <a:endParaRPr lang="en-US" altLang="en-US" sz="2000"/>
          </a:p>
        </p:txBody>
      </p:sp>
      <p:sp>
        <p:nvSpPr>
          <p:cNvPr id="67" name="Line 67"/>
          <p:cNvSpPr>
            <a:spLocks noChangeShapeType="1"/>
          </p:cNvSpPr>
          <p:nvPr/>
        </p:nvSpPr>
        <p:spPr bwMode="auto">
          <a:xfrm>
            <a:off x="8515851"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8" name="Rectangle 68"/>
          <p:cNvSpPr>
            <a:spLocks noChangeArrowheads="1"/>
          </p:cNvSpPr>
          <p:nvPr/>
        </p:nvSpPr>
        <p:spPr bwMode="auto">
          <a:xfrm>
            <a:off x="8440747" y="6028809"/>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1</a:t>
            </a:r>
            <a:endParaRPr lang="en-US" altLang="en-US" sz="2000"/>
          </a:p>
        </p:txBody>
      </p:sp>
      <p:sp>
        <p:nvSpPr>
          <p:cNvPr id="70" name="Rectangle 59"/>
          <p:cNvSpPr>
            <a:spLocks noChangeArrowheads="1"/>
          </p:cNvSpPr>
          <p:nvPr/>
        </p:nvSpPr>
        <p:spPr bwMode="auto">
          <a:xfrm>
            <a:off x="1133061" y="144866"/>
            <a:ext cx="71739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lang="en-US" altLang="en-US" sz="2700" dirty="0">
                <a:solidFill>
                  <a:schemeClr val="accent1"/>
                </a:solidFill>
              </a:rPr>
              <a:t>Final WTP and Cost Curves</a:t>
            </a:r>
            <a:endParaRPr kumimoji="0" lang="en-US" altLang="en-US" sz="1800" b="0" i="0" u="none" strike="noStrike" cap="none" normalizeH="0" baseline="0" dirty="0">
              <a:ln>
                <a:noFill/>
              </a:ln>
              <a:solidFill>
                <a:schemeClr val="accent1"/>
              </a:solidFill>
              <a:effectLst/>
            </a:endParaRPr>
          </a:p>
        </p:txBody>
      </p:sp>
      <p:sp>
        <p:nvSpPr>
          <p:cNvPr id="71" name="Rectangle 28"/>
          <p:cNvSpPr>
            <a:spLocks noChangeArrowheads="1"/>
          </p:cNvSpPr>
          <p:nvPr/>
        </p:nvSpPr>
        <p:spPr bwMode="auto">
          <a:xfrm>
            <a:off x="4771465" y="3196679"/>
            <a:ext cx="37045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93861"/>
            <a:r>
              <a:rPr lang="en-US" altLang="en-US" sz="2500" dirty="0">
                <a:solidFill>
                  <a:srgbClr val="006000"/>
                </a:solidFill>
              </a:rPr>
              <a:t>Cost of Marginal Enrollee</a:t>
            </a:r>
            <a:endParaRPr lang="en-US" altLang="en-US" sz="2000" dirty="0"/>
          </a:p>
        </p:txBody>
      </p:sp>
      <p:sp>
        <p:nvSpPr>
          <p:cNvPr id="76" name="Rectangle 26"/>
          <p:cNvSpPr>
            <a:spLocks noChangeArrowheads="1"/>
          </p:cNvSpPr>
          <p:nvPr/>
        </p:nvSpPr>
        <p:spPr bwMode="auto">
          <a:xfrm>
            <a:off x="6858000" y="1371600"/>
            <a:ext cx="2016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600" dirty="0">
                <a:solidFill>
                  <a:srgbClr val="002060"/>
                </a:solidFill>
              </a:rPr>
              <a:t>Average Cost</a:t>
            </a:r>
            <a:endParaRPr lang="en-US" altLang="en-US" sz="2000" dirty="0">
              <a:solidFill>
                <a:srgbClr val="002060"/>
              </a:solidFill>
            </a:endParaRPr>
          </a:p>
        </p:txBody>
      </p:sp>
      <p:sp>
        <p:nvSpPr>
          <p:cNvPr id="72" name="Rectangle 69"/>
          <p:cNvSpPr>
            <a:spLocks noChangeArrowheads="1"/>
          </p:cNvSpPr>
          <p:nvPr/>
        </p:nvSpPr>
        <p:spPr bwMode="auto">
          <a:xfrm>
            <a:off x="3657600" y="6367046"/>
            <a:ext cx="26225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1600" dirty="0">
                <a:solidFill>
                  <a:srgbClr val="000000"/>
                </a:solidFill>
              </a:rPr>
              <a:t>Share with Formal Insurance</a:t>
            </a:r>
            <a:endParaRPr lang="en-US" altLang="en-US" sz="1600" dirty="0"/>
          </a:p>
        </p:txBody>
      </p:sp>
    </p:spTree>
    <p:extLst>
      <p:ext uri="{BB962C8B-B14F-4D97-AF65-F5344CB8AC3E}">
        <p14:creationId xmlns:p14="http://schemas.microsoft.com/office/powerpoint/2010/main" val="30876173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48503" y="313399"/>
            <a:ext cx="8765063" cy="654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386" tIns="49693" rIns="99386" bIns="49693" numCol="1" anchor="t" anchorCtr="0" compatLnSpc="1">
            <a:prstTxWarp prst="textNoShape">
              <a:avLst/>
            </a:prstTxWarp>
          </a:bodyPr>
          <a:lstStyle/>
          <a:p>
            <a:endParaRPr lang="en-US"/>
          </a:p>
        </p:txBody>
      </p:sp>
      <p:sp>
        <p:nvSpPr>
          <p:cNvPr id="5" name="Rectangle 5"/>
          <p:cNvSpPr>
            <a:spLocks noChangeArrowheads="1"/>
          </p:cNvSpPr>
          <p:nvPr/>
        </p:nvSpPr>
        <p:spPr bwMode="auto">
          <a:xfrm>
            <a:off x="148503" y="313399"/>
            <a:ext cx="8770183" cy="65446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9386" tIns="49693" rIns="99386" bIns="49693" numCol="1" anchor="t" anchorCtr="0" compatLnSpc="1">
            <a:prstTxWarp prst="textNoShape">
              <a:avLst/>
            </a:prstTxWarp>
          </a:bodyPr>
          <a:lstStyle/>
          <a:p>
            <a:endParaRPr lang="en-US"/>
          </a:p>
        </p:txBody>
      </p:sp>
      <p:sp>
        <p:nvSpPr>
          <p:cNvPr id="6" name="Rectangle 6"/>
          <p:cNvSpPr>
            <a:spLocks noChangeArrowheads="1"/>
          </p:cNvSpPr>
          <p:nvPr/>
        </p:nvSpPr>
        <p:spPr bwMode="auto">
          <a:xfrm>
            <a:off x="1147055" y="580227"/>
            <a:ext cx="7532662" cy="5280502"/>
          </a:xfrm>
          <a:prstGeom prst="rect">
            <a:avLst/>
          </a:prstGeom>
          <a:solidFill>
            <a:srgbClr val="FFFFFF"/>
          </a:solidFill>
          <a:ln w="14288">
            <a:solidFill>
              <a:srgbClr val="FFFFFF"/>
            </a:solidFill>
            <a:prstDash val="solid"/>
            <a:miter lim="800000"/>
            <a:headEnd/>
            <a:tailEnd/>
          </a:ln>
        </p:spPr>
        <p:txBody>
          <a:bodyPr vert="horz" wrap="square" lIns="99386" tIns="49693" rIns="99386" bIns="49693" numCol="1" anchor="t" anchorCtr="0" compatLnSpc="1">
            <a:prstTxWarp prst="textNoShape">
              <a:avLst/>
            </a:prstTxWarp>
          </a:bodyPr>
          <a:lstStyle/>
          <a:p>
            <a:endParaRPr lang="en-US"/>
          </a:p>
        </p:txBody>
      </p:sp>
      <p:sp>
        <p:nvSpPr>
          <p:cNvPr id="7" name="Line 7"/>
          <p:cNvSpPr>
            <a:spLocks noChangeShapeType="1"/>
          </p:cNvSpPr>
          <p:nvPr/>
        </p:nvSpPr>
        <p:spPr bwMode="auto">
          <a:xfrm>
            <a:off x="1147055" y="5690898"/>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 name="Line 8"/>
          <p:cNvSpPr>
            <a:spLocks noChangeShapeType="1"/>
          </p:cNvSpPr>
          <p:nvPr/>
        </p:nvSpPr>
        <p:spPr bwMode="auto">
          <a:xfrm>
            <a:off x="1147055" y="4596630"/>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9" name="Line 9"/>
          <p:cNvSpPr>
            <a:spLocks noChangeShapeType="1"/>
          </p:cNvSpPr>
          <p:nvPr/>
        </p:nvSpPr>
        <p:spPr bwMode="auto">
          <a:xfrm>
            <a:off x="1147055" y="3495358"/>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 name="Line 10"/>
          <p:cNvSpPr>
            <a:spLocks noChangeShapeType="1"/>
          </p:cNvSpPr>
          <p:nvPr/>
        </p:nvSpPr>
        <p:spPr bwMode="auto">
          <a:xfrm>
            <a:off x="1147055" y="2399338"/>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 name="Line 11"/>
          <p:cNvSpPr>
            <a:spLocks noChangeShapeType="1"/>
          </p:cNvSpPr>
          <p:nvPr/>
        </p:nvSpPr>
        <p:spPr bwMode="auto">
          <a:xfrm>
            <a:off x="1147055" y="1299817"/>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 name="Freeform 12"/>
          <p:cNvSpPr>
            <a:spLocks/>
          </p:cNvSpPr>
          <p:nvPr/>
        </p:nvSpPr>
        <p:spPr bwMode="auto">
          <a:xfrm>
            <a:off x="2340196" y="3931315"/>
            <a:ext cx="4402161" cy="1395412"/>
          </a:xfrm>
          <a:custGeom>
            <a:avLst/>
            <a:gdLst>
              <a:gd name="T0" fmla="*/ 12 w 829"/>
              <a:gd name="T1" fmla="*/ 4 h 256"/>
              <a:gd name="T2" fmla="*/ 25 w 829"/>
              <a:gd name="T3" fmla="*/ 9 h 256"/>
              <a:gd name="T4" fmla="*/ 39 w 829"/>
              <a:gd name="T5" fmla="*/ 14 h 256"/>
              <a:gd name="T6" fmla="*/ 52 w 829"/>
              <a:gd name="T7" fmla="*/ 19 h 256"/>
              <a:gd name="T8" fmla="*/ 66 w 829"/>
              <a:gd name="T9" fmla="*/ 23 h 256"/>
              <a:gd name="T10" fmla="*/ 80 w 829"/>
              <a:gd name="T11" fmla="*/ 28 h 256"/>
              <a:gd name="T12" fmla="*/ 93 w 829"/>
              <a:gd name="T13" fmla="*/ 33 h 256"/>
              <a:gd name="T14" fmla="*/ 107 w 829"/>
              <a:gd name="T15" fmla="*/ 38 h 256"/>
              <a:gd name="T16" fmla="*/ 120 w 829"/>
              <a:gd name="T17" fmla="*/ 43 h 256"/>
              <a:gd name="T18" fmla="*/ 134 w 829"/>
              <a:gd name="T19" fmla="*/ 48 h 256"/>
              <a:gd name="T20" fmla="*/ 147 w 829"/>
              <a:gd name="T21" fmla="*/ 52 h 256"/>
              <a:gd name="T22" fmla="*/ 161 w 829"/>
              <a:gd name="T23" fmla="*/ 57 h 256"/>
              <a:gd name="T24" fmla="*/ 175 w 829"/>
              <a:gd name="T25" fmla="*/ 62 h 256"/>
              <a:gd name="T26" fmla="*/ 188 w 829"/>
              <a:gd name="T27" fmla="*/ 67 h 256"/>
              <a:gd name="T28" fmla="*/ 202 w 829"/>
              <a:gd name="T29" fmla="*/ 72 h 256"/>
              <a:gd name="T30" fmla="*/ 215 w 829"/>
              <a:gd name="T31" fmla="*/ 77 h 256"/>
              <a:gd name="T32" fmla="*/ 229 w 829"/>
              <a:gd name="T33" fmla="*/ 82 h 256"/>
              <a:gd name="T34" fmla="*/ 242 w 829"/>
              <a:gd name="T35" fmla="*/ 88 h 256"/>
              <a:gd name="T36" fmla="*/ 256 w 829"/>
              <a:gd name="T37" fmla="*/ 93 h 256"/>
              <a:gd name="T38" fmla="*/ 270 w 829"/>
              <a:gd name="T39" fmla="*/ 99 h 256"/>
              <a:gd name="T40" fmla="*/ 283 w 829"/>
              <a:gd name="T41" fmla="*/ 104 h 256"/>
              <a:gd name="T42" fmla="*/ 297 w 829"/>
              <a:gd name="T43" fmla="*/ 110 h 256"/>
              <a:gd name="T44" fmla="*/ 310 w 829"/>
              <a:gd name="T45" fmla="*/ 115 h 256"/>
              <a:gd name="T46" fmla="*/ 324 w 829"/>
              <a:gd name="T47" fmla="*/ 119 h 256"/>
              <a:gd name="T48" fmla="*/ 337 w 829"/>
              <a:gd name="T49" fmla="*/ 123 h 256"/>
              <a:gd name="T50" fmla="*/ 351 w 829"/>
              <a:gd name="T51" fmla="*/ 127 h 256"/>
              <a:gd name="T52" fmla="*/ 364 w 829"/>
              <a:gd name="T53" fmla="*/ 131 h 256"/>
              <a:gd name="T54" fmla="*/ 378 w 829"/>
              <a:gd name="T55" fmla="*/ 134 h 256"/>
              <a:gd name="T56" fmla="*/ 392 w 829"/>
              <a:gd name="T57" fmla="*/ 138 h 256"/>
              <a:gd name="T58" fmla="*/ 405 w 829"/>
              <a:gd name="T59" fmla="*/ 142 h 256"/>
              <a:gd name="T60" fmla="*/ 419 w 829"/>
              <a:gd name="T61" fmla="*/ 146 h 256"/>
              <a:gd name="T62" fmla="*/ 432 w 829"/>
              <a:gd name="T63" fmla="*/ 150 h 256"/>
              <a:gd name="T64" fmla="*/ 446 w 829"/>
              <a:gd name="T65" fmla="*/ 154 h 256"/>
              <a:gd name="T66" fmla="*/ 459 w 829"/>
              <a:gd name="T67" fmla="*/ 158 h 256"/>
              <a:gd name="T68" fmla="*/ 473 w 829"/>
              <a:gd name="T69" fmla="*/ 161 h 256"/>
              <a:gd name="T70" fmla="*/ 487 w 829"/>
              <a:gd name="T71" fmla="*/ 165 h 256"/>
              <a:gd name="T72" fmla="*/ 500 w 829"/>
              <a:gd name="T73" fmla="*/ 169 h 256"/>
              <a:gd name="T74" fmla="*/ 514 w 829"/>
              <a:gd name="T75" fmla="*/ 173 h 256"/>
              <a:gd name="T76" fmla="*/ 527 w 829"/>
              <a:gd name="T77" fmla="*/ 177 h 256"/>
              <a:gd name="T78" fmla="*/ 541 w 829"/>
              <a:gd name="T79" fmla="*/ 181 h 256"/>
              <a:gd name="T80" fmla="*/ 554 w 829"/>
              <a:gd name="T81" fmla="*/ 185 h 256"/>
              <a:gd name="T82" fmla="*/ 568 w 829"/>
              <a:gd name="T83" fmla="*/ 188 h 256"/>
              <a:gd name="T84" fmla="*/ 582 w 829"/>
              <a:gd name="T85" fmla="*/ 192 h 256"/>
              <a:gd name="T86" fmla="*/ 595 w 829"/>
              <a:gd name="T87" fmla="*/ 196 h 256"/>
              <a:gd name="T88" fmla="*/ 609 w 829"/>
              <a:gd name="T89" fmla="*/ 200 h 256"/>
              <a:gd name="T90" fmla="*/ 622 w 829"/>
              <a:gd name="T91" fmla="*/ 204 h 256"/>
              <a:gd name="T92" fmla="*/ 636 w 829"/>
              <a:gd name="T93" fmla="*/ 207 h 256"/>
              <a:gd name="T94" fmla="*/ 649 w 829"/>
              <a:gd name="T95" fmla="*/ 211 h 256"/>
              <a:gd name="T96" fmla="*/ 663 w 829"/>
              <a:gd name="T97" fmla="*/ 215 h 256"/>
              <a:gd name="T98" fmla="*/ 677 w 829"/>
              <a:gd name="T99" fmla="*/ 218 h 256"/>
              <a:gd name="T100" fmla="*/ 690 w 829"/>
              <a:gd name="T101" fmla="*/ 222 h 256"/>
              <a:gd name="T102" fmla="*/ 704 w 829"/>
              <a:gd name="T103" fmla="*/ 225 h 256"/>
              <a:gd name="T104" fmla="*/ 717 w 829"/>
              <a:gd name="T105" fmla="*/ 228 h 256"/>
              <a:gd name="T106" fmla="*/ 731 w 829"/>
              <a:gd name="T107" fmla="*/ 232 h 256"/>
              <a:gd name="T108" fmla="*/ 744 w 829"/>
              <a:gd name="T109" fmla="*/ 235 h 256"/>
              <a:gd name="T110" fmla="*/ 758 w 829"/>
              <a:gd name="T111" fmla="*/ 238 h 256"/>
              <a:gd name="T112" fmla="*/ 772 w 829"/>
              <a:gd name="T113" fmla="*/ 242 h 256"/>
              <a:gd name="T114" fmla="*/ 785 w 829"/>
              <a:gd name="T115" fmla="*/ 245 h 256"/>
              <a:gd name="T116" fmla="*/ 799 w 829"/>
              <a:gd name="T117" fmla="*/ 249 h 256"/>
              <a:gd name="T118" fmla="*/ 812 w 829"/>
              <a:gd name="T119" fmla="*/ 252 h 256"/>
              <a:gd name="T120" fmla="*/ 826 w 829"/>
              <a:gd name="T121" fmla="*/ 25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9" h="256">
                <a:moveTo>
                  <a:pt x="0" y="0"/>
                </a:moveTo>
                <a:lnTo>
                  <a:pt x="2" y="0"/>
                </a:lnTo>
                <a:lnTo>
                  <a:pt x="3" y="1"/>
                </a:lnTo>
                <a:lnTo>
                  <a:pt x="5" y="2"/>
                </a:lnTo>
                <a:lnTo>
                  <a:pt x="7" y="2"/>
                </a:lnTo>
                <a:lnTo>
                  <a:pt x="8" y="3"/>
                </a:lnTo>
                <a:lnTo>
                  <a:pt x="10" y="3"/>
                </a:lnTo>
                <a:lnTo>
                  <a:pt x="12" y="4"/>
                </a:lnTo>
                <a:lnTo>
                  <a:pt x="13" y="5"/>
                </a:lnTo>
                <a:lnTo>
                  <a:pt x="15" y="5"/>
                </a:lnTo>
                <a:lnTo>
                  <a:pt x="17" y="6"/>
                </a:lnTo>
                <a:lnTo>
                  <a:pt x="18" y="6"/>
                </a:lnTo>
                <a:lnTo>
                  <a:pt x="20" y="7"/>
                </a:lnTo>
                <a:lnTo>
                  <a:pt x="22" y="8"/>
                </a:lnTo>
                <a:lnTo>
                  <a:pt x="24" y="8"/>
                </a:lnTo>
                <a:lnTo>
                  <a:pt x="25" y="9"/>
                </a:lnTo>
                <a:lnTo>
                  <a:pt x="27" y="9"/>
                </a:lnTo>
                <a:lnTo>
                  <a:pt x="29" y="10"/>
                </a:lnTo>
                <a:lnTo>
                  <a:pt x="30" y="11"/>
                </a:lnTo>
                <a:lnTo>
                  <a:pt x="32" y="11"/>
                </a:lnTo>
                <a:lnTo>
                  <a:pt x="34" y="12"/>
                </a:lnTo>
                <a:lnTo>
                  <a:pt x="35" y="12"/>
                </a:lnTo>
                <a:lnTo>
                  <a:pt x="37" y="13"/>
                </a:lnTo>
                <a:lnTo>
                  <a:pt x="39" y="14"/>
                </a:lnTo>
                <a:lnTo>
                  <a:pt x="41" y="14"/>
                </a:lnTo>
                <a:lnTo>
                  <a:pt x="42" y="15"/>
                </a:lnTo>
                <a:lnTo>
                  <a:pt x="44" y="16"/>
                </a:lnTo>
                <a:lnTo>
                  <a:pt x="46" y="16"/>
                </a:lnTo>
                <a:lnTo>
                  <a:pt x="47" y="17"/>
                </a:lnTo>
                <a:lnTo>
                  <a:pt x="49" y="17"/>
                </a:lnTo>
                <a:lnTo>
                  <a:pt x="51" y="18"/>
                </a:lnTo>
                <a:lnTo>
                  <a:pt x="52" y="19"/>
                </a:lnTo>
                <a:lnTo>
                  <a:pt x="54" y="19"/>
                </a:lnTo>
                <a:lnTo>
                  <a:pt x="56" y="20"/>
                </a:lnTo>
                <a:lnTo>
                  <a:pt x="58" y="20"/>
                </a:lnTo>
                <a:lnTo>
                  <a:pt x="59" y="21"/>
                </a:lnTo>
                <a:lnTo>
                  <a:pt x="61" y="22"/>
                </a:lnTo>
                <a:lnTo>
                  <a:pt x="63" y="22"/>
                </a:lnTo>
                <a:lnTo>
                  <a:pt x="64" y="23"/>
                </a:lnTo>
                <a:lnTo>
                  <a:pt x="66" y="23"/>
                </a:lnTo>
                <a:lnTo>
                  <a:pt x="68" y="24"/>
                </a:lnTo>
                <a:lnTo>
                  <a:pt x="69" y="25"/>
                </a:lnTo>
                <a:lnTo>
                  <a:pt x="71" y="25"/>
                </a:lnTo>
                <a:lnTo>
                  <a:pt x="73" y="26"/>
                </a:lnTo>
                <a:lnTo>
                  <a:pt x="74" y="26"/>
                </a:lnTo>
                <a:lnTo>
                  <a:pt x="76" y="27"/>
                </a:lnTo>
                <a:lnTo>
                  <a:pt x="78" y="28"/>
                </a:lnTo>
                <a:lnTo>
                  <a:pt x="80" y="28"/>
                </a:lnTo>
                <a:lnTo>
                  <a:pt x="81" y="29"/>
                </a:lnTo>
                <a:lnTo>
                  <a:pt x="83" y="29"/>
                </a:lnTo>
                <a:lnTo>
                  <a:pt x="85" y="30"/>
                </a:lnTo>
                <a:lnTo>
                  <a:pt x="86" y="31"/>
                </a:lnTo>
                <a:lnTo>
                  <a:pt x="88" y="31"/>
                </a:lnTo>
                <a:lnTo>
                  <a:pt x="90" y="32"/>
                </a:lnTo>
                <a:lnTo>
                  <a:pt x="91" y="32"/>
                </a:lnTo>
                <a:lnTo>
                  <a:pt x="93" y="33"/>
                </a:lnTo>
                <a:lnTo>
                  <a:pt x="95" y="34"/>
                </a:lnTo>
                <a:lnTo>
                  <a:pt x="97" y="34"/>
                </a:lnTo>
                <a:lnTo>
                  <a:pt x="98" y="35"/>
                </a:lnTo>
                <a:lnTo>
                  <a:pt x="100" y="35"/>
                </a:lnTo>
                <a:lnTo>
                  <a:pt x="102" y="36"/>
                </a:lnTo>
                <a:lnTo>
                  <a:pt x="103" y="37"/>
                </a:lnTo>
                <a:lnTo>
                  <a:pt x="105" y="37"/>
                </a:lnTo>
                <a:lnTo>
                  <a:pt x="107" y="38"/>
                </a:lnTo>
                <a:lnTo>
                  <a:pt x="108" y="39"/>
                </a:lnTo>
                <a:lnTo>
                  <a:pt x="110" y="39"/>
                </a:lnTo>
                <a:lnTo>
                  <a:pt x="112" y="40"/>
                </a:lnTo>
                <a:lnTo>
                  <a:pt x="113" y="40"/>
                </a:lnTo>
                <a:lnTo>
                  <a:pt x="115" y="41"/>
                </a:lnTo>
                <a:lnTo>
                  <a:pt x="117" y="42"/>
                </a:lnTo>
                <a:lnTo>
                  <a:pt x="119" y="42"/>
                </a:lnTo>
                <a:lnTo>
                  <a:pt x="120" y="43"/>
                </a:lnTo>
                <a:lnTo>
                  <a:pt x="122" y="43"/>
                </a:lnTo>
                <a:lnTo>
                  <a:pt x="124" y="44"/>
                </a:lnTo>
                <a:lnTo>
                  <a:pt x="125" y="45"/>
                </a:lnTo>
                <a:lnTo>
                  <a:pt x="127" y="45"/>
                </a:lnTo>
                <a:lnTo>
                  <a:pt x="129" y="46"/>
                </a:lnTo>
                <a:lnTo>
                  <a:pt x="130" y="46"/>
                </a:lnTo>
                <a:lnTo>
                  <a:pt x="132" y="47"/>
                </a:lnTo>
                <a:lnTo>
                  <a:pt x="134" y="48"/>
                </a:lnTo>
                <a:lnTo>
                  <a:pt x="136" y="48"/>
                </a:lnTo>
                <a:lnTo>
                  <a:pt x="137" y="49"/>
                </a:lnTo>
                <a:lnTo>
                  <a:pt x="139" y="49"/>
                </a:lnTo>
                <a:lnTo>
                  <a:pt x="141" y="50"/>
                </a:lnTo>
                <a:lnTo>
                  <a:pt x="142" y="51"/>
                </a:lnTo>
                <a:lnTo>
                  <a:pt x="144" y="51"/>
                </a:lnTo>
                <a:lnTo>
                  <a:pt x="146" y="52"/>
                </a:lnTo>
                <a:lnTo>
                  <a:pt x="147" y="52"/>
                </a:lnTo>
                <a:lnTo>
                  <a:pt x="149" y="53"/>
                </a:lnTo>
                <a:lnTo>
                  <a:pt x="151" y="54"/>
                </a:lnTo>
                <a:lnTo>
                  <a:pt x="152" y="54"/>
                </a:lnTo>
                <a:lnTo>
                  <a:pt x="154" y="55"/>
                </a:lnTo>
                <a:lnTo>
                  <a:pt x="156" y="56"/>
                </a:lnTo>
                <a:lnTo>
                  <a:pt x="158" y="56"/>
                </a:lnTo>
                <a:lnTo>
                  <a:pt x="159" y="57"/>
                </a:lnTo>
                <a:lnTo>
                  <a:pt x="161" y="57"/>
                </a:lnTo>
                <a:lnTo>
                  <a:pt x="163" y="58"/>
                </a:lnTo>
                <a:lnTo>
                  <a:pt x="164" y="59"/>
                </a:lnTo>
                <a:lnTo>
                  <a:pt x="166" y="59"/>
                </a:lnTo>
                <a:lnTo>
                  <a:pt x="168" y="60"/>
                </a:lnTo>
                <a:lnTo>
                  <a:pt x="169" y="60"/>
                </a:lnTo>
                <a:lnTo>
                  <a:pt x="171" y="61"/>
                </a:lnTo>
                <a:lnTo>
                  <a:pt x="173" y="62"/>
                </a:lnTo>
                <a:lnTo>
                  <a:pt x="175" y="62"/>
                </a:lnTo>
                <a:lnTo>
                  <a:pt x="176" y="63"/>
                </a:lnTo>
                <a:lnTo>
                  <a:pt x="178" y="63"/>
                </a:lnTo>
                <a:lnTo>
                  <a:pt x="180" y="64"/>
                </a:lnTo>
                <a:lnTo>
                  <a:pt x="181" y="65"/>
                </a:lnTo>
                <a:lnTo>
                  <a:pt x="183" y="65"/>
                </a:lnTo>
                <a:lnTo>
                  <a:pt x="185" y="66"/>
                </a:lnTo>
                <a:lnTo>
                  <a:pt x="186" y="66"/>
                </a:lnTo>
                <a:lnTo>
                  <a:pt x="188" y="67"/>
                </a:lnTo>
                <a:lnTo>
                  <a:pt x="190" y="68"/>
                </a:lnTo>
                <a:lnTo>
                  <a:pt x="191" y="68"/>
                </a:lnTo>
                <a:lnTo>
                  <a:pt x="193" y="69"/>
                </a:lnTo>
                <a:lnTo>
                  <a:pt x="195" y="69"/>
                </a:lnTo>
                <a:lnTo>
                  <a:pt x="197" y="70"/>
                </a:lnTo>
                <a:lnTo>
                  <a:pt x="198" y="71"/>
                </a:lnTo>
                <a:lnTo>
                  <a:pt x="200" y="71"/>
                </a:lnTo>
                <a:lnTo>
                  <a:pt x="202" y="72"/>
                </a:lnTo>
                <a:lnTo>
                  <a:pt x="203" y="72"/>
                </a:lnTo>
                <a:lnTo>
                  <a:pt x="205" y="73"/>
                </a:lnTo>
                <a:lnTo>
                  <a:pt x="207" y="74"/>
                </a:lnTo>
                <a:lnTo>
                  <a:pt x="208" y="74"/>
                </a:lnTo>
                <a:lnTo>
                  <a:pt x="210" y="75"/>
                </a:lnTo>
                <a:lnTo>
                  <a:pt x="212" y="76"/>
                </a:lnTo>
                <a:lnTo>
                  <a:pt x="214" y="76"/>
                </a:lnTo>
                <a:lnTo>
                  <a:pt x="215" y="77"/>
                </a:lnTo>
                <a:lnTo>
                  <a:pt x="217" y="78"/>
                </a:lnTo>
                <a:lnTo>
                  <a:pt x="219" y="78"/>
                </a:lnTo>
                <a:lnTo>
                  <a:pt x="220" y="79"/>
                </a:lnTo>
                <a:lnTo>
                  <a:pt x="222" y="80"/>
                </a:lnTo>
                <a:lnTo>
                  <a:pt x="224" y="80"/>
                </a:lnTo>
                <a:lnTo>
                  <a:pt x="225" y="81"/>
                </a:lnTo>
                <a:lnTo>
                  <a:pt x="227" y="82"/>
                </a:lnTo>
                <a:lnTo>
                  <a:pt x="229" y="82"/>
                </a:lnTo>
                <a:lnTo>
                  <a:pt x="230" y="83"/>
                </a:lnTo>
                <a:lnTo>
                  <a:pt x="232" y="84"/>
                </a:lnTo>
                <a:lnTo>
                  <a:pt x="234" y="84"/>
                </a:lnTo>
                <a:lnTo>
                  <a:pt x="236" y="85"/>
                </a:lnTo>
                <a:lnTo>
                  <a:pt x="237" y="86"/>
                </a:lnTo>
                <a:lnTo>
                  <a:pt x="239" y="87"/>
                </a:lnTo>
                <a:lnTo>
                  <a:pt x="241" y="87"/>
                </a:lnTo>
                <a:lnTo>
                  <a:pt x="242" y="88"/>
                </a:lnTo>
                <a:lnTo>
                  <a:pt x="244" y="89"/>
                </a:lnTo>
                <a:lnTo>
                  <a:pt x="246" y="89"/>
                </a:lnTo>
                <a:lnTo>
                  <a:pt x="247" y="90"/>
                </a:lnTo>
                <a:lnTo>
                  <a:pt x="249" y="91"/>
                </a:lnTo>
                <a:lnTo>
                  <a:pt x="251" y="91"/>
                </a:lnTo>
                <a:lnTo>
                  <a:pt x="253" y="92"/>
                </a:lnTo>
                <a:lnTo>
                  <a:pt x="254" y="93"/>
                </a:lnTo>
                <a:lnTo>
                  <a:pt x="256" y="93"/>
                </a:lnTo>
                <a:lnTo>
                  <a:pt x="258" y="94"/>
                </a:lnTo>
                <a:lnTo>
                  <a:pt x="259" y="95"/>
                </a:lnTo>
                <a:lnTo>
                  <a:pt x="261" y="95"/>
                </a:lnTo>
                <a:lnTo>
                  <a:pt x="263" y="96"/>
                </a:lnTo>
                <a:lnTo>
                  <a:pt x="264" y="97"/>
                </a:lnTo>
                <a:lnTo>
                  <a:pt x="266" y="97"/>
                </a:lnTo>
                <a:lnTo>
                  <a:pt x="268" y="98"/>
                </a:lnTo>
                <a:lnTo>
                  <a:pt x="270" y="99"/>
                </a:lnTo>
                <a:lnTo>
                  <a:pt x="271" y="99"/>
                </a:lnTo>
                <a:lnTo>
                  <a:pt x="273" y="100"/>
                </a:lnTo>
                <a:lnTo>
                  <a:pt x="275" y="101"/>
                </a:lnTo>
                <a:lnTo>
                  <a:pt x="276" y="101"/>
                </a:lnTo>
                <a:lnTo>
                  <a:pt x="278" y="102"/>
                </a:lnTo>
                <a:lnTo>
                  <a:pt x="280" y="103"/>
                </a:lnTo>
                <a:lnTo>
                  <a:pt x="281" y="103"/>
                </a:lnTo>
                <a:lnTo>
                  <a:pt x="283" y="104"/>
                </a:lnTo>
                <a:lnTo>
                  <a:pt x="285" y="105"/>
                </a:lnTo>
                <a:lnTo>
                  <a:pt x="286" y="105"/>
                </a:lnTo>
                <a:lnTo>
                  <a:pt x="288" y="106"/>
                </a:lnTo>
                <a:lnTo>
                  <a:pt x="290" y="107"/>
                </a:lnTo>
                <a:lnTo>
                  <a:pt x="292" y="107"/>
                </a:lnTo>
                <a:lnTo>
                  <a:pt x="293" y="108"/>
                </a:lnTo>
                <a:lnTo>
                  <a:pt x="295" y="109"/>
                </a:lnTo>
                <a:lnTo>
                  <a:pt x="297" y="110"/>
                </a:lnTo>
                <a:lnTo>
                  <a:pt x="298" y="110"/>
                </a:lnTo>
                <a:lnTo>
                  <a:pt x="300" y="111"/>
                </a:lnTo>
                <a:lnTo>
                  <a:pt x="302" y="112"/>
                </a:lnTo>
                <a:lnTo>
                  <a:pt x="303" y="112"/>
                </a:lnTo>
                <a:lnTo>
                  <a:pt x="305" y="113"/>
                </a:lnTo>
                <a:lnTo>
                  <a:pt x="307" y="114"/>
                </a:lnTo>
                <a:lnTo>
                  <a:pt x="309" y="114"/>
                </a:lnTo>
                <a:lnTo>
                  <a:pt x="310" y="115"/>
                </a:lnTo>
                <a:lnTo>
                  <a:pt x="312" y="116"/>
                </a:lnTo>
                <a:lnTo>
                  <a:pt x="314" y="116"/>
                </a:lnTo>
                <a:lnTo>
                  <a:pt x="315" y="117"/>
                </a:lnTo>
                <a:lnTo>
                  <a:pt x="317" y="117"/>
                </a:lnTo>
                <a:lnTo>
                  <a:pt x="319" y="118"/>
                </a:lnTo>
                <a:lnTo>
                  <a:pt x="320" y="118"/>
                </a:lnTo>
                <a:lnTo>
                  <a:pt x="322" y="118"/>
                </a:lnTo>
                <a:lnTo>
                  <a:pt x="324" y="119"/>
                </a:lnTo>
                <a:lnTo>
                  <a:pt x="325" y="119"/>
                </a:lnTo>
                <a:lnTo>
                  <a:pt x="327" y="120"/>
                </a:lnTo>
                <a:lnTo>
                  <a:pt x="329" y="120"/>
                </a:lnTo>
                <a:lnTo>
                  <a:pt x="331" y="121"/>
                </a:lnTo>
                <a:lnTo>
                  <a:pt x="332" y="121"/>
                </a:lnTo>
                <a:lnTo>
                  <a:pt x="334" y="122"/>
                </a:lnTo>
                <a:lnTo>
                  <a:pt x="336" y="122"/>
                </a:lnTo>
                <a:lnTo>
                  <a:pt x="337" y="123"/>
                </a:lnTo>
                <a:lnTo>
                  <a:pt x="339" y="123"/>
                </a:lnTo>
                <a:lnTo>
                  <a:pt x="341" y="124"/>
                </a:lnTo>
                <a:lnTo>
                  <a:pt x="342" y="124"/>
                </a:lnTo>
                <a:lnTo>
                  <a:pt x="344" y="125"/>
                </a:lnTo>
                <a:lnTo>
                  <a:pt x="346" y="125"/>
                </a:lnTo>
                <a:lnTo>
                  <a:pt x="348" y="126"/>
                </a:lnTo>
                <a:lnTo>
                  <a:pt x="349" y="126"/>
                </a:lnTo>
                <a:lnTo>
                  <a:pt x="351" y="127"/>
                </a:lnTo>
                <a:lnTo>
                  <a:pt x="353" y="127"/>
                </a:lnTo>
                <a:lnTo>
                  <a:pt x="354" y="128"/>
                </a:lnTo>
                <a:lnTo>
                  <a:pt x="356" y="128"/>
                </a:lnTo>
                <a:lnTo>
                  <a:pt x="358" y="129"/>
                </a:lnTo>
                <a:lnTo>
                  <a:pt x="359" y="129"/>
                </a:lnTo>
                <a:lnTo>
                  <a:pt x="361" y="130"/>
                </a:lnTo>
                <a:lnTo>
                  <a:pt x="363" y="130"/>
                </a:lnTo>
                <a:lnTo>
                  <a:pt x="364" y="131"/>
                </a:lnTo>
                <a:lnTo>
                  <a:pt x="366" y="131"/>
                </a:lnTo>
                <a:lnTo>
                  <a:pt x="368" y="132"/>
                </a:lnTo>
                <a:lnTo>
                  <a:pt x="370" y="132"/>
                </a:lnTo>
                <a:lnTo>
                  <a:pt x="371" y="133"/>
                </a:lnTo>
                <a:lnTo>
                  <a:pt x="373" y="133"/>
                </a:lnTo>
                <a:lnTo>
                  <a:pt x="375" y="133"/>
                </a:lnTo>
                <a:lnTo>
                  <a:pt x="376" y="134"/>
                </a:lnTo>
                <a:lnTo>
                  <a:pt x="378" y="134"/>
                </a:lnTo>
                <a:lnTo>
                  <a:pt x="380" y="135"/>
                </a:lnTo>
                <a:lnTo>
                  <a:pt x="381" y="135"/>
                </a:lnTo>
                <a:lnTo>
                  <a:pt x="383" y="136"/>
                </a:lnTo>
                <a:lnTo>
                  <a:pt x="385" y="136"/>
                </a:lnTo>
                <a:lnTo>
                  <a:pt x="387" y="137"/>
                </a:lnTo>
                <a:lnTo>
                  <a:pt x="388" y="137"/>
                </a:lnTo>
                <a:lnTo>
                  <a:pt x="390" y="138"/>
                </a:lnTo>
                <a:lnTo>
                  <a:pt x="392" y="138"/>
                </a:lnTo>
                <a:lnTo>
                  <a:pt x="393" y="139"/>
                </a:lnTo>
                <a:lnTo>
                  <a:pt x="395" y="139"/>
                </a:lnTo>
                <a:lnTo>
                  <a:pt x="397" y="140"/>
                </a:lnTo>
                <a:lnTo>
                  <a:pt x="398" y="140"/>
                </a:lnTo>
                <a:lnTo>
                  <a:pt x="400" y="141"/>
                </a:lnTo>
                <a:lnTo>
                  <a:pt x="402" y="141"/>
                </a:lnTo>
                <a:lnTo>
                  <a:pt x="403" y="142"/>
                </a:lnTo>
                <a:lnTo>
                  <a:pt x="405" y="142"/>
                </a:lnTo>
                <a:lnTo>
                  <a:pt x="407" y="143"/>
                </a:lnTo>
                <a:lnTo>
                  <a:pt x="409" y="143"/>
                </a:lnTo>
                <a:lnTo>
                  <a:pt x="410" y="144"/>
                </a:lnTo>
                <a:lnTo>
                  <a:pt x="412" y="144"/>
                </a:lnTo>
                <a:lnTo>
                  <a:pt x="414" y="145"/>
                </a:lnTo>
                <a:lnTo>
                  <a:pt x="415" y="145"/>
                </a:lnTo>
                <a:lnTo>
                  <a:pt x="417" y="145"/>
                </a:lnTo>
                <a:lnTo>
                  <a:pt x="419" y="146"/>
                </a:lnTo>
                <a:lnTo>
                  <a:pt x="420" y="146"/>
                </a:lnTo>
                <a:lnTo>
                  <a:pt x="422" y="147"/>
                </a:lnTo>
                <a:lnTo>
                  <a:pt x="424" y="147"/>
                </a:lnTo>
                <a:lnTo>
                  <a:pt x="426" y="148"/>
                </a:lnTo>
                <a:lnTo>
                  <a:pt x="427" y="148"/>
                </a:lnTo>
                <a:lnTo>
                  <a:pt x="429" y="149"/>
                </a:lnTo>
                <a:lnTo>
                  <a:pt x="431" y="149"/>
                </a:lnTo>
                <a:lnTo>
                  <a:pt x="432" y="150"/>
                </a:lnTo>
                <a:lnTo>
                  <a:pt x="434" y="150"/>
                </a:lnTo>
                <a:lnTo>
                  <a:pt x="436" y="151"/>
                </a:lnTo>
                <a:lnTo>
                  <a:pt x="437" y="151"/>
                </a:lnTo>
                <a:lnTo>
                  <a:pt x="439" y="152"/>
                </a:lnTo>
                <a:lnTo>
                  <a:pt x="441" y="152"/>
                </a:lnTo>
                <a:lnTo>
                  <a:pt x="442" y="153"/>
                </a:lnTo>
                <a:lnTo>
                  <a:pt x="444" y="153"/>
                </a:lnTo>
                <a:lnTo>
                  <a:pt x="446" y="154"/>
                </a:lnTo>
                <a:lnTo>
                  <a:pt x="448" y="154"/>
                </a:lnTo>
                <a:lnTo>
                  <a:pt x="449" y="155"/>
                </a:lnTo>
                <a:lnTo>
                  <a:pt x="451" y="155"/>
                </a:lnTo>
                <a:lnTo>
                  <a:pt x="453" y="156"/>
                </a:lnTo>
                <a:lnTo>
                  <a:pt x="454" y="156"/>
                </a:lnTo>
                <a:lnTo>
                  <a:pt x="456" y="157"/>
                </a:lnTo>
                <a:lnTo>
                  <a:pt x="458" y="157"/>
                </a:lnTo>
                <a:lnTo>
                  <a:pt x="459" y="158"/>
                </a:lnTo>
                <a:lnTo>
                  <a:pt x="461" y="158"/>
                </a:lnTo>
                <a:lnTo>
                  <a:pt x="463" y="159"/>
                </a:lnTo>
                <a:lnTo>
                  <a:pt x="465" y="159"/>
                </a:lnTo>
                <a:lnTo>
                  <a:pt x="466" y="160"/>
                </a:lnTo>
                <a:lnTo>
                  <a:pt x="468" y="160"/>
                </a:lnTo>
                <a:lnTo>
                  <a:pt x="470" y="160"/>
                </a:lnTo>
                <a:lnTo>
                  <a:pt x="471" y="161"/>
                </a:lnTo>
                <a:lnTo>
                  <a:pt x="473" y="161"/>
                </a:lnTo>
                <a:lnTo>
                  <a:pt x="475" y="162"/>
                </a:lnTo>
                <a:lnTo>
                  <a:pt x="476" y="162"/>
                </a:lnTo>
                <a:lnTo>
                  <a:pt x="478" y="163"/>
                </a:lnTo>
                <a:lnTo>
                  <a:pt x="480" y="163"/>
                </a:lnTo>
                <a:lnTo>
                  <a:pt x="482" y="164"/>
                </a:lnTo>
                <a:lnTo>
                  <a:pt x="483" y="164"/>
                </a:lnTo>
                <a:lnTo>
                  <a:pt x="485" y="165"/>
                </a:lnTo>
                <a:lnTo>
                  <a:pt x="487" y="165"/>
                </a:lnTo>
                <a:lnTo>
                  <a:pt x="488" y="166"/>
                </a:lnTo>
                <a:lnTo>
                  <a:pt x="490" y="166"/>
                </a:lnTo>
                <a:lnTo>
                  <a:pt x="492" y="167"/>
                </a:lnTo>
                <a:lnTo>
                  <a:pt x="493" y="167"/>
                </a:lnTo>
                <a:lnTo>
                  <a:pt x="495" y="168"/>
                </a:lnTo>
                <a:lnTo>
                  <a:pt x="497" y="168"/>
                </a:lnTo>
                <a:lnTo>
                  <a:pt x="498" y="169"/>
                </a:lnTo>
                <a:lnTo>
                  <a:pt x="500" y="169"/>
                </a:lnTo>
                <a:lnTo>
                  <a:pt x="502" y="170"/>
                </a:lnTo>
                <a:lnTo>
                  <a:pt x="504" y="170"/>
                </a:lnTo>
                <a:lnTo>
                  <a:pt x="505" y="171"/>
                </a:lnTo>
                <a:lnTo>
                  <a:pt x="507" y="171"/>
                </a:lnTo>
                <a:lnTo>
                  <a:pt x="509" y="172"/>
                </a:lnTo>
                <a:lnTo>
                  <a:pt x="510" y="172"/>
                </a:lnTo>
                <a:lnTo>
                  <a:pt x="512" y="173"/>
                </a:lnTo>
                <a:lnTo>
                  <a:pt x="514" y="173"/>
                </a:lnTo>
                <a:lnTo>
                  <a:pt x="515" y="173"/>
                </a:lnTo>
                <a:lnTo>
                  <a:pt x="517" y="174"/>
                </a:lnTo>
                <a:lnTo>
                  <a:pt x="519" y="174"/>
                </a:lnTo>
                <a:lnTo>
                  <a:pt x="521" y="175"/>
                </a:lnTo>
                <a:lnTo>
                  <a:pt x="522" y="175"/>
                </a:lnTo>
                <a:lnTo>
                  <a:pt x="524" y="176"/>
                </a:lnTo>
                <a:lnTo>
                  <a:pt x="526" y="176"/>
                </a:lnTo>
                <a:lnTo>
                  <a:pt x="527" y="177"/>
                </a:lnTo>
                <a:lnTo>
                  <a:pt x="529" y="177"/>
                </a:lnTo>
                <a:lnTo>
                  <a:pt x="531" y="178"/>
                </a:lnTo>
                <a:lnTo>
                  <a:pt x="532" y="178"/>
                </a:lnTo>
                <a:lnTo>
                  <a:pt x="534" y="179"/>
                </a:lnTo>
                <a:lnTo>
                  <a:pt x="536" y="179"/>
                </a:lnTo>
                <a:lnTo>
                  <a:pt x="537" y="180"/>
                </a:lnTo>
                <a:lnTo>
                  <a:pt x="539" y="180"/>
                </a:lnTo>
                <a:lnTo>
                  <a:pt x="541" y="181"/>
                </a:lnTo>
                <a:lnTo>
                  <a:pt x="543" y="181"/>
                </a:lnTo>
                <a:lnTo>
                  <a:pt x="544" y="182"/>
                </a:lnTo>
                <a:lnTo>
                  <a:pt x="546" y="182"/>
                </a:lnTo>
                <a:lnTo>
                  <a:pt x="548" y="183"/>
                </a:lnTo>
                <a:lnTo>
                  <a:pt x="549" y="183"/>
                </a:lnTo>
                <a:lnTo>
                  <a:pt x="551" y="184"/>
                </a:lnTo>
                <a:lnTo>
                  <a:pt x="553" y="184"/>
                </a:lnTo>
                <a:lnTo>
                  <a:pt x="554" y="185"/>
                </a:lnTo>
                <a:lnTo>
                  <a:pt x="556" y="185"/>
                </a:lnTo>
                <a:lnTo>
                  <a:pt x="558" y="186"/>
                </a:lnTo>
                <a:lnTo>
                  <a:pt x="560" y="186"/>
                </a:lnTo>
                <a:lnTo>
                  <a:pt x="561" y="187"/>
                </a:lnTo>
                <a:lnTo>
                  <a:pt x="563" y="187"/>
                </a:lnTo>
                <a:lnTo>
                  <a:pt x="565" y="187"/>
                </a:lnTo>
                <a:lnTo>
                  <a:pt x="566" y="188"/>
                </a:lnTo>
                <a:lnTo>
                  <a:pt x="568" y="188"/>
                </a:lnTo>
                <a:lnTo>
                  <a:pt x="570" y="189"/>
                </a:lnTo>
                <a:lnTo>
                  <a:pt x="571" y="189"/>
                </a:lnTo>
                <a:lnTo>
                  <a:pt x="573" y="190"/>
                </a:lnTo>
                <a:lnTo>
                  <a:pt x="575" y="190"/>
                </a:lnTo>
                <a:lnTo>
                  <a:pt x="576" y="191"/>
                </a:lnTo>
                <a:lnTo>
                  <a:pt x="578" y="191"/>
                </a:lnTo>
                <a:lnTo>
                  <a:pt x="580" y="192"/>
                </a:lnTo>
                <a:lnTo>
                  <a:pt x="582" y="192"/>
                </a:lnTo>
                <a:lnTo>
                  <a:pt x="583" y="193"/>
                </a:lnTo>
                <a:lnTo>
                  <a:pt x="585" y="193"/>
                </a:lnTo>
                <a:lnTo>
                  <a:pt x="587" y="194"/>
                </a:lnTo>
                <a:lnTo>
                  <a:pt x="588" y="194"/>
                </a:lnTo>
                <a:lnTo>
                  <a:pt x="590" y="195"/>
                </a:lnTo>
                <a:lnTo>
                  <a:pt x="592" y="195"/>
                </a:lnTo>
                <a:lnTo>
                  <a:pt x="593" y="196"/>
                </a:lnTo>
                <a:lnTo>
                  <a:pt x="595" y="196"/>
                </a:lnTo>
                <a:lnTo>
                  <a:pt x="597" y="196"/>
                </a:lnTo>
                <a:lnTo>
                  <a:pt x="599" y="197"/>
                </a:lnTo>
                <a:lnTo>
                  <a:pt x="600" y="197"/>
                </a:lnTo>
                <a:lnTo>
                  <a:pt x="602" y="198"/>
                </a:lnTo>
                <a:lnTo>
                  <a:pt x="604" y="198"/>
                </a:lnTo>
                <a:lnTo>
                  <a:pt x="605" y="199"/>
                </a:lnTo>
                <a:lnTo>
                  <a:pt x="607" y="199"/>
                </a:lnTo>
                <a:lnTo>
                  <a:pt x="609" y="200"/>
                </a:lnTo>
                <a:lnTo>
                  <a:pt x="610" y="200"/>
                </a:lnTo>
                <a:lnTo>
                  <a:pt x="612" y="201"/>
                </a:lnTo>
                <a:lnTo>
                  <a:pt x="614" y="201"/>
                </a:lnTo>
                <a:lnTo>
                  <a:pt x="615" y="202"/>
                </a:lnTo>
                <a:lnTo>
                  <a:pt x="617" y="202"/>
                </a:lnTo>
                <a:lnTo>
                  <a:pt x="619" y="203"/>
                </a:lnTo>
                <a:lnTo>
                  <a:pt x="621" y="203"/>
                </a:lnTo>
                <a:lnTo>
                  <a:pt x="622" y="204"/>
                </a:lnTo>
                <a:lnTo>
                  <a:pt x="624" y="204"/>
                </a:lnTo>
                <a:lnTo>
                  <a:pt x="626" y="205"/>
                </a:lnTo>
                <a:lnTo>
                  <a:pt x="627" y="205"/>
                </a:lnTo>
                <a:lnTo>
                  <a:pt x="629" y="206"/>
                </a:lnTo>
                <a:lnTo>
                  <a:pt x="631" y="206"/>
                </a:lnTo>
                <a:lnTo>
                  <a:pt x="632" y="206"/>
                </a:lnTo>
                <a:lnTo>
                  <a:pt x="634" y="207"/>
                </a:lnTo>
                <a:lnTo>
                  <a:pt x="636" y="207"/>
                </a:lnTo>
                <a:lnTo>
                  <a:pt x="638" y="208"/>
                </a:lnTo>
                <a:lnTo>
                  <a:pt x="639" y="208"/>
                </a:lnTo>
                <a:lnTo>
                  <a:pt x="641" y="209"/>
                </a:lnTo>
                <a:lnTo>
                  <a:pt x="643" y="209"/>
                </a:lnTo>
                <a:lnTo>
                  <a:pt x="644" y="210"/>
                </a:lnTo>
                <a:lnTo>
                  <a:pt x="646" y="210"/>
                </a:lnTo>
                <a:lnTo>
                  <a:pt x="648" y="211"/>
                </a:lnTo>
                <a:lnTo>
                  <a:pt x="649" y="211"/>
                </a:lnTo>
                <a:lnTo>
                  <a:pt x="651" y="212"/>
                </a:lnTo>
                <a:lnTo>
                  <a:pt x="653" y="212"/>
                </a:lnTo>
                <a:lnTo>
                  <a:pt x="654" y="213"/>
                </a:lnTo>
                <a:lnTo>
                  <a:pt x="656" y="213"/>
                </a:lnTo>
                <a:lnTo>
                  <a:pt x="658" y="214"/>
                </a:lnTo>
                <a:lnTo>
                  <a:pt x="660" y="214"/>
                </a:lnTo>
                <a:lnTo>
                  <a:pt x="661" y="214"/>
                </a:lnTo>
                <a:lnTo>
                  <a:pt x="663" y="215"/>
                </a:lnTo>
                <a:lnTo>
                  <a:pt x="665" y="215"/>
                </a:lnTo>
                <a:lnTo>
                  <a:pt x="666" y="216"/>
                </a:lnTo>
                <a:lnTo>
                  <a:pt x="668" y="216"/>
                </a:lnTo>
                <a:lnTo>
                  <a:pt x="670" y="216"/>
                </a:lnTo>
                <a:lnTo>
                  <a:pt x="671" y="217"/>
                </a:lnTo>
                <a:lnTo>
                  <a:pt x="673" y="217"/>
                </a:lnTo>
                <a:lnTo>
                  <a:pt x="675" y="218"/>
                </a:lnTo>
                <a:lnTo>
                  <a:pt x="677" y="218"/>
                </a:lnTo>
                <a:lnTo>
                  <a:pt x="678" y="219"/>
                </a:lnTo>
                <a:lnTo>
                  <a:pt x="680" y="219"/>
                </a:lnTo>
                <a:lnTo>
                  <a:pt x="682" y="219"/>
                </a:lnTo>
                <a:lnTo>
                  <a:pt x="683" y="220"/>
                </a:lnTo>
                <a:lnTo>
                  <a:pt x="685" y="220"/>
                </a:lnTo>
                <a:lnTo>
                  <a:pt x="687" y="221"/>
                </a:lnTo>
                <a:lnTo>
                  <a:pt x="688" y="221"/>
                </a:lnTo>
                <a:lnTo>
                  <a:pt x="690" y="222"/>
                </a:lnTo>
                <a:lnTo>
                  <a:pt x="692" y="222"/>
                </a:lnTo>
                <a:lnTo>
                  <a:pt x="693" y="222"/>
                </a:lnTo>
                <a:lnTo>
                  <a:pt x="695" y="223"/>
                </a:lnTo>
                <a:lnTo>
                  <a:pt x="697" y="223"/>
                </a:lnTo>
                <a:lnTo>
                  <a:pt x="699" y="224"/>
                </a:lnTo>
                <a:lnTo>
                  <a:pt x="700" y="224"/>
                </a:lnTo>
                <a:lnTo>
                  <a:pt x="702" y="225"/>
                </a:lnTo>
                <a:lnTo>
                  <a:pt x="704" y="225"/>
                </a:lnTo>
                <a:lnTo>
                  <a:pt x="705" y="225"/>
                </a:lnTo>
                <a:lnTo>
                  <a:pt x="707" y="226"/>
                </a:lnTo>
                <a:lnTo>
                  <a:pt x="709" y="226"/>
                </a:lnTo>
                <a:lnTo>
                  <a:pt x="710" y="227"/>
                </a:lnTo>
                <a:lnTo>
                  <a:pt x="712" y="227"/>
                </a:lnTo>
                <a:lnTo>
                  <a:pt x="714" y="228"/>
                </a:lnTo>
                <a:lnTo>
                  <a:pt x="716" y="228"/>
                </a:lnTo>
                <a:lnTo>
                  <a:pt x="717" y="228"/>
                </a:lnTo>
                <a:lnTo>
                  <a:pt x="719" y="229"/>
                </a:lnTo>
                <a:lnTo>
                  <a:pt x="721" y="229"/>
                </a:lnTo>
                <a:lnTo>
                  <a:pt x="722" y="230"/>
                </a:lnTo>
                <a:lnTo>
                  <a:pt x="724" y="230"/>
                </a:lnTo>
                <a:lnTo>
                  <a:pt x="726" y="230"/>
                </a:lnTo>
                <a:lnTo>
                  <a:pt x="727" y="231"/>
                </a:lnTo>
                <a:lnTo>
                  <a:pt x="729" y="231"/>
                </a:lnTo>
                <a:lnTo>
                  <a:pt x="731" y="232"/>
                </a:lnTo>
                <a:lnTo>
                  <a:pt x="733" y="232"/>
                </a:lnTo>
                <a:lnTo>
                  <a:pt x="734" y="233"/>
                </a:lnTo>
                <a:lnTo>
                  <a:pt x="736" y="233"/>
                </a:lnTo>
                <a:lnTo>
                  <a:pt x="738" y="233"/>
                </a:lnTo>
                <a:lnTo>
                  <a:pt x="739" y="234"/>
                </a:lnTo>
                <a:lnTo>
                  <a:pt x="741" y="234"/>
                </a:lnTo>
                <a:lnTo>
                  <a:pt x="743" y="235"/>
                </a:lnTo>
                <a:lnTo>
                  <a:pt x="744" y="235"/>
                </a:lnTo>
                <a:lnTo>
                  <a:pt x="746" y="236"/>
                </a:lnTo>
                <a:lnTo>
                  <a:pt x="748" y="236"/>
                </a:lnTo>
                <a:lnTo>
                  <a:pt x="749" y="236"/>
                </a:lnTo>
                <a:lnTo>
                  <a:pt x="751" y="237"/>
                </a:lnTo>
                <a:lnTo>
                  <a:pt x="753" y="237"/>
                </a:lnTo>
                <a:lnTo>
                  <a:pt x="755" y="238"/>
                </a:lnTo>
                <a:lnTo>
                  <a:pt x="756" y="238"/>
                </a:lnTo>
                <a:lnTo>
                  <a:pt x="758" y="238"/>
                </a:lnTo>
                <a:lnTo>
                  <a:pt x="760" y="239"/>
                </a:lnTo>
                <a:lnTo>
                  <a:pt x="761" y="239"/>
                </a:lnTo>
                <a:lnTo>
                  <a:pt x="763" y="240"/>
                </a:lnTo>
                <a:lnTo>
                  <a:pt x="765" y="240"/>
                </a:lnTo>
                <a:lnTo>
                  <a:pt x="766" y="241"/>
                </a:lnTo>
                <a:lnTo>
                  <a:pt x="768" y="241"/>
                </a:lnTo>
                <a:lnTo>
                  <a:pt x="770" y="241"/>
                </a:lnTo>
                <a:lnTo>
                  <a:pt x="772" y="242"/>
                </a:lnTo>
                <a:lnTo>
                  <a:pt x="773" y="242"/>
                </a:lnTo>
                <a:lnTo>
                  <a:pt x="775" y="243"/>
                </a:lnTo>
                <a:lnTo>
                  <a:pt x="777" y="243"/>
                </a:lnTo>
                <a:lnTo>
                  <a:pt x="778" y="244"/>
                </a:lnTo>
                <a:lnTo>
                  <a:pt x="780" y="244"/>
                </a:lnTo>
                <a:lnTo>
                  <a:pt x="782" y="244"/>
                </a:lnTo>
                <a:lnTo>
                  <a:pt x="783" y="245"/>
                </a:lnTo>
                <a:lnTo>
                  <a:pt x="785" y="245"/>
                </a:lnTo>
                <a:lnTo>
                  <a:pt x="787" y="246"/>
                </a:lnTo>
                <a:lnTo>
                  <a:pt x="788" y="246"/>
                </a:lnTo>
                <a:lnTo>
                  <a:pt x="790" y="247"/>
                </a:lnTo>
                <a:lnTo>
                  <a:pt x="792" y="247"/>
                </a:lnTo>
                <a:lnTo>
                  <a:pt x="794" y="247"/>
                </a:lnTo>
                <a:lnTo>
                  <a:pt x="795" y="248"/>
                </a:lnTo>
                <a:lnTo>
                  <a:pt x="797" y="248"/>
                </a:lnTo>
                <a:lnTo>
                  <a:pt x="799" y="249"/>
                </a:lnTo>
                <a:lnTo>
                  <a:pt x="800" y="249"/>
                </a:lnTo>
                <a:lnTo>
                  <a:pt x="802" y="249"/>
                </a:lnTo>
                <a:lnTo>
                  <a:pt x="804" y="250"/>
                </a:lnTo>
                <a:lnTo>
                  <a:pt x="805" y="250"/>
                </a:lnTo>
                <a:lnTo>
                  <a:pt x="807" y="251"/>
                </a:lnTo>
                <a:lnTo>
                  <a:pt x="809" y="251"/>
                </a:lnTo>
                <a:lnTo>
                  <a:pt x="811" y="252"/>
                </a:lnTo>
                <a:lnTo>
                  <a:pt x="812" y="252"/>
                </a:lnTo>
                <a:lnTo>
                  <a:pt x="814" y="252"/>
                </a:lnTo>
                <a:lnTo>
                  <a:pt x="816" y="253"/>
                </a:lnTo>
                <a:lnTo>
                  <a:pt x="817" y="253"/>
                </a:lnTo>
                <a:lnTo>
                  <a:pt x="819" y="254"/>
                </a:lnTo>
                <a:lnTo>
                  <a:pt x="821" y="254"/>
                </a:lnTo>
                <a:lnTo>
                  <a:pt x="822" y="255"/>
                </a:lnTo>
                <a:lnTo>
                  <a:pt x="824" y="255"/>
                </a:lnTo>
                <a:lnTo>
                  <a:pt x="826" y="255"/>
                </a:lnTo>
                <a:lnTo>
                  <a:pt x="827" y="256"/>
                </a:lnTo>
                <a:lnTo>
                  <a:pt x="829" y="256"/>
                </a:lnTo>
              </a:path>
            </a:pathLst>
          </a:custGeom>
          <a:noFill/>
          <a:ln w="30163">
            <a:solidFill>
              <a:srgbClr val="A8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 name="Freeform 14"/>
          <p:cNvSpPr>
            <a:spLocks/>
          </p:cNvSpPr>
          <p:nvPr/>
        </p:nvSpPr>
        <p:spPr bwMode="auto">
          <a:xfrm>
            <a:off x="2329954" y="809585"/>
            <a:ext cx="4412403" cy="903428"/>
          </a:xfrm>
          <a:custGeom>
            <a:avLst/>
            <a:gdLst>
              <a:gd name="T0" fmla="*/ 0 w 831"/>
              <a:gd name="T1" fmla="*/ 0 h 166"/>
              <a:gd name="T2" fmla="*/ 210 w 831"/>
              <a:gd name="T3" fmla="*/ 30 h 166"/>
              <a:gd name="T4" fmla="*/ 555 w 831"/>
              <a:gd name="T5" fmla="*/ 101 h 166"/>
              <a:gd name="T6" fmla="*/ 831 w 831"/>
              <a:gd name="T7" fmla="*/ 166 h 166"/>
            </a:gdLst>
            <a:ahLst/>
            <a:cxnLst>
              <a:cxn ang="0">
                <a:pos x="T0" y="T1"/>
              </a:cxn>
              <a:cxn ang="0">
                <a:pos x="T2" y="T3"/>
              </a:cxn>
              <a:cxn ang="0">
                <a:pos x="T4" y="T5"/>
              </a:cxn>
              <a:cxn ang="0">
                <a:pos x="T6" y="T7"/>
              </a:cxn>
            </a:cxnLst>
            <a:rect l="0" t="0" r="r" b="b"/>
            <a:pathLst>
              <a:path w="831" h="166">
                <a:moveTo>
                  <a:pt x="0" y="0"/>
                </a:moveTo>
                <a:lnTo>
                  <a:pt x="210" y="30"/>
                </a:lnTo>
                <a:lnTo>
                  <a:pt x="555" y="101"/>
                </a:lnTo>
                <a:lnTo>
                  <a:pt x="831" y="166"/>
                </a:lnTo>
              </a:path>
            </a:pathLst>
          </a:custGeom>
          <a:noFill/>
          <a:ln w="30163">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 name="Oval 15"/>
          <p:cNvSpPr>
            <a:spLocks noChangeArrowheads="1"/>
          </p:cNvSpPr>
          <p:nvPr/>
        </p:nvSpPr>
        <p:spPr bwMode="auto">
          <a:xfrm>
            <a:off x="2271918" y="748306"/>
            <a:ext cx="116071" cy="120808"/>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6" name="Oval 16"/>
          <p:cNvSpPr>
            <a:spLocks noChangeArrowheads="1"/>
          </p:cNvSpPr>
          <p:nvPr/>
        </p:nvSpPr>
        <p:spPr bwMode="auto">
          <a:xfrm>
            <a:off x="3386542" y="912885"/>
            <a:ext cx="112657" cy="113804"/>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7" name="Oval 17"/>
          <p:cNvSpPr>
            <a:spLocks noChangeArrowheads="1"/>
          </p:cNvSpPr>
          <p:nvPr/>
        </p:nvSpPr>
        <p:spPr bwMode="auto">
          <a:xfrm>
            <a:off x="5218072" y="1299818"/>
            <a:ext cx="117778" cy="113804"/>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8" name="Oval 18"/>
          <p:cNvSpPr>
            <a:spLocks noChangeArrowheads="1"/>
          </p:cNvSpPr>
          <p:nvPr/>
        </p:nvSpPr>
        <p:spPr bwMode="auto">
          <a:xfrm>
            <a:off x="6684321" y="1653485"/>
            <a:ext cx="110951" cy="119056"/>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9" name="Freeform 19"/>
          <p:cNvSpPr>
            <a:spLocks/>
          </p:cNvSpPr>
          <p:nvPr/>
        </p:nvSpPr>
        <p:spPr bwMode="auto">
          <a:xfrm>
            <a:off x="2888119" y="1375104"/>
            <a:ext cx="3127087" cy="1728069"/>
          </a:xfrm>
          <a:custGeom>
            <a:avLst/>
            <a:gdLst>
              <a:gd name="T0" fmla="*/ 0 w 589"/>
              <a:gd name="T1" fmla="*/ 0 h 317"/>
              <a:gd name="T2" fmla="*/ 278 w 589"/>
              <a:gd name="T3" fmla="*/ 150 h 317"/>
              <a:gd name="T4" fmla="*/ 589 w 589"/>
              <a:gd name="T5" fmla="*/ 317 h 317"/>
            </a:gdLst>
            <a:ahLst/>
            <a:cxnLst>
              <a:cxn ang="0">
                <a:pos x="T0" y="T1"/>
              </a:cxn>
              <a:cxn ang="0">
                <a:pos x="T2" y="T3"/>
              </a:cxn>
              <a:cxn ang="0">
                <a:pos x="T4" y="T5"/>
              </a:cxn>
            </a:cxnLst>
            <a:rect l="0" t="0" r="r" b="b"/>
            <a:pathLst>
              <a:path w="589" h="317">
                <a:moveTo>
                  <a:pt x="0" y="0"/>
                </a:moveTo>
                <a:lnTo>
                  <a:pt x="278" y="150"/>
                </a:lnTo>
                <a:lnTo>
                  <a:pt x="589" y="317"/>
                </a:lnTo>
              </a:path>
            </a:pathLst>
          </a:custGeom>
          <a:noFill/>
          <a:ln w="30163">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 name="Oval 20"/>
          <p:cNvSpPr>
            <a:spLocks noChangeArrowheads="1"/>
          </p:cNvSpPr>
          <p:nvPr/>
        </p:nvSpPr>
        <p:spPr bwMode="auto">
          <a:xfrm>
            <a:off x="2830083" y="1315576"/>
            <a:ext cx="110951" cy="113804"/>
          </a:xfrm>
          <a:prstGeom prst="ellipse">
            <a:avLst/>
          </a:prstGeom>
          <a:solidFill>
            <a:srgbClr val="006000"/>
          </a:solidFill>
          <a:ln w="19050">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21" name="Oval 21"/>
          <p:cNvSpPr>
            <a:spLocks noChangeArrowheads="1"/>
          </p:cNvSpPr>
          <p:nvPr/>
        </p:nvSpPr>
        <p:spPr bwMode="auto">
          <a:xfrm>
            <a:off x="4304868" y="2133212"/>
            <a:ext cx="112657" cy="113804"/>
          </a:xfrm>
          <a:prstGeom prst="ellipse">
            <a:avLst/>
          </a:prstGeom>
          <a:solidFill>
            <a:srgbClr val="006000"/>
          </a:solidFill>
          <a:ln w="19050">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22" name="Oval 22"/>
          <p:cNvSpPr>
            <a:spLocks noChangeArrowheads="1"/>
          </p:cNvSpPr>
          <p:nvPr/>
        </p:nvSpPr>
        <p:spPr bwMode="auto">
          <a:xfrm>
            <a:off x="5957171" y="3043644"/>
            <a:ext cx="116071" cy="119056"/>
          </a:xfrm>
          <a:prstGeom prst="ellipse">
            <a:avLst/>
          </a:prstGeom>
          <a:solidFill>
            <a:srgbClr val="006000"/>
          </a:solidFill>
          <a:ln w="19050">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30" name="Rectangle 30"/>
          <p:cNvSpPr>
            <a:spLocks noChangeArrowheads="1"/>
          </p:cNvSpPr>
          <p:nvPr/>
        </p:nvSpPr>
        <p:spPr bwMode="auto">
          <a:xfrm>
            <a:off x="1595738" y="3465478"/>
            <a:ext cx="76527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500" dirty="0">
                <a:solidFill>
                  <a:srgbClr val="A80000"/>
                </a:solidFill>
              </a:rPr>
              <a:t>WTP</a:t>
            </a:r>
            <a:r>
              <a:rPr lang="en-US" altLang="en-US" sz="2500" baseline="-25000" dirty="0">
                <a:solidFill>
                  <a:srgbClr val="A80000"/>
                </a:solidFill>
              </a:rPr>
              <a:t> </a:t>
            </a:r>
            <a:endParaRPr lang="en-US" altLang="en-US" sz="2000" dirty="0">
              <a:solidFill>
                <a:srgbClr val="A80000"/>
              </a:solidFill>
            </a:endParaRPr>
          </a:p>
        </p:txBody>
      </p:sp>
      <p:sp>
        <p:nvSpPr>
          <p:cNvPr id="32" name="Line 32"/>
          <p:cNvSpPr>
            <a:spLocks noChangeShapeType="1"/>
          </p:cNvSpPr>
          <p:nvPr/>
        </p:nvSpPr>
        <p:spPr bwMode="auto">
          <a:xfrm flipV="1">
            <a:off x="1147055" y="580228"/>
            <a:ext cx="0" cy="5285755"/>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3" name="Line 33"/>
          <p:cNvSpPr>
            <a:spLocks noChangeShapeType="1"/>
          </p:cNvSpPr>
          <p:nvPr/>
        </p:nvSpPr>
        <p:spPr bwMode="auto">
          <a:xfrm flipH="1">
            <a:off x="1039519" y="569089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4" name="Rectangle 34"/>
          <p:cNvSpPr>
            <a:spLocks noChangeArrowheads="1"/>
          </p:cNvSpPr>
          <p:nvPr/>
        </p:nvSpPr>
        <p:spPr bwMode="auto">
          <a:xfrm rot="16200000">
            <a:off x="780892" y="5458591"/>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0</a:t>
            </a:r>
            <a:endParaRPr lang="en-US" altLang="en-US" sz="2000"/>
          </a:p>
        </p:txBody>
      </p:sp>
      <p:sp>
        <p:nvSpPr>
          <p:cNvPr id="35" name="Line 35"/>
          <p:cNvSpPr>
            <a:spLocks noChangeShapeType="1"/>
          </p:cNvSpPr>
          <p:nvPr/>
        </p:nvSpPr>
        <p:spPr bwMode="auto">
          <a:xfrm flipH="1">
            <a:off x="1039519" y="4596630"/>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6" name="Rectangle 36"/>
          <p:cNvSpPr>
            <a:spLocks noChangeArrowheads="1"/>
          </p:cNvSpPr>
          <p:nvPr/>
        </p:nvSpPr>
        <p:spPr bwMode="auto">
          <a:xfrm rot="16200000">
            <a:off x="624650" y="4362572"/>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100</a:t>
            </a:r>
            <a:endParaRPr lang="en-US" altLang="en-US" sz="2000"/>
          </a:p>
        </p:txBody>
      </p:sp>
      <p:sp>
        <p:nvSpPr>
          <p:cNvPr id="37" name="Line 37"/>
          <p:cNvSpPr>
            <a:spLocks noChangeShapeType="1"/>
          </p:cNvSpPr>
          <p:nvPr/>
        </p:nvSpPr>
        <p:spPr bwMode="auto">
          <a:xfrm flipH="1">
            <a:off x="1039519" y="349535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8" name="Rectangle 38"/>
          <p:cNvSpPr>
            <a:spLocks noChangeArrowheads="1"/>
          </p:cNvSpPr>
          <p:nvPr/>
        </p:nvSpPr>
        <p:spPr bwMode="auto">
          <a:xfrm rot="16200000">
            <a:off x="622943" y="3261300"/>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200</a:t>
            </a:r>
            <a:endParaRPr lang="en-US" altLang="en-US" sz="2000"/>
          </a:p>
        </p:txBody>
      </p:sp>
      <p:sp>
        <p:nvSpPr>
          <p:cNvPr id="39" name="Line 39"/>
          <p:cNvSpPr>
            <a:spLocks noChangeShapeType="1"/>
          </p:cNvSpPr>
          <p:nvPr/>
        </p:nvSpPr>
        <p:spPr bwMode="auto">
          <a:xfrm flipH="1">
            <a:off x="1039519" y="239933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0" name="Rectangle 40"/>
          <p:cNvSpPr>
            <a:spLocks noChangeArrowheads="1"/>
          </p:cNvSpPr>
          <p:nvPr/>
        </p:nvSpPr>
        <p:spPr bwMode="auto">
          <a:xfrm rot="16200000">
            <a:off x="622943" y="2165281"/>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300</a:t>
            </a:r>
            <a:endParaRPr lang="en-US" altLang="en-US" sz="2000"/>
          </a:p>
        </p:txBody>
      </p:sp>
      <p:sp>
        <p:nvSpPr>
          <p:cNvPr id="41" name="Line 41"/>
          <p:cNvSpPr>
            <a:spLocks noChangeShapeType="1"/>
          </p:cNvSpPr>
          <p:nvPr/>
        </p:nvSpPr>
        <p:spPr bwMode="auto">
          <a:xfrm flipH="1">
            <a:off x="1039519" y="1299817"/>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2" name="Rectangle 42"/>
          <p:cNvSpPr>
            <a:spLocks noChangeArrowheads="1"/>
          </p:cNvSpPr>
          <p:nvPr/>
        </p:nvSpPr>
        <p:spPr bwMode="auto">
          <a:xfrm rot="16200000">
            <a:off x="624650" y="1062259"/>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400</a:t>
            </a:r>
            <a:endParaRPr lang="en-US" altLang="en-US" sz="2000"/>
          </a:p>
        </p:txBody>
      </p:sp>
      <p:sp>
        <p:nvSpPr>
          <p:cNvPr id="43" name="Line 43"/>
          <p:cNvSpPr>
            <a:spLocks noChangeShapeType="1"/>
          </p:cNvSpPr>
          <p:nvPr/>
        </p:nvSpPr>
        <p:spPr bwMode="auto">
          <a:xfrm flipH="1">
            <a:off x="1039519" y="569089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4" name="Line 44"/>
          <p:cNvSpPr>
            <a:spLocks noChangeShapeType="1"/>
          </p:cNvSpPr>
          <p:nvPr/>
        </p:nvSpPr>
        <p:spPr bwMode="auto">
          <a:xfrm flipH="1">
            <a:off x="1039519" y="4596630"/>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5" name="Line 45"/>
          <p:cNvSpPr>
            <a:spLocks noChangeShapeType="1"/>
          </p:cNvSpPr>
          <p:nvPr/>
        </p:nvSpPr>
        <p:spPr bwMode="auto">
          <a:xfrm flipH="1">
            <a:off x="1039519" y="349535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6" name="Line 46"/>
          <p:cNvSpPr>
            <a:spLocks noChangeShapeType="1"/>
          </p:cNvSpPr>
          <p:nvPr/>
        </p:nvSpPr>
        <p:spPr bwMode="auto">
          <a:xfrm flipH="1">
            <a:off x="1039519" y="239933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7" name="Line 47"/>
          <p:cNvSpPr>
            <a:spLocks noChangeShapeType="1"/>
          </p:cNvSpPr>
          <p:nvPr/>
        </p:nvSpPr>
        <p:spPr bwMode="auto">
          <a:xfrm flipH="1">
            <a:off x="1039519" y="1299817"/>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8" name="Line 48"/>
          <p:cNvSpPr>
            <a:spLocks noChangeShapeType="1"/>
          </p:cNvSpPr>
          <p:nvPr/>
        </p:nvSpPr>
        <p:spPr bwMode="auto">
          <a:xfrm flipH="1">
            <a:off x="1039519" y="753559"/>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9" name="Rectangle 49"/>
          <p:cNvSpPr>
            <a:spLocks noChangeArrowheads="1"/>
          </p:cNvSpPr>
          <p:nvPr/>
        </p:nvSpPr>
        <p:spPr bwMode="auto">
          <a:xfrm rot="16200000">
            <a:off x="-185806" y="2981168"/>
            <a:ext cx="15084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 per month</a:t>
            </a:r>
            <a:endParaRPr lang="en-US" altLang="en-US" sz="2000"/>
          </a:p>
        </p:txBody>
      </p:sp>
      <p:sp>
        <p:nvSpPr>
          <p:cNvPr id="50" name="Line 50"/>
          <p:cNvSpPr>
            <a:spLocks noChangeShapeType="1"/>
          </p:cNvSpPr>
          <p:nvPr/>
        </p:nvSpPr>
        <p:spPr bwMode="auto">
          <a:xfrm>
            <a:off x="1147055" y="5865981"/>
            <a:ext cx="753778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1" name="Line 51"/>
          <p:cNvSpPr>
            <a:spLocks noChangeShapeType="1"/>
          </p:cNvSpPr>
          <p:nvPr/>
        </p:nvSpPr>
        <p:spPr bwMode="auto">
          <a:xfrm>
            <a:off x="1316040"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2" name="Rectangle 52"/>
          <p:cNvSpPr>
            <a:spLocks noChangeArrowheads="1"/>
          </p:cNvSpPr>
          <p:nvPr/>
        </p:nvSpPr>
        <p:spPr bwMode="auto">
          <a:xfrm>
            <a:off x="1205091"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.2</a:t>
            </a:r>
            <a:endParaRPr lang="en-US" altLang="en-US" sz="2000"/>
          </a:p>
        </p:txBody>
      </p:sp>
      <p:sp>
        <p:nvSpPr>
          <p:cNvPr id="53" name="Line 53"/>
          <p:cNvSpPr>
            <a:spLocks noChangeShapeType="1"/>
          </p:cNvSpPr>
          <p:nvPr/>
        </p:nvSpPr>
        <p:spPr bwMode="auto">
          <a:xfrm>
            <a:off x="2213883"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4" name="Rectangle 54"/>
          <p:cNvSpPr>
            <a:spLocks noChangeArrowheads="1"/>
          </p:cNvSpPr>
          <p:nvPr/>
        </p:nvSpPr>
        <p:spPr bwMode="auto">
          <a:xfrm>
            <a:off x="2101226"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.3</a:t>
            </a:r>
            <a:endParaRPr lang="en-US" altLang="en-US" sz="2000"/>
          </a:p>
        </p:txBody>
      </p:sp>
      <p:sp>
        <p:nvSpPr>
          <p:cNvPr id="55" name="Line 55"/>
          <p:cNvSpPr>
            <a:spLocks noChangeShapeType="1"/>
          </p:cNvSpPr>
          <p:nvPr/>
        </p:nvSpPr>
        <p:spPr bwMode="auto">
          <a:xfrm>
            <a:off x="3116847"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6" name="Rectangle 56"/>
          <p:cNvSpPr>
            <a:spLocks noChangeArrowheads="1"/>
          </p:cNvSpPr>
          <p:nvPr/>
        </p:nvSpPr>
        <p:spPr bwMode="auto">
          <a:xfrm>
            <a:off x="3004190"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.4</a:t>
            </a:r>
            <a:endParaRPr lang="en-US" altLang="en-US" sz="2000"/>
          </a:p>
        </p:txBody>
      </p:sp>
      <p:sp>
        <p:nvSpPr>
          <p:cNvPr id="57" name="Line 57"/>
          <p:cNvSpPr>
            <a:spLocks noChangeShapeType="1"/>
          </p:cNvSpPr>
          <p:nvPr/>
        </p:nvSpPr>
        <p:spPr bwMode="auto">
          <a:xfrm>
            <a:off x="4012982"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8" name="Rectangle 58"/>
          <p:cNvSpPr>
            <a:spLocks noChangeArrowheads="1"/>
          </p:cNvSpPr>
          <p:nvPr/>
        </p:nvSpPr>
        <p:spPr bwMode="auto">
          <a:xfrm>
            <a:off x="3902033"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.5</a:t>
            </a:r>
            <a:endParaRPr lang="en-US" altLang="en-US" sz="2000"/>
          </a:p>
        </p:txBody>
      </p:sp>
      <p:sp>
        <p:nvSpPr>
          <p:cNvPr id="59" name="Line 59"/>
          <p:cNvSpPr>
            <a:spLocks noChangeShapeType="1"/>
          </p:cNvSpPr>
          <p:nvPr/>
        </p:nvSpPr>
        <p:spPr bwMode="auto">
          <a:xfrm>
            <a:off x="4915946"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0" name="Rectangle 60"/>
          <p:cNvSpPr>
            <a:spLocks noChangeArrowheads="1"/>
          </p:cNvSpPr>
          <p:nvPr/>
        </p:nvSpPr>
        <p:spPr bwMode="auto">
          <a:xfrm>
            <a:off x="4804996"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.6</a:t>
            </a:r>
            <a:endParaRPr lang="en-US" altLang="en-US" sz="2000"/>
          </a:p>
        </p:txBody>
      </p:sp>
      <p:sp>
        <p:nvSpPr>
          <p:cNvPr id="61" name="Line 61"/>
          <p:cNvSpPr>
            <a:spLocks noChangeShapeType="1"/>
          </p:cNvSpPr>
          <p:nvPr/>
        </p:nvSpPr>
        <p:spPr bwMode="auto">
          <a:xfrm>
            <a:off x="5818909"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2" name="Rectangle 62"/>
          <p:cNvSpPr>
            <a:spLocks noChangeArrowheads="1"/>
          </p:cNvSpPr>
          <p:nvPr/>
        </p:nvSpPr>
        <p:spPr bwMode="auto">
          <a:xfrm>
            <a:off x="5706253"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.7</a:t>
            </a:r>
            <a:endParaRPr lang="en-US" altLang="en-US" sz="2000"/>
          </a:p>
        </p:txBody>
      </p:sp>
      <p:sp>
        <p:nvSpPr>
          <p:cNvPr id="63" name="Line 63"/>
          <p:cNvSpPr>
            <a:spLocks noChangeShapeType="1"/>
          </p:cNvSpPr>
          <p:nvPr/>
        </p:nvSpPr>
        <p:spPr bwMode="auto">
          <a:xfrm>
            <a:off x="6715046"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4" name="Rectangle 64"/>
          <p:cNvSpPr>
            <a:spLocks noChangeArrowheads="1"/>
          </p:cNvSpPr>
          <p:nvPr/>
        </p:nvSpPr>
        <p:spPr bwMode="auto">
          <a:xfrm>
            <a:off x="6604095"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.8</a:t>
            </a:r>
            <a:endParaRPr lang="en-US" altLang="en-US" sz="2000"/>
          </a:p>
        </p:txBody>
      </p:sp>
      <p:sp>
        <p:nvSpPr>
          <p:cNvPr id="65" name="Line 65"/>
          <p:cNvSpPr>
            <a:spLocks noChangeShapeType="1"/>
          </p:cNvSpPr>
          <p:nvPr/>
        </p:nvSpPr>
        <p:spPr bwMode="auto">
          <a:xfrm>
            <a:off x="7618009"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6" name="Rectangle 66"/>
          <p:cNvSpPr>
            <a:spLocks noChangeArrowheads="1"/>
          </p:cNvSpPr>
          <p:nvPr/>
        </p:nvSpPr>
        <p:spPr bwMode="auto">
          <a:xfrm>
            <a:off x="7507060"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.9</a:t>
            </a:r>
            <a:endParaRPr lang="en-US" altLang="en-US" sz="2000"/>
          </a:p>
        </p:txBody>
      </p:sp>
      <p:sp>
        <p:nvSpPr>
          <p:cNvPr id="67" name="Line 67"/>
          <p:cNvSpPr>
            <a:spLocks noChangeShapeType="1"/>
          </p:cNvSpPr>
          <p:nvPr/>
        </p:nvSpPr>
        <p:spPr bwMode="auto">
          <a:xfrm>
            <a:off x="8515851"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8" name="Rectangle 68"/>
          <p:cNvSpPr>
            <a:spLocks noChangeArrowheads="1"/>
          </p:cNvSpPr>
          <p:nvPr/>
        </p:nvSpPr>
        <p:spPr bwMode="auto">
          <a:xfrm>
            <a:off x="8440747" y="6028809"/>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1</a:t>
            </a:r>
            <a:endParaRPr lang="en-US" altLang="en-US" sz="2000"/>
          </a:p>
        </p:txBody>
      </p:sp>
      <p:sp>
        <p:nvSpPr>
          <p:cNvPr id="70" name="Rectangle 59"/>
          <p:cNvSpPr>
            <a:spLocks noChangeArrowheads="1"/>
          </p:cNvSpPr>
          <p:nvPr/>
        </p:nvSpPr>
        <p:spPr bwMode="auto">
          <a:xfrm>
            <a:off x="1133061" y="144866"/>
            <a:ext cx="71739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chemeClr val="accent1"/>
                </a:solidFill>
                <a:effectLst/>
                <a:latin typeface="Arial" panose="020B0604020202020204" pitchFamily="34" charset="0"/>
              </a:rPr>
              <a:t>Little Take-up w/out Large Subsidies</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71" name="Rectangle 28"/>
          <p:cNvSpPr>
            <a:spLocks noChangeArrowheads="1"/>
          </p:cNvSpPr>
          <p:nvPr/>
        </p:nvSpPr>
        <p:spPr bwMode="auto">
          <a:xfrm>
            <a:off x="5163796" y="3120479"/>
            <a:ext cx="37045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93861"/>
            <a:r>
              <a:rPr lang="en-US" altLang="en-US" sz="2500" dirty="0">
                <a:solidFill>
                  <a:srgbClr val="006000"/>
                </a:solidFill>
              </a:rPr>
              <a:t>Cost of Marginal Enrollee</a:t>
            </a:r>
            <a:endParaRPr lang="en-US" altLang="en-US" sz="2000" dirty="0"/>
          </a:p>
        </p:txBody>
      </p:sp>
      <p:sp>
        <p:nvSpPr>
          <p:cNvPr id="76" name="Up-Down Arrow 75"/>
          <p:cNvSpPr/>
          <p:nvPr/>
        </p:nvSpPr>
        <p:spPr>
          <a:xfrm>
            <a:off x="3614430" y="1225679"/>
            <a:ext cx="609600" cy="3149575"/>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4007729" y="3531205"/>
            <a:ext cx="4779524" cy="400110"/>
          </a:xfrm>
          <a:prstGeom prst="rect">
            <a:avLst/>
          </a:prstGeom>
          <a:noFill/>
        </p:spPr>
        <p:txBody>
          <a:bodyPr wrap="square" rtlCol="0">
            <a:spAutoFit/>
          </a:bodyPr>
          <a:lstStyle/>
          <a:p>
            <a:pPr algn="ctr"/>
            <a:r>
              <a:rPr lang="en-US" sz="2000" dirty="0"/>
              <a:t>Demand well below average cost</a:t>
            </a:r>
          </a:p>
        </p:txBody>
      </p:sp>
      <p:sp>
        <p:nvSpPr>
          <p:cNvPr id="74" name="TextBox 73"/>
          <p:cNvSpPr txBox="1"/>
          <p:nvPr/>
        </p:nvSpPr>
        <p:spPr>
          <a:xfrm>
            <a:off x="4304868" y="4105870"/>
            <a:ext cx="4686733"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Premium of 25% of AC </a:t>
            </a:r>
            <a:r>
              <a:rPr lang="en-US" dirty="0">
                <a:sym typeface="Wingdings" panose="05000000000000000000" pitchFamily="2" charset="2"/>
              </a:rPr>
              <a:t> 49% take-up</a:t>
            </a:r>
          </a:p>
          <a:p>
            <a:pPr marL="285750" indent="-285750">
              <a:buFont typeface="Wingdings" panose="05000000000000000000" pitchFamily="2" charset="2"/>
              <a:buChar char="Ø"/>
            </a:pPr>
            <a:r>
              <a:rPr lang="en-US" dirty="0">
                <a:sym typeface="Wingdings" panose="05000000000000000000" pitchFamily="2" charset="2"/>
              </a:rPr>
              <a:t>Premium of 10% of AC  79% take-up</a:t>
            </a:r>
          </a:p>
          <a:p>
            <a:pPr algn="ctr"/>
            <a:endParaRPr lang="en-US" dirty="0"/>
          </a:p>
        </p:txBody>
      </p:sp>
      <p:sp>
        <p:nvSpPr>
          <p:cNvPr id="75" name="Rectangle 26"/>
          <p:cNvSpPr>
            <a:spLocks noChangeArrowheads="1"/>
          </p:cNvSpPr>
          <p:nvPr/>
        </p:nvSpPr>
        <p:spPr bwMode="auto">
          <a:xfrm>
            <a:off x="6934200" y="1524000"/>
            <a:ext cx="2016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600" dirty="0">
                <a:solidFill>
                  <a:srgbClr val="002060"/>
                </a:solidFill>
              </a:rPr>
              <a:t>Average Cost</a:t>
            </a:r>
            <a:endParaRPr lang="en-US" altLang="en-US" sz="2000" dirty="0">
              <a:solidFill>
                <a:srgbClr val="002060"/>
              </a:solidFill>
            </a:endParaRPr>
          </a:p>
        </p:txBody>
      </p:sp>
      <p:sp>
        <p:nvSpPr>
          <p:cNvPr id="72" name="Rectangle 69"/>
          <p:cNvSpPr>
            <a:spLocks noChangeArrowheads="1"/>
          </p:cNvSpPr>
          <p:nvPr/>
        </p:nvSpPr>
        <p:spPr bwMode="auto">
          <a:xfrm>
            <a:off x="3581400" y="6367046"/>
            <a:ext cx="26225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1600" dirty="0">
                <a:solidFill>
                  <a:srgbClr val="000000"/>
                </a:solidFill>
              </a:rPr>
              <a:t>Share with Formal Insurance</a:t>
            </a:r>
            <a:endParaRPr lang="en-US" altLang="en-US" sz="1600" dirty="0"/>
          </a:p>
        </p:txBody>
      </p:sp>
    </p:spTree>
    <p:extLst>
      <p:ext uri="{BB962C8B-B14F-4D97-AF65-F5344CB8AC3E}">
        <p14:creationId xmlns:p14="http://schemas.microsoft.com/office/powerpoint/2010/main" val="7083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48503" y="313399"/>
            <a:ext cx="8765063" cy="654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386" tIns="49693" rIns="99386" bIns="49693" numCol="1" anchor="t" anchorCtr="0" compatLnSpc="1">
            <a:prstTxWarp prst="textNoShape">
              <a:avLst/>
            </a:prstTxWarp>
          </a:bodyPr>
          <a:lstStyle/>
          <a:p>
            <a:endParaRPr lang="en-US"/>
          </a:p>
        </p:txBody>
      </p:sp>
      <p:sp>
        <p:nvSpPr>
          <p:cNvPr id="5" name="Rectangle 5"/>
          <p:cNvSpPr>
            <a:spLocks noChangeArrowheads="1"/>
          </p:cNvSpPr>
          <p:nvPr/>
        </p:nvSpPr>
        <p:spPr bwMode="auto">
          <a:xfrm>
            <a:off x="148503" y="313399"/>
            <a:ext cx="8770183" cy="65446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9386" tIns="49693" rIns="99386" bIns="49693" numCol="1" anchor="t" anchorCtr="0" compatLnSpc="1">
            <a:prstTxWarp prst="textNoShape">
              <a:avLst/>
            </a:prstTxWarp>
          </a:bodyPr>
          <a:lstStyle/>
          <a:p>
            <a:endParaRPr lang="en-US"/>
          </a:p>
        </p:txBody>
      </p:sp>
      <p:sp>
        <p:nvSpPr>
          <p:cNvPr id="6" name="Rectangle 6"/>
          <p:cNvSpPr>
            <a:spLocks noChangeArrowheads="1"/>
          </p:cNvSpPr>
          <p:nvPr/>
        </p:nvSpPr>
        <p:spPr bwMode="auto">
          <a:xfrm>
            <a:off x="1147055" y="580227"/>
            <a:ext cx="7532662" cy="5280502"/>
          </a:xfrm>
          <a:prstGeom prst="rect">
            <a:avLst/>
          </a:prstGeom>
          <a:solidFill>
            <a:srgbClr val="FFFFFF"/>
          </a:solidFill>
          <a:ln w="14288">
            <a:solidFill>
              <a:srgbClr val="FFFFFF"/>
            </a:solidFill>
            <a:prstDash val="solid"/>
            <a:miter lim="800000"/>
            <a:headEnd/>
            <a:tailEnd/>
          </a:ln>
        </p:spPr>
        <p:txBody>
          <a:bodyPr vert="horz" wrap="square" lIns="99386" tIns="49693" rIns="99386" bIns="49693" numCol="1" anchor="t" anchorCtr="0" compatLnSpc="1">
            <a:prstTxWarp prst="textNoShape">
              <a:avLst/>
            </a:prstTxWarp>
          </a:bodyPr>
          <a:lstStyle/>
          <a:p>
            <a:endParaRPr lang="en-US"/>
          </a:p>
        </p:txBody>
      </p:sp>
      <p:sp>
        <p:nvSpPr>
          <p:cNvPr id="7" name="Line 7"/>
          <p:cNvSpPr>
            <a:spLocks noChangeShapeType="1"/>
          </p:cNvSpPr>
          <p:nvPr/>
        </p:nvSpPr>
        <p:spPr bwMode="auto">
          <a:xfrm>
            <a:off x="1147055" y="5690898"/>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 name="Line 8"/>
          <p:cNvSpPr>
            <a:spLocks noChangeShapeType="1"/>
          </p:cNvSpPr>
          <p:nvPr/>
        </p:nvSpPr>
        <p:spPr bwMode="auto">
          <a:xfrm>
            <a:off x="1147055" y="4596630"/>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9" name="Line 9"/>
          <p:cNvSpPr>
            <a:spLocks noChangeShapeType="1"/>
          </p:cNvSpPr>
          <p:nvPr/>
        </p:nvSpPr>
        <p:spPr bwMode="auto">
          <a:xfrm>
            <a:off x="1147055" y="3495358"/>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 name="Line 10"/>
          <p:cNvSpPr>
            <a:spLocks noChangeShapeType="1"/>
          </p:cNvSpPr>
          <p:nvPr/>
        </p:nvSpPr>
        <p:spPr bwMode="auto">
          <a:xfrm>
            <a:off x="1147055" y="2399338"/>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 name="Line 11"/>
          <p:cNvSpPr>
            <a:spLocks noChangeShapeType="1"/>
          </p:cNvSpPr>
          <p:nvPr/>
        </p:nvSpPr>
        <p:spPr bwMode="auto">
          <a:xfrm>
            <a:off x="1147055" y="1299817"/>
            <a:ext cx="7537783" cy="0"/>
          </a:xfrm>
          <a:prstGeom prst="line">
            <a:avLst/>
          </a:prstGeom>
          <a:noFill/>
          <a:ln w="19050"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 name="Freeform 12"/>
          <p:cNvSpPr>
            <a:spLocks/>
          </p:cNvSpPr>
          <p:nvPr/>
        </p:nvSpPr>
        <p:spPr bwMode="auto">
          <a:xfrm>
            <a:off x="2340196" y="3931315"/>
            <a:ext cx="4402161" cy="1395412"/>
          </a:xfrm>
          <a:custGeom>
            <a:avLst/>
            <a:gdLst>
              <a:gd name="T0" fmla="*/ 12 w 829"/>
              <a:gd name="T1" fmla="*/ 4 h 256"/>
              <a:gd name="T2" fmla="*/ 25 w 829"/>
              <a:gd name="T3" fmla="*/ 9 h 256"/>
              <a:gd name="T4" fmla="*/ 39 w 829"/>
              <a:gd name="T5" fmla="*/ 14 h 256"/>
              <a:gd name="T6" fmla="*/ 52 w 829"/>
              <a:gd name="T7" fmla="*/ 19 h 256"/>
              <a:gd name="T8" fmla="*/ 66 w 829"/>
              <a:gd name="T9" fmla="*/ 23 h 256"/>
              <a:gd name="T10" fmla="*/ 80 w 829"/>
              <a:gd name="T11" fmla="*/ 28 h 256"/>
              <a:gd name="T12" fmla="*/ 93 w 829"/>
              <a:gd name="T13" fmla="*/ 33 h 256"/>
              <a:gd name="T14" fmla="*/ 107 w 829"/>
              <a:gd name="T15" fmla="*/ 38 h 256"/>
              <a:gd name="T16" fmla="*/ 120 w 829"/>
              <a:gd name="T17" fmla="*/ 43 h 256"/>
              <a:gd name="T18" fmla="*/ 134 w 829"/>
              <a:gd name="T19" fmla="*/ 48 h 256"/>
              <a:gd name="T20" fmla="*/ 147 w 829"/>
              <a:gd name="T21" fmla="*/ 52 h 256"/>
              <a:gd name="T22" fmla="*/ 161 w 829"/>
              <a:gd name="T23" fmla="*/ 57 h 256"/>
              <a:gd name="T24" fmla="*/ 175 w 829"/>
              <a:gd name="T25" fmla="*/ 62 h 256"/>
              <a:gd name="T26" fmla="*/ 188 w 829"/>
              <a:gd name="T27" fmla="*/ 67 h 256"/>
              <a:gd name="T28" fmla="*/ 202 w 829"/>
              <a:gd name="T29" fmla="*/ 72 h 256"/>
              <a:gd name="T30" fmla="*/ 215 w 829"/>
              <a:gd name="T31" fmla="*/ 77 h 256"/>
              <a:gd name="T32" fmla="*/ 229 w 829"/>
              <a:gd name="T33" fmla="*/ 82 h 256"/>
              <a:gd name="T34" fmla="*/ 242 w 829"/>
              <a:gd name="T35" fmla="*/ 88 h 256"/>
              <a:gd name="T36" fmla="*/ 256 w 829"/>
              <a:gd name="T37" fmla="*/ 93 h 256"/>
              <a:gd name="T38" fmla="*/ 270 w 829"/>
              <a:gd name="T39" fmla="*/ 99 h 256"/>
              <a:gd name="T40" fmla="*/ 283 w 829"/>
              <a:gd name="T41" fmla="*/ 104 h 256"/>
              <a:gd name="T42" fmla="*/ 297 w 829"/>
              <a:gd name="T43" fmla="*/ 110 h 256"/>
              <a:gd name="T44" fmla="*/ 310 w 829"/>
              <a:gd name="T45" fmla="*/ 115 h 256"/>
              <a:gd name="T46" fmla="*/ 324 w 829"/>
              <a:gd name="T47" fmla="*/ 119 h 256"/>
              <a:gd name="T48" fmla="*/ 337 w 829"/>
              <a:gd name="T49" fmla="*/ 123 h 256"/>
              <a:gd name="T50" fmla="*/ 351 w 829"/>
              <a:gd name="T51" fmla="*/ 127 h 256"/>
              <a:gd name="T52" fmla="*/ 364 w 829"/>
              <a:gd name="T53" fmla="*/ 131 h 256"/>
              <a:gd name="T54" fmla="*/ 378 w 829"/>
              <a:gd name="T55" fmla="*/ 134 h 256"/>
              <a:gd name="T56" fmla="*/ 392 w 829"/>
              <a:gd name="T57" fmla="*/ 138 h 256"/>
              <a:gd name="T58" fmla="*/ 405 w 829"/>
              <a:gd name="T59" fmla="*/ 142 h 256"/>
              <a:gd name="T60" fmla="*/ 419 w 829"/>
              <a:gd name="T61" fmla="*/ 146 h 256"/>
              <a:gd name="T62" fmla="*/ 432 w 829"/>
              <a:gd name="T63" fmla="*/ 150 h 256"/>
              <a:gd name="T64" fmla="*/ 446 w 829"/>
              <a:gd name="T65" fmla="*/ 154 h 256"/>
              <a:gd name="T66" fmla="*/ 459 w 829"/>
              <a:gd name="T67" fmla="*/ 158 h 256"/>
              <a:gd name="T68" fmla="*/ 473 w 829"/>
              <a:gd name="T69" fmla="*/ 161 h 256"/>
              <a:gd name="T70" fmla="*/ 487 w 829"/>
              <a:gd name="T71" fmla="*/ 165 h 256"/>
              <a:gd name="T72" fmla="*/ 500 w 829"/>
              <a:gd name="T73" fmla="*/ 169 h 256"/>
              <a:gd name="T74" fmla="*/ 514 w 829"/>
              <a:gd name="T75" fmla="*/ 173 h 256"/>
              <a:gd name="T76" fmla="*/ 527 w 829"/>
              <a:gd name="T77" fmla="*/ 177 h 256"/>
              <a:gd name="T78" fmla="*/ 541 w 829"/>
              <a:gd name="T79" fmla="*/ 181 h 256"/>
              <a:gd name="T80" fmla="*/ 554 w 829"/>
              <a:gd name="T81" fmla="*/ 185 h 256"/>
              <a:gd name="T82" fmla="*/ 568 w 829"/>
              <a:gd name="T83" fmla="*/ 188 h 256"/>
              <a:gd name="T84" fmla="*/ 582 w 829"/>
              <a:gd name="T85" fmla="*/ 192 h 256"/>
              <a:gd name="T86" fmla="*/ 595 w 829"/>
              <a:gd name="T87" fmla="*/ 196 h 256"/>
              <a:gd name="T88" fmla="*/ 609 w 829"/>
              <a:gd name="T89" fmla="*/ 200 h 256"/>
              <a:gd name="T90" fmla="*/ 622 w 829"/>
              <a:gd name="T91" fmla="*/ 204 h 256"/>
              <a:gd name="T92" fmla="*/ 636 w 829"/>
              <a:gd name="T93" fmla="*/ 207 h 256"/>
              <a:gd name="T94" fmla="*/ 649 w 829"/>
              <a:gd name="T95" fmla="*/ 211 h 256"/>
              <a:gd name="T96" fmla="*/ 663 w 829"/>
              <a:gd name="T97" fmla="*/ 215 h 256"/>
              <a:gd name="T98" fmla="*/ 677 w 829"/>
              <a:gd name="T99" fmla="*/ 218 h 256"/>
              <a:gd name="T100" fmla="*/ 690 w 829"/>
              <a:gd name="T101" fmla="*/ 222 h 256"/>
              <a:gd name="T102" fmla="*/ 704 w 829"/>
              <a:gd name="T103" fmla="*/ 225 h 256"/>
              <a:gd name="T104" fmla="*/ 717 w 829"/>
              <a:gd name="T105" fmla="*/ 228 h 256"/>
              <a:gd name="T106" fmla="*/ 731 w 829"/>
              <a:gd name="T107" fmla="*/ 232 h 256"/>
              <a:gd name="T108" fmla="*/ 744 w 829"/>
              <a:gd name="T109" fmla="*/ 235 h 256"/>
              <a:gd name="T110" fmla="*/ 758 w 829"/>
              <a:gd name="T111" fmla="*/ 238 h 256"/>
              <a:gd name="T112" fmla="*/ 772 w 829"/>
              <a:gd name="T113" fmla="*/ 242 h 256"/>
              <a:gd name="T114" fmla="*/ 785 w 829"/>
              <a:gd name="T115" fmla="*/ 245 h 256"/>
              <a:gd name="T116" fmla="*/ 799 w 829"/>
              <a:gd name="T117" fmla="*/ 249 h 256"/>
              <a:gd name="T118" fmla="*/ 812 w 829"/>
              <a:gd name="T119" fmla="*/ 252 h 256"/>
              <a:gd name="T120" fmla="*/ 826 w 829"/>
              <a:gd name="T121" fmla="*/ 25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9" h="256">
                <a:moveTo>
                  <a:pt x="0" y="0"/>
                </a:moveTo>
                <a:lnTo>
                  <a:pt x="2" y="0"/>
                </a:lnTo>
                <a:lnTo>
                  <a:pt x="3" y="1"/>
                </a:lnTo>
                <a:lnTo>
                  <a:pt x="5" y="2"/>
                </a:lnTo>
                <a:lnTo>
                  <a:pt x="7" y="2"/>
                </a:lnTo>
                <a:lnTo>
                  <a:pt x="8" y="3"/>
                </a:lnTo>
                <a:lnTo>
                  <a:pt x="10" y="3"/>
                </a:lnTo>
                <a:lnTo>
                  <a:pt x="12" y="4"/>
                </a:lnTo>
                <a:lnTo>
                  <a:pt x="13" y="5"/>
                </a:lnTo>
                <a:lnTo>
                  <a:pt x="15" y="5"/>
                </a:lnTo>
                <a:lnTo>
                  <a:pt x="17" y="6"/>
                </a:lnTo>
                <a:lnTo>
                  <a:pt x="18" y="6"/>
                </a:lnTo>
                <a:lnTo>
                  <a:pt x="20" y="7"/>
                </a:lnTo>
                <a:lnTo>
                  <a:pt x="22" y="8"/>
                </a:lnTo>
                <a:lnTo>
                  <a:pt x="24" y="8"/>
                </a:lnTo>
                <a:lnTo>
                  <a:pt x="25" y="9"/>
                </a:lnTo>
                <a:lnTo>
                  <a:pt x="27" y="9"/>
                </a:lnTo>
                <a:lnTo>
                  <a:pt x="29" y="10"/>
                </a:lnTo>
                <a:lnTo>
                  <a:pt x="30" y="11"/>
                </a:lnTo>
                <a:lnTo>
                  <a:pt x="32" y="11"/>
                </a:lnTo>
                <a:lnTo>
                  <a:pt x="34" y="12"/>
                </a:lnTo>
                <a:lnTo>
                  <a:pt x="35" y="12"/>
                </a:lnTo>
                <a:lnTo>
                  <a:pt x="37" y="13"/>
                </a:lnTo>
                <a:lnTo>
                  <a:pt x="39" y="14"/>
                </a:lnTo>
                <a:lnTo>
                  <a:pt x="41" y="14"/>
                </a:lnTo>
                <a:lnTo>
                  <a:pt x="42" y="15"/>
                </a:lnTo>
                <a:lnTo>
                  <a:pt x="44" y="16"/>
                </a:lnTo>
                <a:lnTo>
                  <a:pt x="46" y="16"/>
                </a:lnTo>
                <a:lnTo>
                  <a:pt x="47" y="17"/>
                </a:lnTo>
                <a:lnTo>
                  <a:pt x="49" y="17"/>
                </a:lnTo>
                <a:lnTo>
                  <a:pt x="51" y="18"/>
                </a:lnTo>
                <a:lnTo>
                  <a:pt x="52" y="19"/>
                </a:lnTo>
                <a:lnTo>
                  <a:pt x="54" y="19"/>
                </a:lnTo>
                <a:lnTo>
                  <a:pt x="56" y="20"/>
                </a:lnTo>
                <a:lnTo>
                  <a:pt x="58" y="20"/>
                </a:lnTo>
                <a:lnTo>
                  <a:pt x="59" y="21"/>
                </a:lnTo>
                <a:lnTo>
                  <a:pt x="61" y="22"/>
                </a:lnTo>
                <a:lnTo>
                  <a:pt x="63" y="22"/>
                </a:lnTo>
                <a:lnTo>
                  <a:pt x="64" y="23"/>
                </a:lnTo>
                <a:lnTo>
                  <a:pt x="66" y="23"/>
                </a:lnTo>
                <a:lnTo>
                  <a:pt x="68" y="24"/>
                </a:lnTo>
                <a:lnTo>
                  <a:pt x="69" y="25"/>
                </a:lnTo>
                <a:lnTo>
                  <a:pt x="71" y="25"/>
                </a:lnTo>
                <a:lnTo>
                  <a:pt x="73" y="26"/>
                </a:lnTo>
                <a:lnTo>
                  <a:pt x="74" y="26"/>
                </a:lnTo>
                <a:lnTo>
                  <a:pt x="76" y="27"/>
                </a:lnTo>
                <a:lnTo>
                  <a:pt x="78" y="28"/>
                </a:lnTo>
                <a:lnTo>
                  <a:pt x="80" y="28"/>
                </a:lnTo>
                <a:lnTo>
                  <a:pt x="81" y="29"/>
                </a:lnTo>
                <a:lnTo>
                  <a:pt x="83" y="29"/>
                </a:lnTo>
                <a:lnTo>
                  <a:pt x="85" y="30"/>
                </a:lnTo>
                <a:lnTo>
                  <a:pt x="86" y="31"/>
                </a:lnTo>
                <a:lnTo>
                  <a:pt x="88" y="31"/>
                </a:lnTo>
                <a:lnTo>
                  <a:pt x="90" y="32"/>
                </a:lnTo>
                <a:lnTo>
                  <a:pt x="91" y="32"/>
                </a:lnTo>
                <a:lnTo>
                  <a:pt x="93" y="33"/>
                </a:lnTo>
                <a:lnTo>
                  <a:pt x="95" y="34"/>
                </a:lnTo>
                <a:lnTo>
                  <a:pt x="97" y="34"/>
                </a:lnTo>
                <a:lnTo>
                  <a:pt x="98" y="35"/>
                </a:lnTo>
                <a:lnTo>
                  <a:pt x="100" y="35"/>
                </a:lnTo>
                <a:lnTo>
                  <a:pt x="102" y="36"/>
                </a:lnTo>
                <a:lnTo>
                  <a:pt x="103" y="37"/>
                </a:lnTo>
                <a:lnTo>
                  <a:pt x="105" y="37"/>
                </a:lnTo>
                <a:lnTo>
                  <a:pt x="107" y="38"/>
                </a:lnTo>
                <a:lnTo>
                  <a:pt x="108" y="39"/>
                </a:lnTo>
                <a:lnTo>
                  <a:pt x="110" y="39"/>
                </a:lnTo>
                <a:lnTo>
                  <a:pt x="112" y="40"/>
                </a:lnTo>
                <a:lnTo>
                  <a:pt x="113" y="40"/>
                </a:lnTo>
                <a:lnTo>
                  <a:pt x="115" y="41"/>
                </a:lnTo>
                <a:lnTo>
                  <a:pt x="117" y="42"/>
                </a:lnTo>
                <a:lnTo>
                  <a:pt x="119" y="42"/>
                </a:lnTo>
                <a:lnTo>
                  <a:pt x="120" y="43"/>
                </a:lnTo>
                <a:lnTo>
                  <a:pt x="122" y="43"/>
                </a:lnTo>
                <a:lnTo>
                  <a:pt x="124" y="44"/>
                </a:lnTo>
                <a:lnTo>
                  <a:pt x="125" y="45"/>
                </a:lnTo>
                <a:lnTo>
                  <a:pt x="127" y="45"/>
                </a:lnTo>
                <a:lnTo>
                  <a:pt x="129" y="46"/>
                </a:lnTo>
                <a:lnTo>
                  <a:pt x="130" y="46"/>
                </a:lnTo>
                <a:lnTo>
                  <a:pt x="132" y="47"/>
                </a:lnTo>
                <a:lnTo>
                  <a:pt x="134" y="48"/>
                </a:lnTo>
                <a:lnTo>
                  <a:pt x="136" y="48"/>
                </a:lnTo>
                <a:lnTo>
                  <a:pt x="137" y="49"/>
                </a:lnTo>
                <a:lnTo>
                  <a:pt x="139" y="49"/>
                </a:lnTo>
                <a:lnTo>
                  <a:pt x="141" y="50"/>
                </a:lnTo>
                <a:lnTo>
                  <a:pt x="142" y="51"/>
                </a:lnTo>
                <a:lnTo>
                  <a:pt x="144" y="51"/>
                </a:lnTo>
                <a:lnTo>
                  <a:pt x="146" y="52"/>
                </a:lnTo>
                <a:lnTo>
                  <a:pt x="147" y="52"/>
                </a:lnTo>
                <a:lnTo>
                  <a:pt x="149" y="53"/>
                </a:lnTo>
                <a:lnTo>
                  <a:pt x="151" y="54"/>
                </a:lnTo>
                <a:lnTo>
                  <a:pt x="152" y="54"/>
                </a:lnTo>
                <a:lnTo>
                  <a:pt x="154" y="55"/>
                </a:lnTo>
                <a:lnTo>
                  <a:pt x="156" y="56"/>
                </a:lnTo>
                <a:lnTo>
                  <a:pt x="158" y="56"/>
                </a:lnTo>
                <a:lnTo>
                  <a:pt x="159" y="57"/>
                </a:lnTo>
                <a:lnTo>
                  <a:pt x="161" y="57"/>
                </a:lnTo>
                <a:lnTo>
                  <a:pt x="163" y="58"/>
                </a:lnTo>
                <a:lnTo>
                  <a:pt x="164" y="59"/>
                </a:lnTo>
                <a:lnTo>
                  <a:pt x="166" y="59"/>
                </a:lnTo>
                <a:lnTo>
                  <a:pt x="168" y="60"/>
                </a:lnTo>
                <a:lnTo>
                  <a:pt x="169" y="60"/>
                </a:lnTo>
                <a:lnTo>
                  <a:pt x="171" y="61"/>
                </a:lnTo>
                <a:lnTo>
                  <a:pt x="173" y="62"/>
                </a:lnTo>
                <a:lnTo>
                  <a:pt x="175" y="62"/>
                </a:lnTo>
                <a:lnTo>
                  <a:pt x="176" y="63"/>
                </a:lnTo>
                <a:lnTo>
                  <a:pt x="178" y="63"/>
                </a:lnTo>
                <a:lnTo>
                  <a:pt x="180" y="64"/>
                </a:lnTo>
                <a:lnTo>
                  <a:pt x="181" y="65"/>
                </a:lnTo>
                <a:lnTo>
                  <a:pt x="183" y="65"/>
                </a:lnTo>
                <a:lnTo>
                  <a:pt x="185" y="66"/>
                </a:lnTo>
                <a:lnTo>
                  <a:pt x="186" y="66"/>
                </a:lnTo>
                <a:lnTo>
                  <a:pt x="188" y="67"/>
                </a:lnTo>
                <a:lnTo>
                  <a:pt x="190" y="68"/>
                </a:lnTo>
                <a:lnTo>
                  <a:pt x="191" y="68"/>
                </a:lnTo>
                <a:lnTo>
                  <a:pt x="193" y="69"/>
                </a:lnTo>
                <a:lnTo>
                  <a:pt x="195" y="69"/>
                </a:lnTo>
                <a:lnTo>
                  <a:pt x="197" y="70"/>
                </a:lnTo>
                <a:lnTo>
                  <a:pt x="198" y="71"/>
                </a:lnTo>
                <a:lnTo>
                  <a:pt x="200" y="71"/>
                </a:lnTo>
                <a:lnTo>
                  <a:pt x="202" y="72"/>
                </a:lnTo>
                <a:lnTo>
                  <a:pt x="203" y="72"/>
                </a:lnTo>
                <a:lnTo>
                  <a:pt x="205" y="73"/>
                </a:lnTo>
                <a:lnTo>
                  <a:pt x="207" y="74"/>
                </a:lnTo>
                <a:lnTo>
                  <a:pt x="208" y="74"/>
                </a:lnTo>
                <a:lnTo>
                  <a:pt x="210" y="75"/>
                </a:lnTo>
                <a:lnTo>
                  <a:pt x="212" y="76"/>
                </a:lnTo>
                <a:lnTo>
                  <a:pt x="214" y="76"/>
                </a:lnTo>
                <a:lnTo>
                  <a:pt x="215" y="77"/>
                </a:lnTo>
                <a:lnTo>
                  <a:pt x="217" y="78"/>
                </a:lnTo>
                <a:lnTo>
                  <a:pt x="219" y="78"/>
                </a:lnTo>
                <a:lnTo>
                  <a:pt x="220" y="79"/>
                </a:lnTo>
                <a:lnTo>
                  <a:pt x="222" y="80"/>
                </a:lnTo>
                <a:lnTo>
                  <a:pt x="224" y="80"/>
                </a:lnTo>
                <a:lnTo>
                  <a:pt x="225" y="81"/>
                </a:lnTo>
                <a:lnTo>
                  <a:pt x="227" y="82"/>
                </a:lnTo>
                <a:lnTo>
                  <a:pt x="229" y="82"/>
                </a:lnTo>
                <a:lnTo>
                  <a:pt x="230" y="83"/>
                </a:lnTo>
                <a:lnTo>
                  <a:pt x="232" y="84"/>
                </a:lnTo>
                <a:lnTo>
                  <a:pt x="234" y="84"/>
                </a:lnTo>
                <a:lnTo>
                  <a:pt x="236" y="85"/>
                </a:lnTo>
                <a:lnTo>
                  <a:pt x="237" y="86"/>
                </a:lnTo>
                <a:lnTo>
                  <a:pt x="239" y="87"/>
                </a:lnTo>
                <a:lnTo>
                  <a:pt x="241" y="87"/>
                </a:lnTo>
                <a:lnTo>
                  <a:pt x="242" y="88"/>
                </a:lnTo>
                <a:lnTo>
                  <a:pt x="244" y="89"/>
                </a:lnTo>
                <a:lnTo>
                  <a:pt x="246" y="89"/>
                </a:lnTo>
                <a:lnTo>
                  <a:pt x="247" y="90"/>
                </a:lnTo>
                <a:lnTo>
                  <a:pt x="249" y="91"/>
                </a:lnTo>
                <a:lnTo>
                  <a:pt x="251" y="91"/>
                </a:lnTo>
                <a:lnTo>
                  <a:pt x="253" y="92"/>
                </a:lnTo>
                <a:lnTo>
                  <a:pt x="254" y="93"/>
                </a:lnTo>
                <a:lnTo>
                  <a:pt x="256" y="93"/>
                </a:lnTo>
                <a:lnTo>
                  <a:pt x="258" y="94"/>
                </a:lnTo>
                <a:lnTo>
                  <a:pt x="259" y="95"/>
                </a:lnTo>
                <a:lnTo>
                  <a:pt x="261" y="95"/>
                </a:lnTo>
                <a:lnTo>
                  <a:pt x="263" y="96"/>
                </a:lnTo>
                <a:lnTo>
                  <a:pt x="264" y="97"/>
                </a:lnTo>
                <a:lnTo>
                  <a:pt x="266" y="97"/>
                </a:lnTo>
                <a:lnTo>
                  <a:pt x="268" y="98"/>
                </a:lnTo>
                <a:lnTo>
                  <a:pt x="270" y="99"/>
                </a:lnTo>
                <a:lnTo>
                  <a:pt x="271" y="99"/>
                </a:lnTo>
                <a:lnTo>
                  <a:pt x="273" y="100"/>
                </a:lnTo>
                <a:lnTo>
                  <a:pt x="275" y="101"/>
                </a:lnTo>
                <a:lnTo>
                  <a:pt x="276" y="101"/>
                </a:lnTo>
                <a:lnTo>
                  <a:pt x="278" y="102"/>
                </a:lnTo>
                <a:lnTo>
                  <a:pt x="280" y="103"/>
                </a:lnTo>
                <a:lnTo>
                  <a:pt x="281" y="103"/>
                </a:lnTo>
                <a:lnTo>
                  <a:pt x="283" y="104"/>
                </a:lnTo>
                <a:lnTo>
                  <a:pt x="285" y="105"/>
                </a:lnTo>
                <a:lnTo>
                  <a:pt x="286" y="105"/>
                </a:lnTo>
                <a:lnTo>
                  <a:pt x="288" y="106"/>
                </a:lnTo>
                <a:lnTo>
                  <a:pt x="290" y="107"/>
                </a:lnTo>
                <a:lnTo>
                  <a:pt x="292" y="107"/>
                </a:lnTo>
                <a:lnTo>
                  <a:pt x="293" y="108"/>
                </a:lnTo>
                <a:lnTo>
                  <a:pt x="295" y="109"/>
                </a:lnTo>
                <a:lnTo>
                  <a:pt x="297" y="110"/>
                </a:lnTo>
                <a:lnTo>
                  <a:pt x="298" y="110"/>
                </a:lnTo>
                <a:lnTo>
                  <a:pt x="300" y="111"/>
                </a:lnTo>
                <a:lnTo>
                  <a:pt x="302" y="112"/>
                </a:lnTo>
                <a:lnTo>
                  <a:pt x="303" y="112"/>
                </a:lnTo>
                <a:lnTo>
                  <a:pt x="305" y="113"/>
                </a:lnTo>
                <a:lnTo>
                  <a:pt x="307" y="114"/>
                </a:lnTo>
                <a:lnTo>
                  <a:pt x="309" y="114"/>
                </a:lnTo>
                <a:lnTo>
                  <a:pt x="310" y="115"/>
                </a:lnTo>
                <a:lnTo>
                  <a:pt x="312" y="116"/>
                </a:lnTo>
                <a:lnTo>
                  <a:pt x="314" y="116"/>
                </a:lnTo>
                <a:lnTo>
                  <a:pt x="315" y="117"/>
                </a:lnTo>
                <a:lnTo>
                  <a:pt x="317" y="117"/>
                </a:lnTo>
                <a:lnTo>
                  <a:pt x="319" y="118"/>
                </a:lnTo>
                <a:lnTo>
                  <a:pt x="320" y="118"/>
                </a:lnTo>
                <a:lnTo>
                  <a:pt x="322" y="118"/>
                </a:lnTo>
                <a:lnTo>
                  <a:pt x="324" y="119"/>
                </a:lnTo>
                <a:lnTo>
                  <a:pt x="325" y="119"/>
                </a:lnTo>
                <a:lnTo>
                  <a:pt x="327" y="120"/>
                </a:lnTo>
                <a:lnTo>
                  <a:pt x="329" y="120"/>
                </a:lnTo>
                <a:lnTo>
                  <a:pt x="331" y="121"/>
                </a:lnTo>
                <a:lnTo>
                  <a:pt x="332" y="121"/>
                </a:lnTo>
                <a:lnTo>
                  <a:pt x="334" y="122"/>
                </a:lnTo>
                <a:lnTo>
                  <a:pt x="336" y="122"/>
                </a:lnTo>
                <a:lnTo>
                  <a:pt x="337" y="123"/>
                </a:lnTo>
                <a:lnTo>
                  <a:pt x="339" y="123"/>
                </a:lnTo>
                <a:lnTo>
                  <a:pt x="341" y="124"/>
                </a:lnTo>
                <a:lnTo>
                  <a:pt x="342" y="124"/>
                </a:lnTo>
                <a:lnTo>
                  <a:pt x="344" y="125"/>
                </a:lnTo>
                <a:lnTo>
                  <a:pt x="346" y="125"/>
                </a:lnTo>
                <a:lnTo>
                  <a:pt x="348" y="126"/>
                </a:lnTo>
                <a:lnTo>
                  <a:pt x="349" y="126"/>
                </a:lnTo>
                <a:lnTo>
                  <a:pt x="351" y="127"/>
                </a:lnTo>
                <a:lnTo>
                  <a:pt x="353" y="127"/>
                </a:lnTo>
                <a:lnTo>
                  <a:pt x="354" y="128"/>
                </a:lnTo>
                <a:lnTo>
                  <a:pt x="356" y="128"/>
                </a:lnTo>
                <a:lnTo>
                  <a:pt x="358" y="129"/>
                </a:lnTo>
                <a:lnTo>
                  <a:pt x="359" y="129"/>
                </a:lnTo>
                <a:lnTo>
                  <a:pt x="361" y="130"/>
                </a:lnTo>
                <a:lnTo>
                  <a:pt x="363" y="130"/>
                </a:lnTo>
                <a:lnTo>
                  <a:pt x="364" y="131"/>
                </a:lnTo>
                <a:lnTo>
                  <a:pt x="366" y="131"/>
                </a:lnTo>
                <a:lnTo>
                  <a:pt x="368" y="132"/>
                </a:lnTo>
                <a:lnTo>
                  <a:pt x="370" y="132"/>
                </a:lnTo>
                <a:lnTo>
                  <a:pt x="371" y="133"/>
                </a:lnTo>
                <a:lnTo>
                  <a:pt x="373" y="133"/>
                </a:lnTo>
                <a:lnTo>
                  <a:pt x="375" y="133"/>
                </a:lnTo>
                <a:lnTo>
                  <a:pt x="376" y="134"/>
                </a:lnTo>
                <a:lnTo>
                  <a:pt x="378" y="134"/>
                </a:lnTo>
                <a:lnTo>
                  <a:pt x="380" y="135"/>
                </a:lnTo>
                <a:lnTo>
                  <a:pt x="381" y="135"/>
                </a:lnTo>
                <a:lnTo>
                  <a:pt x="383" y="136"/>
                </a:lnTo>
                <a:lnTo>
                  <a:pt x="385" y="136"/>
                </a:lnTo>
                <a:lnTo>
                  <a:pt x="387" y="137"/>
                </a:lnTo>
                <a:lnTo>
                  <a:pt x="388" y="137"/>
                </a:lnTo>
                <a:lnTo>
                  <a:pt x="390" y="138"/>
                </a:lnTo>
                <a:lnTo>
                  <a:pt x="392" y="138"/>
                </a:lnTo>
                <a:lnTo>
                  <a:pt x="393" y="139"/>
                </a:lnTo>
                <a:lnTo>
                  <a:pt x="395" y="139"/>
                </a:lnTo>
                <a:lnTo>
                  <a:pt x="397" y="140"/>
                </a:lnTo>
                <a:lnTo>
                  <a:pt x="398" y="140"/>
                </a:lnTo>
                <a:lnTo>
                  <a:pt x="400" y="141"/>
                </a:lnTo>
                <a:lnTo>
                  <a:pt x="402" y="141"/>
                </a:lnTo>
                <a:lnTo>
                  <a:pt x="403" y="142"/>
                </a:lnTo>
                <a:lnTo>
                  <a:pt x="405" y="142"/>
                </a:lnTo>
                <a:lnTo>
                  <a:pt x="407" y="143"/>
                </a:lnTo>
                <a:lnTo>
                  <a:pt x="409" y="143"/>
                </a:lnTo>
                <a:lnTo>
                  <a:pt x="410" y="144"/>
                </a:lnTo>
                <a:lnTo>
                  <a:pt x="412" y="144"/>
                </a:lnTo>
                <a:lnTo>
                  <a:pt x="414" y="145"/>
                </a:lnTo>
                <a:lnTo>
                  <a:pt x="415" y="145"/>
                </a:lnTo>
                <a:lnTo>
                  <a:pt x="417" y="145"/>
                </a:lnTo>
                <a:lnTo>
                  <a:pt x="419" y="146"/>
                </a:lnTo>
                <a:lnTo>
                  <a:pt x="420" y="146"/>
                </a:lnTo>
                <a:lnTo>
                  <a:pt x="422" y="147"/>
                </a:lnTo>
                <a:lnTo>
                  <a:pt x="424" y="147"/>
                </a:lnTo>
                <a:lnTo>
                  <a:pt x="426" y="148"/>
                </a:lnTo>
                <a:lnTo>
                  <a:pt x="427" y="148"/>
                </a:lnTo>
                <a:lnTo>
                  <a:pt x="429" y="149"/>
                </a:lnTo>
                <a:lnTo>
                  <a:pt x="431" y="149"/>
                </a:lnTo>
                <a:lnTo>
                  <a:pt x="432" y="150"/>
                </a:lnTo>
                <a:lnTo>
                  <a:pt x="434" y="150"/>
                </a:lnTo>
                <a:lnTo>
                  <a:pt x="436" y="151"/>
                </a:lnTo>
                <a:lnTo>
                  <a:pt x="437" y="151"/>
                </a:lnTo>
                <a:lnTo>
                  <a:pt x="439" y="152"/>
                </a:lnTo>
                <a:lnTo>
                  <a:pt x="441" y="152"/>
                </a:lnTo>
                <a:lnTo>
                  <a:pt x="442" y="153"/>
                </a:lnTo>
                <a:lnTo>
                  <a:pt x="444" y="153"/>
                </a:lnTo>
                <a:lnTo>
                  <a:pt x="446" y="154"/>
                </a:lnTo>
                <a:lnTo>
                  <a:pt x="448" y="154"/>
                </a:lnTo>
                <a:lnTo>
                  <a:pt x="449" y="155"/>
                </a:lnTo>
                <a:lnTo>
                  <a:pt x="451" y="155"/>
                </a:lnTo>
                <a:lnTo>
                  <a:pt x="453" y="156"/>
                </a:lnTo>
                <a:lnTo>
                  <a:pt x="454" y="156"/>
                </a:lnTo>
                <a:lnTo>
                  <a:pt x="456" y="157"/>
                </a:lnTo>
                <a:lnTo>
                  <a:pt x="458" y="157"/>
                </a:lnTo>
                <a:lnTo>
                  <a:pt x="459" y="158"/>
                </a:lnTo>
                <a:lnTo>
                  <a:pt x="461" y="158"/>
                </a:lnTo>
                <a:lnTo>
                  <a:pt x="463" y="159"/>
                </a:lnTo>
                <a:lnTo>
                  <a:pt x="465" y="159"/>
                </a:lnTo>
                <a:lnTo>
                  <a:pt x="466" y="160"/>
                </a:lnTo>
                <a:lnTo>
                  <a:pt x="468" y="160"/>
                </a:lnTo>
                <a:lnTo>
                  <a:pt x="470" y="160"/>
                </a:lnTo>
                <a:lnTo>
                  <a:pt x="471" y="161"/>
                </a:lnTo>
                <a:lnTo>
                  <a:pt x="473" y="161"/>
                </a:lnTo>
                <a:lnTo>
                  <a:pt x="475" y="162"/>
                </a:lnTo>
                <a:lnTo>
                  <a:pt x="476" y="162"/>
                </a:lnTo>
                <a:lnTo>
                  <a:pt x="478" y="163"/>
                </a:lnTo>
                <a:lnTo>
                  <a:pt x="480" y="163"/>
                </a:lnTo>
                <a:lnTo>
                  <a:pt x="482" y="164"/>
                </a:lnTo>
                <a:lnTo>
                  <a:pt x="483" y="164"/>
                </a:lnTo>
                <a:lnTo>
                  <a:pt x="485" y="165"/>
                </a:lnTo>
                <a:lnTo>
                  <a:pt x="487" y="165"/>
                </a:lnTo>
                <a:lnTo>
                  <a:pt x="488" y="166"/>
                </a:lnTo>
                <a:lnTo>
                  <a:pt x="490" y="166"/>
                </a:lnTo>
                <a:lnTo>
                  <a:pt x="492" y="167"/>
                </a:lnTo>
                <a:lnTo>
                  <a:pt x="493" y="167"/>
                </a:lnTo>
                <a:lnTo>
                  <a:pt x="495" y="168"/>
                </a:lnTo>
                <a:lnTo>
                  <a:pt x="497" y="168"/>
                </a:lnTo>
                <a:lnTo>
                  <a:pt x="498" y="169"/>
                </a:lnTo>
                <a:lnTo>
                  <a:pt x="500" y="169"/>
                </a:lnTo>
                <a:lnTo>
                  <a:pt x="502" y="170"/>
                </a:lnTo>
                <a:lnTo>
                  <a:pt x="504" y="170"/>
                </a:lnTo>
                <a:lnTo>
                  <a:pt x="505" y="171"/>
                </a:lnTo>
                <a:lnTo>
                  <a:pt x="507" y="171"/>
                </a:lnTo>
                <a:lnTo>
                  <a:pt x="509" y="172"/>
                </a:lnTo>
                <a:lnTo>
                  <a:pt x="510" y="172"/>
                </a:lnTo>
                <a:lnTo>
                  <a:pt x="512" y="173"/>
                </a:lnTo>
                <a:lnTo>
                  <a:pt x="514" y="173"/>
                </a:lnTo>
                <a:lnTo>
                  <a:pt x="515" y="173"/>
                </a:lnTo>
                <a:lnTo>
                  <a:pt x="517" y="174"/>
                </a:lnTo>
                <a:lnTo>
                  <a:pt x="519" y="174"/>
                </a:lnTo>
                <a:lnTo>
                  <a:pt x="521" y="175"/>
                </a:lnTo>
                <a:lnTo>
                  <a:pt x="522" y="175"/>
                </a:lnTo>
                <a:lnTo>
                  <a:pt x="524" y="176"/>
                </a:lnTo>
                <a:lnTo>
                  <a:pt x="526" y="176"/>
                </a:lnTo>
                <a:lnTo>
                  <a:pt x="527" y="177"/>
                </a:lnTo>
                <a:lnTo>
                  <a:pt x="529" y="177"/>
                </a:lnTo>
                <a:lnTo>
                  <a:pt x="531" y="178"/>
                </a:lnTo>
                <a:lnTo>
                  <a:pt x="532" y="178"/>
                </a:lnTo>
                <a:lnTo>
                  <a:pt x="534" y="179"/>
                </a:lnTo>
                <a:lnTo>
                  <a:pt x="536" y="179"/>
                </a:lnTo>
                <a:lnTo>
                  <a:pt x="537" y="180"/>
                </a:lnTo>
                <a:lnTo>
                  <a:pt x="539" y="180"/>
                </a:lnTo>
                <a:lnTo>
                  <a:pt x="541" y="181"/>
                </a:lnTo>
                <a:lnTo>
                  <a:pt x="543" y="181"/>
                </a:lnTo>
                <a:lnTo>
                  <a:pt x="544" y="182"/>
                </a:lnTo>
                <a:lnTo>
                  <a:pt x="546" y="182"/>
                </a:lnTo>
                <a:lnTo>
                  <a:pt x="548" y="183"/>
                </a:lnTo>
                <a:lnTo>
                  <a:pt x="549" y="183"/>
                </a:lnTo>
                <a:lnTo>
                  <a:pt x="551" y="184"/>
                </a:lnTo>
                <a:lnTo>
                  <a:pt x="553" y="184"/>
                </a:lnTo>
                <a:lnTo>
                  <a:pt x="554" y="185"/>
                </a:lnTo>
                <a:lnTo>
                  <a:pt x="556" y="185"/>
                </a:lnTo>
                <a:lnTo>
                  <a:pt x="558" y="186"/>
                </a:lnTo>
                <a:lnTo>
                  <a:pt x="560" y="186"/>
                </a:lnTo>
                <a:lnTo>
                  <a:pt x="561" y="187"/>
                </a:lnTo>
                <a:lnTo>
                  <a:pt x="563" y="187"/>
                </a:lnTo>
                <a:lnTo>
                  <a:pt x="565" y="187"/>
                </a:lnTo>
                <a:lnTo>
                  <a:pt x="566" y="188"/>
                </a:lnTo>
                <a:lnTo>
                  <a:pt x="568" y="188"/>
                </a:lnTo>
                <a:lnTo>
                  <a:pt x="570" y="189"/>
                </a:lnTo>
                <a:lnTo>
                  <a:pt x="571" y="189"/>
                </a:lnTo>
                <a:lnTo>
                  <a:pt x="573" y="190"/>
                </a:lnTo>
                <a:lnTo>
                  <a:pt x="575" y="190"/>
                </a:lnTo>
                <a:lnTo>
                  <a:pt x="576" y="191"/>
                </a:lnTo>
                <a:lnTo>
                  <a:pt x="578" y="191"/>
                </a:lnTo>
                <a:lnTo>
                  <a:pt x="580" y="192"/>
                </a:lnTo>
                <a:lnTo>
                  <a:pt x="582" y="192"/>
                </a:lnTo>
                <a:lnTo>
                  <a:pt x="583" y="193"/>
                </a:lnTo>
                <a:lnTo>
                  <a:pt x="585" y="193"/>
                </a:lnTo>
                <a:lnTo>
                  <a:pt x="587" y="194"/>
                </a:lnTo>
                <a:lnTo>
                  <a:pt x="588" y="194"/>
                </a:lnTo>
                <a:lnTo>
                  <a:pt x="590" y="195"/>
                </a:lnTo>
                <a:lnTo>
                  <a:pt x="592" y="195"/>
                </a:lnTo>
                <a:lnTo>
                  <a:pt x="593" y="196"/>
                </a:lnTo>
                <a:lnTo>
                  <a:pt x="595" y="196"/>
                </a:lnTo>
                <a:lnTo>
                  <a:pt x="597" y="196"/>
                </a:lnTo>
                <a:lnTo>
                  <a:pt x="599" y="197"/>
                </a:lnTo>
                <a:lnTo>
                  <a:pt x="600" y="197"/>
                </a:lnTo>
                <a:lnTo>
                  <a:pt x="602" y="198"/>
                </a:lnTo>
                <a:lnTo>
                  <a:pt x="604" y="198"/>
                </a:lnTo>
                <a:lnTo>
                  <a:pt x="605" y="199"/>
                </a:lnTo>
                <a:lnTo>
                  <a:pt x="607" y="199"/>
                </a:lnTo>
                <a:lnTo>
                  <a:pt x="609" y="200"/>
                </a:lnTo>
                <a:lnTo>
                  <a:pt x="610" y="200"/>
                </a:lnTo>
                <a:lnTo>
                  <a:pt x="612" y="201"/>
                </a:lnTo>
                <a:lnTo>
                  <a:pt x="614" y="201"/>
                </a:lnTo>
                <a:lnTo>
                  <a:pt x="615" y="202"/>
                </a:lnTo>
                <a:lnTo>
                  <a:pt x="617" y="202"/>
                </a:lnTo>
                <a:lnTo>
                  <a:pt x="619" y="203"/>
                </a:lnTo>
                <a:lnTo>
                  <a:pt x="621" y="203"/>
                </a:lnTo>
                <a:lnTo>
                  <a:pt x="622" y="204"/>
                </a:lnTo>
                <a:lnTo>
                  <a:pt x="624" y="204"/>
                </a:lnTo>
                <a:lnTo>
                  <a:pt x="626" y="205"/>
                </a:lnTo>
                <a:lnTo>
                  <a:pt x="627" y="205"/>
                </a:lnTo>
                <a:lnTo>
                  <a:pt x="629" y="206"/>
                </a:lnTo>
                <a:lnTo>
                  <a:pt x="631" y="206"/>
                </a:lnTo>
                <a:lnTo>
                  <a:pt x="632" y="206"/>
                </a:lnTo>
                <a:lnTo>
                  <a:pt x="634" y="207"/>
                </a:lnTo>
                <a:lnTo>
                  <a:pt x="636" y="207"/>
                </a:lnTo>
                <a:lnTo>
                  <a:pt x="638" y="208"/>
                </a:lnTo>
                <a:lnTo>
                  <a:pt x="639" y="208"/>
                </a:lnTo>
                <a:lnTo>
                  <a:pt x="641" y="209"/>
                </a:lnTo>
                <a:lnTo>
                  <a:pt x="643" y="209"/>
                </a:lnTo>
                <a:lnTo>
                  <a:pt x="644" y="210"/>
                </a:lnTo>
                <a:lnTo>
                  <a:pt x="646" y="210"/>
                </a:lnTo>
                <a:lnTo>
                  <a:pt x="648" y="211"/>
                </a:lnTo>
                <a:lnTo>
                  <a:pt x="649" y="211"/>
                </a:lnTo>
                <a:lnTo>
                  <a:pt x="651" y="212"/>
                </a:lnTo>
                <a:lnTo>
                  <a:pt x="653" y="212"/>
                </a:lnTo>
                <a:lnTo>
                  <a:pt x="654" y="213"/>
                </a:lnTo>
                <a:lnTo>
                  <a:pt x="656" y="213"/>
                </a:lnTo>
                <a:lnTo>
                  <a:pt x="658" y="214"/>
                </a:lnTo>
                <a:lnTo>
                  <a:pt x="660" y="214"/>
                </a:lnTo>
                <a:lnTo>
                  <a:pt x="661" y="214"/>
                </a:lnTo>
                <a:lnTo>
                  <a:pt x="663" y="215"/>
                </a:lnTo>
                <a:lnTo>
                  <a:pt x="665" y="215"/>
                </a:lnTo>
                <a:lnTo>
                  <a:pt x="666" y="216"/>
                </a:lnTo>
                <a:lnTo>
                  <a:pt x="668" y="216"/>
                </a:lnTo>
                <a:lnTo>
                  <a:pt x="670" y="216"/>
                </a:lnTo>
                <a:lnTo>
                  <a:pt x="671" y="217"/>
                </a:lnTo>
                <a:lnTo>
                  <a:pt x="673" y="217"/>
                </a:lnTo>
                <a:lnTo>
                  <a:pt x="675" y="218"/>
                </a:lnTo>
                <a:lnTo>
                  <a:pt x="677" y="218"/>
                </a:lnTo>
                <a:lnTo>
                  <a:pt x="678" y="219"/>
                </a:lnTo>
                <a:lnTo>
                  <a:pt x="680" y="219"/>
                </a:lnTo>
                <a:lnTo>
                  <a:pt x="682" y="219"/>
                </a:lnTo>
                <a:lnTo>
                  <a:pt x="683" y="220"/>
                </a:lnTo>
                <a:lnTo>
                  <a:pt x="685" y="220"/>
                </a:lnTo>
                <a:lnTo>
                  <a:pt x="687" y="221"/>
                </a:lnTo>
                <a:lnTo>
                  <a:pt x="688" y="221"/>
                </a:lnTo>
                <a:lnTo>
                  <a:pt x="690" y="222"/>
                </a:lnTo>
                <a:lnTo>
                  <a:pt x="692" y="222"/>
                </a:lnTo>
                <a:lnTo>
                  <a:pt x="693" y="222"/>
                </a:lnTo>
                <a:lnTo>
                  <a:pt x="695" y="223"/>
                </a:lnTo>
                <a:lnTo>
                  <a:pt x="697" y="223"/>
                </a:lnTo>
                <a:lnTo>
                  <a:pt x="699" y="224"/>
                </a:lnTo>
                <a:lnTo>
                  <a:pt x="700" y="224"/>
                </a:lnTo>
                <a:lnTo>
                  <a:pt x="702" y="225"/>
                </a:lnTo>
                <a:lnTo>
                  <a:pt x="704" y="225"/>
                </a:lnTo>
                <a:lnTo>
                  <a:pt x="705" y="225"/>
                </a:lnTo>
                <a:lnTo>
                  <a:pt x="707" y="226"/>
                </a:lnTo>
                <a:lnTo>
                  <a:pt x="709" y="226"/>
                </a:lnTo>
                <a:lnTo>
                  <a:pt x="710" y="227"/>
                </a:lnTo>
                <a:lnTo>
                  <a:pt x="712" y="227"/>
                </a:lnTo>
                <a:lnTo>
                  <a:pt x="714" y="228"/>
                </a:lnTo>
                <a:lnTo>
                  <a:pt x="716" y="228"/>
                </a:lnTo>
                <a:lnTo>
                  <a:pt x="717" y="228"/>
                </a:lnTo>
                <a:lnTo>
                  <a:pt x="719" y="229"/>
                </a:lnTo>
                <a:lnTo>
                  <a:pt x="721" y="229"/>
                </a:lnTo>
                <a:lnTo>
                  <a:pt x="722" y="230"/>
                </a:lnTo>
                <a:lnTo>
                  <a:pt x="724" y="230"/>
                </a:lnTo>
                <a:lnTo>
                  <a:pt x="726" y="230"/>
                </a:lnTo>
                <a:lnTo>
                  <a:pt x="727" y="231"/>
                </a:lnTo>
                <a:lnTo>
                  <a:pt x="729" y="231"/>
                </a:lnTo>
                <a:lnTo>
                  <a:pt x="731" y="232"/>
                </a:lnTo>
                <a:lnTo>
                  <a:pt x="733" y="232"/>
                </a:lnTo>
                <a:lnTo>
                  <a:pt x="734" y="233"/>
                </a:lnTo>
                <a:lnTo>
                  <a:pt x="736" y="233"/>
                </a:lnTo>
                <a:lnTo>
                  <a:pt x="738" y="233"/>
                </a:lnTo>
                <a:lnTo>
                  <a:pt x="739" y="234"/>
                </a:lnTo>
                <a:lnTo>
                  <a:pt x="741" y="234"/>
                </a:lnTo>
                <a:lnTo>
                  <a:pt x="743" y="235"/>
                </a:lnTo>
                <a:lnTo>
                  <a:pt x="744" y="235"/>
                </a:lnTo>
                <a:lnTo>
                  <a:pt x="746" y="236"/>
                </a:lnTo>
                <a:lnTo>
                  <a:pt x="748" y="236"/>
                </a:lnTo>
                <a:lnTo>
                  <a:pt x="749" y="236"/>
                </a:lnTo>
                <a:lnTo>
                  <a:pt x="751" y="237"/>
                </a:lnTo>
                <a:lnTo>
                  <a:pt x="753" y="237"/>
                </a:lnTo>
                <a:lnTo>
                  <a:pt x="755" y="238"/>
                </a:lnTo>
                <a:lnTo>
                  <a:pt x="756" y="238"/>
                </a:lnTo>
                <a:lnTo>
                  <a:pt x="758" y="238"/>
                </a:lnTo>
                <a:lnTo>
                  <a:pt x="760" y="239"/>
                </a:lnTo>
                <a:lnTo>
                  <a:pt x="761" y="239"/>
                </a:lnTo>
                <a:lnTo>
                  <a:pt x="763" y="240"/>
                </a:lnTo>
                <a:lnTo>
                  <a:pt x="765" y="240"/>
                </a:lnTo>
                <a:lnTo>
                  <a:pt x="766" y="241"/>
                </a:lnTo>
                <a:lnTo>
                  <a:pt x="768" y="241"/>
                </a:lnTo>
                <a:lnTo>
                  <a:pt x="770" y="241"/>
                </a:lnTo>
                <a:lnTo>
                  <a:pt x="772" y="242"/>
                </a:lnTo>
                <a:lnTo>
                  <a:pt x="773" y="242"/>
                </a:lnTo>
                <a:lnTo>
                  <a:pt x="775" y="243"/>
                </a:lnTo>
                <a:lnTo>
                  <a:pt x="777" y="243"/>
                </a:lnTo>
                <a:lnTo>
                  <a:pt x="778" y="244"/>
                </a:lnTo>
                <a:lnTo>
                  <a:pt x="780" y="244"/>
                </a:lnTo>
                <a:lnTo>
                  <a:pt x="782" y="244"/>
                </a:lnTo>
                <a:lnTo>
                  <a:pt x="783" y="245"/>
                </a:lnTo>
                <a:lnTo>
                  <a:pt x="785" y="245"/>
                </a:lnTo>
                <a:lnTo>
                  <a:pt x="787" y="246"/>
                </a:lnTo>
                <a:lnTo>
                  <a:pt x="788" y="246"/>
                </a:lnTo>
                <a:lnTo>
                  <a:pt x="790" y="247"/>
                </a:lnTo>
                <a:lnTo>
                  <a:pt x="792" y="247"/>
                </a:lnTo>
                <a:lnTo>
                  <a:pt x="794" y="247"/>
                </a:lnTo>
                <a:lnTo>
                  <a:pt x="795" y="248"/>
                </a:lnTo>
                <a:lnTo>
                  <a:pt x="797" y="248"/>
                </a:lnTo>
                <a:lnTo>
                  <a:pt x="799" y="249"/>
                </a:lnTo>
                <a:lnTo>
                  <a:pt x="800" y="249"/>
                </a:lnTo>
                <a:lnTo>
                  <a:pt x="802" y="249"/>
                </a:lnTo>
                <a:lnTo>
                  <a:pt x="804" y="250"/>
                </a:lnTo>
                <a:lnTo>
                  <a:pt x="805" y="250"/>
                </a:lnTo>
                <a:lnTo>
                  <a:pt x="807" y="251"/>
                </a:lnTo>
                <a:lnTo>
                  <a:pt x="809" y="251"/>
                </a:lnTo>
                <a:lnTo>
                  <a:pt x="811" y="252"/>
                </a:lnTo>
                <a:lnTo>
                  <a:pt x="812" y="252"/>
                </a:lnTo>
                <a:lnTo>
                  <a:pt x="814" y="252"/>
                </a:lnTo>
                <a:lnTo>
                  <a:pt x="816" y="253"/>
                </a:lnTo>
                <a:lnTo>
                  <a:pt x="817" y="253"/>
                </a:lnTo>
                <a:lnTo>
                  <a:pt x="819" y="254"/>
                </a:lnTo>
                <a:lnTo>
                  <a:pt x="821" y="254"/>
                </a:lnTo>
                <a:lnTo>
                  <a:pt x="822" y="255"/>
                </a:lnTo>
                <a:lnTo>
                  <a:pt x="824" y="255"/>
                </a:lnTo>
                <a:lnTo>
                  <a:pt x="826" y="255"/>
                </a:lnTo>
                <a:lnTo>
                  <a:pt x="827" y="256"/>
                </a:lnTo>
                <a:lnTo>
                  <a:pt x="829" y="256"/>
                </a:lnTo>
              </a:path>
            </a:pathLst>
          </a:custGeom>
          <a:noFill/>
          <a:ln w="30163">
            <a:solidFill>
              <a:srgbClr val="A8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 name="Freeform 14"/>
          <p:cNvSpPr>
            <a:spLocks/>
          </p:cNvSpPr>
          <p:nvPr/>
        </p:nvSpPr>
        <p:spPr bwMode="auto">
          <a:xfrm>
            <a:off x="2329954" y="809585"/>
            <a:ext cx="4412403" cy="903428"/>
          </a:xfrm>
          <a:custGeom>
            <a:avLst/>
            <a:gdLst>
              <a:gd name="T0" fmla="*/ 0 w 831"/>
              <a:gd name="T1" fmla="*/ 0 h 166"/>
              <a:gd name="T2" fmla="*/ 210 w 831"/>
              <a:gd name="T3" fmla="*/ 30 h 166"/>
              <a:gd name="T4" fmla="*/ 555 w 831"/>
              <a:gd name="T5" fmla="*/ 101 h 166"/>
              <a:gd name="T6" fmla="*/ 831 w 831"/>
              <a:gd name="T7" fmla="*/ 166 h 166"/>
            </a:gdLst>
            <a:ahLst/>
            <a:cxnLst>
              <a:cxn ang="0">
                <a:pos x="T0" y="T1"/>
              </a:cxn>
              <a:cxn ang="0">
                <a:pos x="T2" y="T3"/>
              </a:cxn>
              <a:cxn ang="0">
                <a:pos x="T4" y="T5"/>
              </a:cxn>
              <a:cxn ang="0">
                <a:pos x="T6" y="T7"/>
              </a:cxn>
            </a:cxnLst>
            <a:rect l="0" t="0" r="r" b="b"/>
            <a:pathLst>
              <a:path w="831" h="166">
                <a:moveTo>
                  <a:pt x="0" y="0"/>
                </a:moveTo>
                <a:lnTo>
                  <a:pt x="210" y="30"/>
                </a:lnTo>
                <a:lnTo>
                  <a:pt x="555" y="101"/>
                </a:lnTo>
                <a:lnTo>
                  <a:pt x="831" y="166"/>
                </a:lnTo>
              </a:path>
            </a:pathLst>
          </a:custGeom>
          <a:noFill/>
          <a:ln w="30163">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 name="Oval 15"/>
          <p:cNvSpPr>
            <a:spLocks noChangeArrowheads="1"/>
          </p:cNvSpPr>
          <p:nvPr/>
        </p:nvSpPr>
        <p:spPr bwMode="auto">
          <a:xfrm>
            <a:off x="2271918" y="748306"/>
            <a:ext cx="116071" cy="120808"/>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6" name="Oval 16"/>
          <p:cNvSpPr>
            <a:spLocks noChangeArrowheads="1"/>
          </p:cNvSpPr>
          <p:nvPr/>
        </p:nvSpPr>
        <p:spPr bwMode="auto">
          <a:xfrm>
            <a:off x="3386542" y="912885"/>
            <a:ext cx="112657" cy="113804"/>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7" name="Oval 17"/>
          <p:cNvSpPr>
            <a:spLocks noChangeArrowheads="1"/>
          </p:cNvSpPr>
          <p:nvPr/>
        </p:nvSpPr>
        <p:spPr bwMode="auto">
          <a:xfrm>
            <a:off x="5218072" y="1299818"/>
            <a:ext cx="117778" cy="113804"/>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8" name="Oval 18"/>
          <p:cNvSpPr>
            <a:spLocks noChangeArrowheads="1"/>
          </p:cNvSpPr>
          <p:nvPr/>
        </p:nvSpPr>
        <p:spPr bwMode="auto">
          <a:xfrm>
            <a:off x="6684321" y="1653485"/>
            <a:ext cx="110951" cy="119056"/>
          </a:xfrm>
          <a:prstGeom prst="ellipse">
            <a:avLst/>
          </a:prstGeom>
          <a:solidFill>
            <a:schemeClr val="tx2"/>
          </a:solidFill>
          <a:ln w="19050">
            <a:solidFill>
              <a:schemeClr val="tx2"/>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9" name="Freeform 19"/>
          <p:cNvSpPr>
            <a:spLocks/>
          </p:cNvSpPr>
          <p:nvPr/>
        </p:nvSpPr>
        <p:spPr bwMode="auto">
          <a:xfrm>
            <a:off x="2888119" y="1375104"/>
            <a:ext cx="3127087" cy="1728069"/>
          </a:xfrm>
          <a:custGeom>
            <a:avLst/>
            <a:gdLst>
              <a:gd name="T0" fmla="*/ 0 w 589"/>
              <a:gd name="T1" fmla="*/ 0 h 317"/>
              <a:gd name="T2" fmla="*/ 278 w 589"/>
              <a:gd name="T3" fmla="*/ 150 h 317"/>
              <a:gd name="T4" fmla="*/ 589 w 589"/>
              <a:gd name="T5" fmla="*/ 317 h 317"/>
            </a:gdLst>
            <a:ahLst/>
            <a:cxnLst>
              <a:cxn ang="0">
                <a:pos x="T0" y="T1"/>
              </a:cxn>
              <a:cxn ang="0">
                <a:pos x="T2" y="T3"/>
              </a:cxn>
              <a:cxn ang="0">
                <a:pos x="T4" y="T5"/>
              </a:cxn>
            </a:cxnLst>
            <a:rect l="0" t="0" r="r" b="b"/>
            <a:pathLst>
              <a:path w="589" h="317">
                <a:moveTo>
                  <a:pt x="0" y="0"/>
                </a:moveTo>
                <a:lnTo>
                  <a:pt x="278" y="150"/>
                </a:lnTo>
                <a:lnTo>
                  <a:pt x="589" y="317"/>
                </a:lnTo>
              </a:path>
            </a:pathLst>
          </a:custGeom>
          <a:noFill/>
          <a:ln w="30163">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 name="Oval 20"/>
          <p:cNvSpPr>
            <a:spLocks noChangeArrowheads="1"/>
          </p:cNvSpPr>
          <p:nvPr/>
        </p:nvSpPr>
        <p:spPr bwMode="auto">
          <a:xfrm>
            <a:off x="2830083" y="1315576"/>
            <a:ext cx="110951" cy="113804"/>
          </a:xfrm>
          <a:prstGeom prst="ellipse">
            <a:avLst/>
          </a:prstGeom>
          <a:solidFill>
            <a:srgbClr val="006000"/>
          </a:solidFill>
          <a:ln w="19050">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21" name="Oval 21"/>
          <p:cNvSpPr>
            <a:spLocks noChangeArrowheads="1"/>
          </p:cNvSpPr>
          <p:nvPr/>
        </p:nvSpPr>
        <p:spPr bwMode="auto">
          <a:xfrm>
            <a:off x="4304868" y="2133212"/>
            <a:ext cx="112657" cy="113804"/>
          </a:xfrm>
          <a:prstGeom prst="ellipse">
            <a:avLst/>
          </a:prstGeom>
          <a:solidFill>
            <a:srgbClr val="006000"/>
          </a:solidFill>
          <a:ln w="19050">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22" name="Oval 22"/>
          <p:cNvSpPr>
            <a:spLocks noChangeArrowheads="1"/>
          </p:cNvSpPr>
          <p:nvPr/>
        </p:nvSpPr>
        <p:spPr bwMode="auto">
          <a:xfrm>
            <a:off x="5957171" y="3043644"/>
            <a:ext cx="116071" cy="119056"/>
          </a:xfrm>
          <a:prstGeom prst="ellipse">
            <a:avLst/>
          </a:prstGeom>
          <a:solidFill>
            <a:srgbClr val="006000"/>
          </a:solidFill>
          <a:ln w="19050">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30" name="Rectangle 30"/>
          <p:cNvSpPr>
            <a:spLocks noChangeArrowheads="1"/>
          </p:cNvSpPr>
          <p:nvPr/>
        </p:nvSpPr>
        <p:spPr bwMode="auto">
          <a:xfrm>
            <a:off x="1595738" y="3465478"/>
            <a:ext cx="76527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500" dirty="0">
                <a:solidFill>
                  <a:srgbClr val="A80000"/>
                </a:solidFill>
              </a:rPr>
              <a:t>WTP</a:t>
            </a:r>
            <a:r>
              <a:rPr lang="en-US" altLang="en-US" sz="2500" baseline="-25000" dirty="0">
                <a:solidFill>
                  <a:srgbClr val="A80000"/>
                </a:solidFill>
              </a:rPr>
              <a:t> </a:t>
            </a:r>
            <a:endParaRPr lang="en-US" altLang="en-US" sz="2000" dirty="0">
              <a:solidFill>
                <a:srgbClr val="A80000"/>
              </a:solidFill>
            </a:endParaRPr>
          </a:p>
        </p:txBody>
      </p:sp>
      <p:sp>
        <p:nvSpPr>
          <p:cNvPr id="32" name="Line 32"/>
          <p:cNvSpPr>
            <a:spLocks noChangeShapeType="1"/>
          </p:cNvSpPr>
          <p:nvPr/>
        </p:nvSpPr>
        <p:spPr bwMode="auto">
          <a:xfrm flipV="1">
            <a:off x="1147055" y="580228"/>
            <a:ext cx="0" cy="5285755"/>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3" name="Line 33"/>
          <p:cNvSpPr>
            <a:spLocks noChangeShapeType="1"/>
          </p:cNvSpPr>
          <p:nvPr/>
        </p:nvSpPr>
        <p:spPr bwMode="auto">
          <a:xfrm flipH="1">
            <a:off x="1039519" y="569089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4" name="Rectangle 34"/>
          <p:cNvSpPr>
            <a:spLocks noChangeArrowheads="1"/>
          </p:cNvSpPr>
          <p:nvPr/>
        </p:nvSpPr>
        <p:spPr bwMode="auto">
          <a:xfrm rot="16200000">
            <a:off x="780892" y="5458591"/>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0</a:t>
            </a:r>
            <a:endParaRPr lang="en-US" altLang="en-US" sz="2000"/>
          </a:p>
        </p:txBody>
      </p:sp>
      <p:sp>
        <p:nvSpPr>
          <p:cNvPr id="35" name="Line 35"/>
          <p:cNvSpPr>
            <a:spLocks noChangeShapeType="1"/>
          </p:cNvSpPr>
          <p:nvPr/>
        </p:nvSpPr>
        <p:spPr bwMode="auto">
          <a:xfrm flipH="1">
            <a:off x="1039519" y="4596630"/>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6" name="Rectangle 36"/>
          <p:cNvSpPr>
            <a:spLocks noChangeArrowheads="1"/>
          </p:cNvSpPr>
          <p:nvPr/>
        </p:nvSpPr>
        <p:spPr bwMode="auto">
          <a:xfrm rot="16200000">
            <a:off x="624650" y="4362572"/>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100</a:t>
            </a:r>
            <a:endParaRPr lang="en-US" altLang="en-US" sz="2000"/>
          </a:p>
        </p:txBody>
      </p:sp>
      <p:sp>
        <p:nvSpPr>
          <p:cNvPr id="37" name="Line 37"/>
          <p:cNvSpPr>
            <a:spLocks noChangeShapeType="1"/>
          </p:cNvSpPr>
          <p:nvPr/>
        </p:nvSpPr>
        <p:spPr bwMode="auto">
          <a:xfrm flipH="1">
            <a:off x="1039519" y="349535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8" name="Rectangle 38"/>
          <p:cNvSpPr>
            <a:spLocks noChangeArrowheads="1"/>
          </p:cNvSpPr>
          <p:nvPr/>
        </p:nvSpPr>
        <p:spPr bwMode="auto">
          <a:xfrm rot="16200000">
            <a:off x="622943" y="3261300"/>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200</a:t>
            </a:r>
            <a:endParaRPr lang="en-US" altLang="en-US" sz="2000"/>
          </a:p>
        </p:txBody>
      </p:sp>
      <p:sp>
        <p:nvSpPr>
          <p:cNvPr id="39" name="Line 39"/>
          <p:cNvSpPr>
            <a:spLocks noChangeShapeType="1"/>
          </p:cNvSpPr>
          <p:nvPr/>
        </p:nvSpPr>
        <p:spPr bwMode="auto">
          <a:xfrm flipH="1">
            <a:off x="1039519" y="239933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0" name="Rectangle 40"/>
          <p:cNvSpPr>
            <a:spLocks noChangeArrowheads="1"/>
          </p:cNvSpPr>
          <p:nvPr/>
        </p:nvSpPr>
        <p:spPr bwMode="auto">
          <a:xfrm rot="16200000">
            <a:off x="622943" y="2165281"/>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300</a:t>
            </a:r>
            <a:endParaRPr lang="en-US" altLang="en-US" sz="2000"/>
          </a:p>
        </p:txBody>
      </p:sp>
      <p:sp>
        <p:nvSpPr>
          <p:cNvPr id="41" name="Line 41"/>
          <p:cNvSpPr>
            <a:spLocks noChangeShapeType="1"/>
          </p:cNvSpPr>
          <p:nvPr/>
        </p:nvSpPr>
        <p:spPr bwMode="auto">
          <a:xfrm flipH="1">
            <a:off x="1039519" y="1299817"/>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2" name="Rectangle 42"/>
          <p:cNvSpPr>
            <a:spLocks noChangeArrowheads="1"/>
          </p:cNvSpPr>
          <p:nvPr/>
        </p:nvSpPr>
        <p:spPr bwMode="auto">
          <a:xfrm rot="16200000">
            <a:off x="624650" y="1062259"/>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400</a:t>
            </a:r>
            <a:endParaRPr lang="en-US" altLang="en-US" sz="2000"/>
          </a:p>
        </p:txBody>
      </p:sp>
      <p:sp>
        <p:nvSpPr>
          <p:cNvPr id="43" name="Line 43"/>
          <p:cNvSpPr>
            <a:spLocks noChangeShapeType="1"/>
          </p:cNvSpPr>
          <p:nvPr/>
        </p:nvSpPr>
        <p:spPr bwMode="auto">
          <a:xfrm flipH="1">
            <a:off x="1039519" y="569089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4" name="Line 44"/>
          <p:cNvSpPr>
            <a:spLocks noChangeShapeType="1"/>
          </p:cNvSpPr>
          <p:nvPr/>
        </p:nvSpPr>
        <p:spPr bwMode="auto">
          <a:xfrm flipH="1">
            <a:off x="1039519" y="4596630"/>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5" name="Line 45"/>
          <p:cNvSpPr>
            <a:spLocks noChangeShapeType="1"/>
          </p:cNvSpPr>
          <p:nvPr/>
        </p:nvSpPr>
        <p:spPr bwMode="auto">
          <a:xfrm flipH="1">
            <a:off x="1039519" y="349535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6" name="Line 46"/>
          <p:cNvSpPr>
            <a:spLocks noChangeShapeType="1"/>
          </p:cNvSpPr>
          <p:nvPr/>
        </p:nvSpPr>
        <p:spPr bwMode="auto">
          <a:xfrm flipH="1">
            <a:off x="1039519" y="2399338"/>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7" name="Line 47"/>
          <p:cNvSpPr>
            <a:spLocks noChangeShapeType="1"/>
          </p:cNvSpPr>
          <p:nvPr/>
        </p:nvSpPr>
        <p:spPr bwMode="auto">
          <a:xfrm flipH="1">
            <a:off x="1039519" y="1299817"/>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8" name="Line 48"/>
          <p:cNvSpPr>
            <a:spLocks noChangeShapeType="1"/>
          </p:cNvSpPr>
          <p:nvPr/>
        </p:nvSpPr>
        <p:spPr bwMode="auto">
          <a:xfrm flipH="1">
            <a:off x="1039519" y="753559"/>
            <a:ext cx="107537"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9" name="Rectangle 49"/>
          <p:cNvSpPr>
            <a:spLocks noChangeArrowheads="1"/>
          </p:cNvSpPr>
          <p:nvPr/>
        </p:nvSpPr>
        <p:spPr bwMode="auto">
          <a:xfrm rot="16200000">
            <a:off x="-185806" y="2981168"/>
            <a:ext cx="15084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 per month</a:t>
            </a:r>
            <a:endParaRPr lang="en-US" altLang="en-US" sz="2000"/>
          </a:p>
        </p:txBody>
      </p:sp>
      <p:sp>
        <p:nvSpPr>
          <p:cNvPr id="50" name="Line 50"/>
          <p:cNvSpPr>
            <a:spLocks noChangeShapeType="1"/>
          </p:cNvSpPr>
          <p:nvPr/>
        </p:nvSpPr>
        <p:spPr bwMode="auto">
          <a:xfrm>
            <a:off x="1147055" y="5865981"/>
            <a:ext cx="753778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1" name="Line 51"/>
          <p:cNvSpPr>
            <a:spLocks noChangeShapeType="1"/>
          </p:cNvSpPr>
          <p:nvPr/>
        </p:nvSpPr>
        <p:spPr bwMode="auto">
          <a:xfrm>
            <a:off x="1316040"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2" name="Rectangle 52"/>
          <p:cNvSpPr>
            <a:spLocks noChangeArrowheads="1"/>
          </p:cNvSpPr>
          <p:nvPr/>
        </p:nvSpPr>
        <p:spPr bwMode="auto">
          <a:xfrm>
            <a:off x="1205091"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.2</a:t>
            </a:r>
            <a:endParaRPr lang="en-US" altLang="en-US" sz="2000"/>
          </a:p>
        </p:txBody>
      </p:sp>
      <p:sp>
        <p:nvSpPr>
          <p:cNvPr id="53" name="Line 53"/>
          <p:cNvSpPr>
            <a:spLocks noChangeShapeType="1"/>
          </p:cNvSpPr>
          <p:nvPr/>
        </p:nvSpPr>
        <p:spPr bwMode="auto">
          <a:xfrm>
            <a:off x="2213883"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4" name="Rectangle 54"/>
          <p:cNvSpPr>
            <a:spLocks noChangeArrowheads="1"/>
          </p:cNvSpPr>
          <p:nvPr/>
        </p:nvSpPr>
        <p:spPr bwMode="auto">
          <a:xfrm>
            <a:off x="2101226"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.3</a:t>
            </a:r>
            <a:endParaRPr lang="en-US" altLang="en-US" sz="2000"/>
          </a:p>
        </p:txBody>
      </p:sp>
      <p:sp>
        <p:nvSpPr>
          <p:cNvPr id="55" name="Line 55"/>
          <p:cNvSpPr>
            <a:spLocks noChangeShapeType="1"/>
          </p:cNvSpPr>
          <p:nvPr/>
        </p:nvSpPr>
        <p:spPr bwMode="auto">
          <a:xfrm>
            <a:off x="3116847"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6" name="Rectangle 56"/>
          <p:cNvSpPr>
            <a:spLocks noChangeArrowheads="1"/>
          </p:cNvSpPr>
          <p:nvPr/>
        </p:nvSpPr>
        <p:spPr bwMode="auto">
          <a:xfrm>
            <a:off x="3004190"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.4</a:t>
            </a:r>
            <a:endParaRPr lang="en-US" altLang="en-US" sz="2000"/>
          </a:p>
        </p:txBody>
      </p:sp>
      <p:sp>
        <p:nvSpPr>
          <p:cNvPr id="57" name="Line 57"/>
          <p:cNvSpPr>
            <a:spLocks noChangeShapeType="1"/>
          </p:cNvSpPr>
          <p:nvPr/>
        </p:nvSpPr>
        <p:spPr bwMode="auto">
          <a:xfrm>
            <a:off x="4012982"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8" name="Rectangle 58"/>
          <p:cNvSpPr>
            <a:spLocks noChangeArrowheads="1"/>
          </p:cNvSpPr>
          <p:nvPr/>
        </p:nvSpPr>
        <p:spPr bwMode="auto">
          <a:xfrm>
            <a:off x="3902033"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.5</a:t>
            </a:r>
            <a:endParaRPr lang="en-US" altLang="en-US" sz="2000"/>
          </a:p>
        </p:txBody>
      </p:sp>
      <p:sp>
        <p:nvSpPr>
          <p:cNvPr id="59" name="Line 59"/>
          <p:cNvSpPr>
            <a:spLocks noChangeShapeType="1"/>
          </p:cNvSpPr>
          <p:nvPr/>
        </p:nvSpPr>
        <p:spPr bwMode="auto">
          <a:xfrm>
            <a:off x="4915946"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0" name="Rectangle 60"/>
          <p:cNvSpPr>
            <a:spLocks noChangeArrowheads="1"/>
          </p:cNvSpPr>
          <p:nvPr/>
        </p:nvSpPr>
        <p:spPr bwMode="auto">
          <a:xfrm>
            <a:off x="4804996"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.6</a:t>
            </a:r>
            <a:endParaRPr lang="en-US" altLang="en-US" sz="2000"/>
          </a:p>
        </p:txBody>
      </p:sp>
      <p:sp>
        <p:nvSpPr>
          <p:cNvPr id="61" name="Line 61"/>
          <p:cNvSpPr>
            <a:spLocks noChangeShapeType="1"/>
          </p:cNvSpPr>
          <p:nvPr/>
        </p:nvSpPr>
        <p:spPr bwMode="auto">
          <a:xfrm>
            <a:off x="5818909"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2" name="Rectangle 62"/>
          <p:cNvSpPr>
            <a:spLocks noChangeArrowheads="1"/>
          </p:cNvSpPr>
          <p:nvPr/>
        </p:nvSpPr>
        <p:spPr bwMode="auto">
          <a:xfrm>
            <a:off x="5706253"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.7</a:t>
            </a:r>
            <a:endParaRPr lang="en-US" altLang="en-US" sz="2000"/>
          </a:p>
        </p:txBody>
      </p:sp>
      <p:sp>
        <p:nvSpPr>
          <p:cNvPr id="63" name="Line 63"/>
          <p:cNvSpPr>
            <a:spLocks noChangeShapeType="1"/>
          </p:cNvSpPr>
          <p:nvPr/>
        </p:nvSpPr>
        <p:spPr bwMode="auto">
          <a:xfrm>
            <a:off x="6715046"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4" name="Rectangle 64"/>
          <p:cNvSpPr>
            <a:spLocks noChangeArrowheads="1"/>
          </p:cNvSpPr>
          <p:nvPr/>
        </p:nvSpPr>
        <p:spPr bwMode="auto">
          <a:xfrm>
            <a:off x="6604095"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.8</a:t>
            </a:r>
            <a:endParaRPr lang="en-US" altLang="en-US" sz="2000"/>
          </a:p>
        </p:txBody>
      </p:sp>
      <p:sp>
        <p:nvSpPr>
          <p:cNvPr id="65" name="Line 65"/>
          <p:cNvSpPr>
            <a:spLocks noChangeShapeType="1"/>
          </p:cNvSpPr>
          <p:nvPr/>
        </p:nvSpPr>
        <p:spPr bwMode="auto">
          <a:xfrm>
            <a:off x="7618009"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6" name="Rectangle 66"/>
          <p:cNvSpPr>
            <a:spLocks noChangeArrowheads="1"/>
          </p:cNvSpPr>
          <p:nvPr/>
        </p:nvSpPr>
        <p:spPr bwMode="auto">
          <a:xfrm>
            <a:off x="7507060" y="6028809"/>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.9</a:t>
            </a:r>
            <a:endParaRPr lang="en-US" altLang="en-US" sz="2000"/>
          </a:p>
        </p:txBody>
      </p:sp>
      <p:sp>
        <p:nvSpPr>
          <p:cNvPr id="67" name="Line 67"/>
          <p:cNvSpPr>
            <a:spLocks noChangeShapeType="1"/>
          </p:cNvSpPr>
          <p:nvPr/>
        </p:nvSpPr>
        <p:spPr bwMode="auto">
          <a:xfrm>
            <a:off x="8515851" y="5865982"/>
            <a:ext cx="0" cy="10855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8" name="Rectangle 68"/>
          <p:cNvSpPr>
            <a:spLocks noChangeArrowheads="1"/>
          </p:cNvSpPr>
          <p:nvPr/>
        </p:nvSpPr>
        <p:spPr bwMode="auto">
          <a:xfrm>
            <a:off x="8440747" y="6028809"/>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1</a:t>
            </a:r>
            <a:endParaRPr lang="en-US" altLang="en-US" sz="2000"/>
          </a:p>
        </p:txBody>
      </p:sp>
      <p:sp>
        <p:nvSpPr>
          <p:cNvPr id="71" name="Rectangle 28"/>
          <p:cNvSpPr>
            <a:spLocks noChangeArrowheads="1"/>
          </p:cNvSpPr>
          <p:nvPr/>
        </p:nvSpPr>
        <p:spPr bwMode="auto">
          <a:xfrm>
            <a:off x="5000065" y="3120479"/>
            <a:ext cx="37045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993861"/>
            <a:r>
              <a:rPr lang="en-US" altLang="en-US" sz="2500" dirty="0">
                <a:solidFill>
                  <a:srgbClr val="006000"/>
                </a:solidFill>
              </a:rPr>
              <a:t>Cost of Marginal Enrollee</a:t>
            </a:r>
            <a:endParaRPr lang="en-US" altLang="en-US" sz="2000" dirty="0"/>
          </a:p>
        </p:txBody>
      </p:sp>
      <p:sp>
        <p:nvSpPr>
          <p:cNvPr id="77" name="Rectangle 59"/>
          <p:cNvSpPr>
            <a:spLocks noChangeArrowheads="1"/>
          </p:cNvSpPr>
          <p:nvPr/>
        </p:nvSpPr>
        <p:spPr bwMode="auto">
          <a:xfrm>
            <a:off x="143382" y="144866"/>
            <a:ext cx="8770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1"/>
                </a:solidFill>
                <a:effectLst/>
                <a:latin typeface="Arial" panose="020B0604020202020204" pitchFamily="34" charset="0"/>
              </a:rPr>
              <a:t>Adverse</a:t>
            </a:r>
            <a:r>
              <a:rPr kumimoji="0" lang="en-US" altLang="en-US" sz="2400" b="0" i="0" u="none" strike="noStrike" cap="none" normalizeH="0" dirty="0">
                <a:ln>
                  <a:noFill/>
                </a:ln>
                <a:solidFill>
                  <a:schemeClr val="accent1"/>
                </a:solidFill>
                <a:effectLst/>
                <a:latin typeface="Arial" panose="020B0604020202020204" pitchFamily="34" charset="0"/>
              </a:rPr>
              <a:t> selection alone cannot explain low coverage</a:t>
            </a:r>
            <a:endParaRPr kumimoji="0" lang="en-US" altLang="en-US" sz="1600" b="0" i="0" u="none" strike="noStrike" cap="none" normalizeH="0" baseline="0" dirty="0">
              <a:ln>
                <a:noFill/>
              </a:ln>
              <a:solidFill>
                <a:schemeClr val="accent1"/>
              </a:solidFill>
              <a:effectLst/>
              <a:latin typeface="Arial" panose="020B0604020202020204" pitchFamily="34" charset="0"/>
            </a:endParaRPr>
          </a:p>
        </p:txBody>
      </p:sp>
      <p:sp>
        <p:nvSpPr>
          <p:cNvPr id="78" name="Up-Down Arrow 77"/>
          <p:cNvSpPr/>
          <p:nvPr/>
        </p:nvSpPr>
        <p:spPr>
          <a:xfrm>
            <a:off x="3276600" y="1942371"/>
            <a:ext cx="609600" cy="224862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3886199" y="3481388"/>
            <a:ext cx="2909073" cy="646331"/>
          </a:xfrm>
          <a:prstGeom prst="rect">
            <a:avLst/>
          </a:prstGeom>
          <a:noFill/>
        </p:spPr>
        <p:txBody>
          <a:bodyPr wrap="square" rtlCol="0">
            <a:spAutoFit/>
          </a:bodyPr>
          <a:lstStyle/>
          <a:p>
            <a:pPr algn="ctr"/>
            <a:r>
              <a:rPr lang="en-US" dirty="0"/>
              <a:t>Demand also well below enrollees’ </a:t>
            </a:r>
            <a:r>
              <a:rPr lang="en-US" i="1" dirty="0"/>
              <a:t>own </a:t>
            </a:r>
            <a:r>
              <a:rPr lang="en-US" dirty="0"/>
              <a:t>expected costs</a:t>
            </a:r>
          </a:p>
        </p:txBody>
      </p:sp>
      <p:sp>
        <p:nvSpPr>
          <p:cNvPr id="70" name="Rectangle 26"/>
          <p:cNvSpPr>
            <a:spLocks noChangeArrowheads="1"/>
          </p:cNvSpPr>
          <p:nvPr/>
        </p:nvSpPr>
        <p:spPr bwMode="auto">
          <a:xfrm>
            <a:off x="6553200" y="1295400"/>
            <a:ext cx="2016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600" dirty="0">
                <a:solidFill>
                  <a:srgbClr val="002060"/>
                </a:solidFill>
              </a:rPr>
              <a:t>Average Cost</a:t>
            </a:r>
            <a:endParaRPr lang="en-US" altLang="en-US" sz="2000" dirty="0">
              <a:solidFill>
                <a:srgbClr val="002060"/>
              </a:solidFill>
            </a:endParaRPr>
          </a:p>
        </p:txBody>
      </p:sp>
      <p:sp>
        <p:nvSpPr>
          <p:cNvPr id="72" name="Rectangle 69"/>
          <p:cNvSpPr>
            <a:spLocks noChangeArrowheads="1"/>
          </p:cNvSpPr>
          <p:nvPr/>
        </p:nvSpPr>
        <p:spPr bwMode="auto">
          <a:xfrm>
            <a:off x="3429000" y="6367046"/>
            <a:ext cx="26225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1600" dirty="0">
                <a:solidFill>
                  <a:srgbClr val="000000"/>
                </a:solidFill>
              </a:rPr>
              <a:t>Share with Formal Insurance</a:t>
            </a:r>
            <a:endParaRPr lang="en-US" altLang="en-US" sz="1600" dirty="0"/>
          </a:p>
        </p:txBody>
      </p:sp>
    </p:spTree>
    <p:extLst>
      <p:ext uri="{BB962C8B-B14F-4D97-AF65-F5344CB8AC3E}">
        <p14:creationId xmlns:p14="http://schemas.microsoft.com/office/powerpoint/2010/main" val="5613813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229600" cy="1150937"/>
          </a:xfrm>
        </p:spPr>
        <p:txBody>
          <a:bodyPr/>
          <a:lstStyle/>
          <a:p>
            <a:r>
              <a:rPr lang="en-US" dirty="0"/>
              <a:t>Why is WTP Below Own Costs?</a:t>
            </a:r>
          </a:p>
        </p:txBody>
      </p:sp>
      <p:sp>
        <p:nvSpPr>
          <p:cNvPr id="3" name="Content Placeholder 2"/>
          <p:cNvSpPr>
            <a:spLocks noGrp="1"/>
          </p:cNvSpPr>
          <p:nvPr>
            <p:ph idx="1"/>
          </p:nvPr>
        </p:nvSpPr>
        <p:spPr>
          <a:xfrm>
            <a:off x="381000" y="1066800"/>
            <a:ext cx="8229600" cy="4705350"/>
          </a:xfrm>
        </p:spPr>
        <p:txBody>
          <a:bodyPr/>
          <a:lstStyle/>
          <a:p>
            <a:pPr>
              <a:spcAft>
                <a:spcPts val="600"/>
              </a:spcAft>
            </a:pPr>
            <a:r>
              <a:rPr lang="en-US" b="1" dirty="0"/>
              <a:t>Moral hazard </a:t>
            </a:r>
            <a:r>
              <a:rPr lang="en-US" dirty="0"/>
              <a:t>– textbook reason for WTP &lt; Cost</a:t>
            </a:r>
          </a:p>
          <a:p>
            <a:pPr lvl="1"/>
            <a:r>
              <a:rPr lang="en-US" dirty="0"/>
              <a:t>But required magnitude not plausible</a:t>
            </a:r>
          </a:p>
          <a:p>
            <a:pPr lvl="1"/>
            <a:r>
              <a:rPr lang="en-US" dirty="0"/>
              <a:t>Moral hazard would have to increase costs by a factor of 200% to explain gap between WTP and Costs</a:t>
            </a:r>
          </a:p>
          <a:p>
            <a:pPr lvl="1"/>
            <a:r>
              <a:rPr lang="en-US" dirty="0"/>
              <a:t>Oregon experiment: Moral hazard increases healthcare costs by 25%</a:t>
            </a:r>
          </a:p>
          <a:p>
            <a:endParaRPr lang="en-US" dirty="0"/>
          </a:p>
          <a:p>
            <a:pPr>
              <a:spcAft>
                <a:spcPts val="600"/>
              </a:spcAft>
            </a:pPr>
            <a:r>
              <a:rPr lang="en-US" b="1" dirty="0"/>
              <a:t>Uncompensated care</a:t>
            </a:r>
            <a:r>
              <a:rPr lang="en-US" dirty="0"/>
              <a:t> (charity care, unpaid bills)</a:t>
            </a:r>
            <a:endParaRPr lang="en-US" b="1" dirty="0"/>
          </a:p>
          <a:p>
            <a:pPr lvl="1"/>
            <a:r>
              <a:rPr lang="en-US" dirty="0"/>
              <a:t>Low-income individuals pay ~20% of their medical expenditures out of pocket</a:t>
            </a:r>
          </a:p>
          <a:p>
            <a:pPr lvl="1"/>
            <a:r>
              <a:rPr lang="en-US" dirty="0"/>
              <a:t>Use this + moral hazard estimate to construct “net” cost curve:  Reflects </a:t>
            </a:r>
            <a:r>
              <a:rPr lang="en-US" u="sng" dirty="0"/>
              <a:t>net</a:t>
            </a:r>
            <a:r>
              <a:rPr lang="en-US" dirty="0"/>
              <a:t> change in costs </a:t>
            </a:r>
            <a:r>
              <a:rPr lang="en-US" u="sng" dirty="0"/>
              <a:t>to insurer + third parties</a:t>
            </a:r>
            <a:r>
              <a:rPr lang="en-US" dirty="0"/>
              <a:t> when get insured</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pPr>
              <a:defRPr/>
            </a:pPr>
            <a:r>
              <a:rPr lang="en-US" altLang="en-US"/>
              <a:t>Health Insurance Subsidies: What Do They Do and What Does That Mean? </a:t>
            </a:r>
          </a:p>
        </p:txBody>
      </p:sp>
    </p:spTree>
    <p:extLst>
      <p:ext uri="{BB962C8B-B14F-4D97-AF65-F5344CB8AC3E}">
        <p14:creationId xmlns:p14="http://schemas.microsoft.com/office/powerpoint/2010/main" val="14018911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7"/>
          <p:cNvSpPr>
            <a:spLocks noChangeShapeType="1"/>
          </p:cNvSpPr>
          <p:nvPr/>
        </p:nvSpPr>
        <p:spPr bwMode="auto">
          <a:xfrm>
            <a:off x="1130300" y="5508625"/>
            <a:ext cx="7297737"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8"/>
          <p:cNvSpPr>
            <a:spLocks noChangeShapeType="1"/>
          </p:cNvSpPr>
          <p:nvPr/>
        </p:nvSpPr>
        <p:spPr bwMode="auto">
          <a:xfrm>
            <a:off x="1130300" y="4470400"/>
            <a:ext cx="7297737"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Line 9"/>
          <p:cNvSpPr>
            <a:spLocks noChangeShapeType="1"/>
          </p:cNvSpPr>
          <p:nvPr/>
        </p:nvSpPr>
        <p:spPr bwMode="auto">
          <a:xfrm>
            <a:off x="1130300" y="3425825"/>
            <a:ext cx="7297737"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Line 10"/>
          <p:cNvSpPr>
            <a:spLocks noChangeShapeType="1"/>
          </p:cNvSpPr>
          <p:nvPr/>
        </p:nvSpPr>
        <p:spPr bwMode="auto">
          <a:xfrm>
            <a:off x="1130300" y="2382837"/>
            <a:ext cx="7297737"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11"/>
          <p:cNvSpPr>
            <a:spLocks noChangeShapeType="1"/>
          </p:cNvSpPr>
          <p:nvPr/>
        </p:nvSpPr>
        <p:spPr bwMode="auto">
          <a:xfrm>
            <a:off x="1130300" y="1344612"/>
            <a:ext cx="7297737"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12"/>
          <p:cNvSpPr>
            <a:spLocks/>
          </p:cNvSpPr>
          <p:nvPr/>
        </p:nvSpPr>
        <p:spPr bwMode="auto">
          <a:xfrm>
            <a:off x="2287587" y="3836987"/>
            <a:ext cx="4259262" cy="1327150"/>
          </a:xfrm>
          <a:custGeom>
            <a:avLst/>
            <a:gdLst>
              <a:gd name="T0" fmla="*/ 12 w 829"/>
              <a:gd name="T1" fmla="*/ 4 h 258"/>
              <a:gd name="T2" fmla="*/ 25 w 829"/>
              <a:gd name="T3" fmla="*/ 9 h 258"/>
              <a:gd name="T4" fmla="*/ 39 w 829"/>
              <a:gd name="T5" fmla="*/ 14 h 258"/>
              <a:gd name="T6" fmla="*/ 52 w 829"/>
              <a:gd name="T7" fmla="*/ 19 h 258"/>
              <a:gd name="T8" fmla="*/ 66 w 829"/>
              <a:gd name="T9" fmla="*/ 24 h 258"/>
              <a:gd name="T10" fmla="*/ 80 w 829"/>
              <a:gd name="T11" fmla="*/ 28 h 258"/>
              <a:gd name="T12" fmla="*/ 93 w 829"/>
              <a:gd name="T13" fmla="*/ 33 h 258"/>
              <a:gd name="T14" fmla="*/ 107 w 829"/>
              <a:gd name="T15" fmla="*/ 38 h 258"/>
              <a:gd name="T16" fmla="*/ 120 w 829"/>
              <a:gd name="T17" fmla="*/ 43 h 258"/>
              <a:gd name="T18" fmla="*/ 134 w 829"/>
              <a:gd name="T19" fmla="*/ 48 h 258"/>
              <a:gd name="T20" fmla="*/ 147 w 829"/>
              <a:gd name="T21" fmla="*/ 53 h 258"/>
              <a:gd name="T22" fmla="*/ 161 w 829"/>
              <a:gd name="T23" fmla="*/ 58 h 258"/>
              <a:gd name="T24" fmla="*/ 175 w 829"/>
              <a:gd name="T25" fmla="*/ 63 h 258"/>
              <a:gd name="T26" fmla="*/ 188 w 829"/>
              <a:gd name="T27" fmla="*/ 68 h 258"/>
              <a:gd name="T28" fmla="*/ 202 w 829"/>
              <a:gd name="T29" fmla="*/ 72 h 258"/>
              <a:gd name="T30" fmla="*/ 215 w 829"/>
              <a:gd name="T31" fmla="*/ 78 h 258"/>
              <a:gd name="T32" fmla="*/ 229 w 829"/>
              <a:gd name="T33" fmla="*/ 83 h 258"/>
              <a:gd name="T34" fmla="*/ 242 w 829"/>
              <a:gd name="T35" fmla="*/ 88 h 258"/>
              <a:gd name="T36" fmla="*/ 256 w 829"/>
              <a:gd name="T37" fmla="*/ 94 h 258"/>
              <a:gd name="T38" fmla="*/ 270 w 829"/>
              <a:gd name="T39" fmla="*/ 99 h 258"/>
              <a:gd name="T40" fmla="*/ 283 w 829"/>
              <a:gd name="T41" fmla="*/ 105 h 258"/>
              <a:gd name="T42" fmla="*/ 297 w 829"/>
              <a:gd name="T43" fmla="*/ 110 h 258"/>
              <a:gd name="T44" fmla="*/ 310 w 829"/>
              <a:gd name="T45" fmla="*/ 116 h 258"/>
              <a:gd name="T46" fmla="*/ 324 w 829"/>
              <a:gd name="T47" fmla="*/ 120 h 258"/>
              <a:gd name="T48" fmla="*/ 337 w 829"/>
              <a:gd name="T49" fmla="*/ 124 h 258"/>
              <a:gd name="T50" fmla="*/ 351 w 829"/>
              <a:gd name="T51" fmla="*/ 128 h 258"/>
              <a:gd name="T52" fmla="*/ 364 w 829"/>
              <a:gd name="T53" fmla="*/ 131 h 258"/>
              <a:gd name="T54" fmla="*/ 378 w 829"/>
              <a:gd name="T55" fmla="*/ 135 h 258"/>
              <a:gd name="T56" fmla="*/ 392 w 829"/>
              <a:gd name="T57" fmla="*/ 139 h 258"/>
              <a:gd name="T58" fmla="*/ 405 w 829"/>
              <a:gd name="T59" fmla="*/ 143 h 258"/>
              <a:gd name="T60" fmla="*/ 419 w 829"/>
              <a:gd name="T61" fmla="*/ 147 h 258"/>
              <a:gd name="T62" fmla="*/ 432 w 829"/>
              <a:gd name="T63" fmla="*/ 151 h 258"/>
              <a:gd name="T64" fmla="*/ 446 w 829"/>
              <a:gd name="T65" fmla="*/ 155 h 258"/>
              <a:gd name="T66" fmla="*/ 459 w 829"/>
              <a:gd name="T67" fmla="*/ 159 h 258"/>
              <a:gd name="T68" fmla="*/ 473 w 829"/>
              <a:gd name="T69" fmla="*/ 162 h 258"/>
              <a:gd name="T70" fmla="*/ 487 w 829"/>
              <a:gd name="T71" fmla="*/ 166 h 258"/>
              <a:gd name="T72" fmla="*/ 500 w 829"/>
              <a:gd name="T73" fmla="*/ 170 h 258"/>
              <a:gd name="T74" fmla="*/ 514 w 829"/>
              <a:gd name="T75" fmla="*/ 174 h 258"/>
              <a:gd name="T76" fmla="*/ 527 w 829"/>
              <a:gd name="T77" fmla="*/ 178 h 258"/>
              <a:gd name="T78" fmla="*/ 541 w 829"/>
              <a:gd name="T79" fmla="*/ 182 h 258"/>
              <a:gd name="T80" fmla="*/ 554 w 829"/>
              <a:gd name="T81" fmla="*/ 186 h 258"/>
              <a:gd name="T82" fmla="*/ 568 w 829"/>
              <a:gd name="T83" fmla="*/ 190 h 258"/>
              <a:gd name="T84" fmla="*/ 582 w 829"/>
              <a:gd name="T85" fmla="*/ 193 h 258"/>
              <a:gd name="T86" fmla="*/ 595 w 829"/>
              <a:gd name="T87" fmla="*/ 197 h 258"/>
              <a:gd name="T88" fmla="*/ 609 w 829"/>
              <a:gd name="T89" fmla="*/ 201 h 258"/>
              <a:gd name="T90" fmla="*/ 622 w 829"/>
              <a:gd name="T91" fmla="*/ 205 h 258"/>
              <a:gd name="T92" fmla="*/ 636 w 829"/>
              <a:gd name="T93" fmla="*/ 209 h 258"/>
              <a:gd name="T94" fmla="*/ 649 w 829"/>
              <a:gd name="T95" fmla="*/ 213 h 258"/>
              <a:gd name="T96" fmla="*/ 663 w 829"/>
              <a:gd name="T97" fmla="*/ 216 h 258"/>
              <a:gd name="T98" fmla="*/ 677 w 829"/>
              <a:gd name="T99" fmla="*/ 220 h 258"/>
              <a:gd name="T100" fmla="*/ 690 w 829"/>
              <a:gd name="T101" fmla="*/ 223 h 258"/>
              <a:gd name="T102" fmla="*/ 704 w 829"/>
              <a:gd name="T103" fmla="*/ 226 h 258"/>
              <a:gd name="T104" fmla="*/ 717 w 829"/>
              <a:gd name="T105" fmla="*/ 230 h 258"/>
              <a:gd name="T106" fmla="*/ 731 w 829"/>
              <a:gd name="T107" fmla="*/ 233 h 258"/>
              <a:gd name="T108" fmla="*/ 744 w 829"/>
              <a:gd name="T109" fmla="*/ 237 h 258"/>
              <a:gd name="T110" fmla="*/ 758 w 829"/>
              <a:gd name="T111" fmla="*/ 240 h 258"/>
              <a:gd name="T112" fmla="*/ 772 w 829"/>
              <a:gd name="T113" fmla="*/ 243 h 258"/>
              <a:gd name="T114" fmla="*/ 785 w 829"/>
              <a:gd name="T115" fmla="*/ 247 h 258"/>
              <a:gd name="T116" fmla="*/ 799 w 829"/>
              <a:gd name="T117" fmla="*/ 250 h 258"/>
              <a:gd name="T118" fmla="*/ 812 w 829"/>
              <a:gd name="T119" fmla="*/ 254 h 258"/>
              <a:gd name="T120" fmla="*/ 826 w 829"/>
              <a:gd name="T121" fmla="*/ 25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9" h="258">
                <a:moveTo>
                  <a:pt x="0" y="0"/>
                </a:moveTo>
                <a:lnTo>
                  <a:pt x="2" y="0"/>
                </a:lnTo>
                <a:lnTo>
                  <a:pt x="3" y="1"/>
                </a:lnTo>
                <a:lnTo>
                  <a:pt x="5" y="2"/>
                </a:lnTo>
                <a:lnTo>
                  <a:pt x="7" y="2"/>
                </a:lnTo>
                <a:lnTo>
                  <a:pt x="8" y="3"/>
                </a:lnTo>
                <a:lnTo>
                  <a:pt x="10" y="3"/>
                </a:lnTo>
                <a:lnTo>
                  <a:pt x="12" y="4"/>
                </a:lnTo>
                <a:lnTo>
                  <a:pt x="13" y="5"/>
                </a:lnTo>
                <a:lnTo>
                  <a:pt x="15" y="5"/>
                </a:lnTo>
                <a:lnTo>
                  <a:pt x="17" y="6"/>
                </a:lnTo>
                <a:lnTo>
                  <a:pt x="18" y="7"/>
                </a:lnTo>
                <a:lnTo>
                  <a:pt x="20" y="7"/>
                </a:lnTo>
                <a:lnTo>
                  <a:pt x="22" y="8"/>
                </a:lnTo>
                <a:lnTo>
                  <a:pt x="24" y="8"/>
                </a:lnTo>
                <a:lnTo>
                  <a:pt x="25" y="9"/>
                </a:lnTo>
                <a:lnTo>
                  <a:pt x="27" y="10"/>
                </a:lnTo>
                <a:lnTo>
                  <a:pt x="29" y="10"/>
                </a:lnTo>
                <a:lnTo>
                  <a:pt x="30" y="11"/>
                </a:lnTo>
                <a:lnTo>
                  <a:pt x="32" y="11"/>
                </a:lnTo>
                <a:lnTo>
                  <a:pt x="34" y="12"/>
                </a:lnTo>
                <a:lnTo>
                  <a:pt x="35" y="13"/>
                </a:lnTo>
                <a:lnTo>
                  <a:pt x="37" y="13"/>
                </a:lnTo>
                <a:lnTo>
                  <a:pt x="39" y="14"/>
                </a:lnTo>
                <a:lnTo>
                  <a:pt x="41" y="14"/>
                </a:lnTo>
                <a:lnTo>
                  <a:pt x="42" y="15"/>
                </a:lnTo>
                <a:lnTo>
                  <a:pt x="44" y="16"/>
                </a:lnTo>
                <a:lnTo>
                  <a:pt x="46" y="16"/>
                </a:lnTo>
                <a:lnTo>
                  <a:pt x="47" y="17"/>
                </a:lnTo>
                <a:lnTo>
                  <a:pt x="49" y="18"/>
                </a:lnTo>
                <a:lnTo>
                  <a:pt x="51" y="18"/>
                </a:lnTo>
                <a:lnTo>
                  <a:pt x="52" y="19"/>
                </a:lnTo>
                <a:lnTo>
                  <a:pt x="54" y="19"/>
                </a:lnTo>
                <a:lnTo>
                  <a:pt x="56" y="20"/>
                </a:lnTo>
                <a:lnTo>
                  <a:pt x="58" y="21"/>
                </a:lnTo>
                <a:lnTo>
                  <a:pt x="59" y="21"/>
                </a:lnTo>
                <a:lnTo>
                  <a:pt x="61" y="22"/>
                </a:lnTo>
                <a:lnTo>
                  <a:pt x="63" y="22"/>
                </a:lnTo>
                <a:lnTo>
                  <a:pt x="64" y="23"/>
                </a:lnTo>
                <a:lnTo>
                  <a:pt x="66" y="24"/>
                </a:lnTo>
                <a:lnTo>
                  <a:pt x="68" y="24"/>
                </a:lnTo>
                <a:lnTo>
                  <a:pt x="69" y="25"/>
                </a:lnTo>
                <a:lnTo>
                  <a:pt x="71" y="25"/>
                </a:lnTo>
                <a:lnTo>
                  <a:pt x="73" y="26"/>
                </a:lnTo>
                <a:lnTo>
                  <a:pt x="74" y="27"/>
                </a:lnTo>
                <a:lnTo>
                  <a:pt x="76" y="27"/>
                </a:lnTo>
                <a:lnTo>
                  <a:pt x="78" y="28"/>
                </a:lnTo>
                <a:lnTo>
                  <a:pt x="80" y="28"/>
                </a:lnTo>
                <a:lnTo>
                  <a:pt x="81" y="29"/>
                </a:lnTo>
                <a:lnTo>
                  <a:pt x="83" y="30"/>
                </a:lnTo>
                <a:lnTo>
                  <a:pt x="85" y="30"/>
                </a:lnTo>
                <a:lnTo>
                  <a:pt x="86" y="31"/>
                </a:lnTo>
                <a:lnTo>
                  <a:pt x="88" y="32"/>
                </a:lnTo>
                <a:lnTo>
                  <a:pt x="90" y="32"/>
                </a:lnTo>
                <a:lnTo>
                  <a:pt x="91" y="33"/>
                </a:lnTo>
                <a:lnTo>
                  <a:pt x="93" y="33"/>
                </a:lnTo>
                <a:lnTo>
                  <a:pt x="95" y="34"/>
                </a:lnTo>
                <a:lnTo>
                  <a:pt x="97" y="35"/>
                </a:lnTo>
                <a:lnTo>
                  <a:pt x="98" y="35"/>
                </a:lnTo>
                <a:lnTo>
                  <a:pt x="100" y="36"/>
                </a:lnTo>
                <a:lnTo>
                  <a:pt x="102" y="36"/>
                </a:lnTo>
                <a:lnTo>
                  <a:pt x="103" y="37"/>
                </a:lnTo>
                <a:lnTo>
                  <a:pt x="105" y="38"/>
                </a:lnTo>
                <a:lnTo>
                  <a:pt x="107" y="38"/>
                </a:lnTo>
                <a:lnTo>
                  <a:pt x="108" y="39"/>
                </a:lnTo>
                <a:lnTo>
                  <a:pt x="110" y="39"/>
                </a:lnTo>
                <a:lnTo>
                  <a:pt x="112" y="40"/>
                </a:lnTo>
                <a:lnTo>
                  <a:pt x="113" y="41"/>
                </a:lnTo>
                <a:lnTo>
                  <a:pt x="115" y="41"/>
                </a:lnTo>
                <a:lnTo>
                  <a:pt x="117" y="42"/>
                </a:lnTo>
                <a:lnTo>
                  <a:pt x="119" y="43"/>
                </a:lnTo>
                <a:lnTo>
                  <a:pt x="120" y="43"/>
                </a:lnTo>
                <a:lnTo>
                  <a:pt x="122" y="44"/>
                </a:lnTo>
                <a:lnTo>
                  <a:pt x="124" y="44"/>
                </a:lnTo>
                <a:lnTo>
                  <a:pt x="125" y="45"/>
                </a:lnTo>
                <a:lnTo>
                  <a:pt x="127" y="46"/>
                </a:lnTo>
                <a:lnTo>
                  <a:pt x="129" y="46"/>
                </a:lnTo>
                <a:lnTo>
                  <a:pt x="130" y="47"/>
                </a:lnTo>
                <a:lnTo>
                  <a:pt x="132" y="47"/>
                </a:lnTo>
                <a:lnTo>
                  <a:pt x="134" y="48"/>
                </a:lnTo>
                <a:lnTo>
                  <a:pt x="136" y="49"/>
                </a:lnTo>
                <a:lnTo>
                  <a:pt x="137" y="49"/>
                </a:lnTo>
                <a:lnTo>
                  <a:pt x="139" y="50"/>
                </a:lnTo>
                <a:lnTo>
                  <a:pt x="141" y="50"/>
                </a:lnTo>
                <a:lnTo>
                  <a:pt x="142" y="51"/>
                </a:lnTo>
                <a:lnTo>
                  <a:pt x="144" y="52"/>
                </a:lnTo>
                <a:lnTo>
                  <a:pt x="146" y="52"/>
                </a:lnTo>
                <a:lnTo>
                  <a:pt x="147" y="53"/>
                </a:lnTo>
                <a:lnTo>
                  <a:pt x="149" y="54"/>
                </a:lnTo>
                <a:lnTo>
                  <a:pt x="151" y="54"/>
                </a:lnTo>
                <a:lnTo>
                  <a:pt x="152" y="55"/>
                </a:lnTo>
                <a:lnTo>
                  <a:pt x="154" y="55"/>
                </a:lnTo>
                <a:lnTo>
                  <a:pt x="156" y="56"/>
                </a:lnTo>
                <a:lnTo>
                  <a:pt x="158" y="57"/>
                </a:lnTo>
                <a:lnTo>
                  <a:pt x="159" y="57"/>
                </a:lnTo>
                <a:lnTo>
                  <a:pt x="161" y="58"/>
                </a:lnTo>
                <a:lnTo>
                  <a:pt x="163" y="58"/>
                </a:lnTo>
                <a:lnTo>
                  <a:pt x="164" y="59"/>
                </a:lnTo>
                <a:lnTo>
                  <a:pt x="166" y="60"/>
                </a:lnTo>
                <a:lnTo>
                  <a:pt x="168" y="60"/>
                </a:lnTo>
                <a:lnTo>
                  <a:pt x="169" y="61"/>
                </a:lnTo>
                <a:lnTo>
                  <a:pt x="171" y="61"/>
                </a:lnTo>
                <a:lnTo>
                  <a:pt x="173" y="62"/>
                </a:lnTo>
                <a:lnTo>
                  <a:pt x="175" y="63"/>
                </a:lnTo>
                <a:lnTo>
                  <a:pt x="176" y="63"/>
                </a:lnTo>
                <a:lnTo>
                  <a:pt x="178" y="64"/>
                </a:lnTo>
                <a:lnTo>
                  <a:pt x="180" y="64"/>
                </a:lnTo>
                <a:lnTo>
                  <a:pt x="181" y="65"/>
                </a:lnTo>
                <a:lnTo>
                  <a:pt x="183" y="66"/>
                </a:lnTo>
                <a:lnTo>
                  <a:pt x="185" y="66"/>
                </a:lnTo>
                <a:lnTo>
                  <a:pt x="186" y="67"/>
                </a:lnTo>
                <a:lnTo>
                  <a:pt x="188" y="68"/>
                </a:lnTo>
                <a:lnTo>
                  <a:pt x="190" y="68"/>
                </a:lnTo>
                <a:lnTo>
                  <a:pt x="191" y="69"/>
                </a:lnTo>
                <a:lnTo>
                  <a:pt x="193" y="69"/>
                </a:lnTo>
                <a:lnTo>
                  <a:pt x="195" y="70"/>
                </a:lnTo>
                <a:lnTo>
                  <a:pt x="197" y="71"/>
                </a:lnTo>
                <a:lnTo>
                  <a:pt x="198" y="71"/>
                </a:lnTo>
                <a:lnTo>
                  <a:pt x="200" y="72"/>
                </a:lnTo>
                <a:lnTo>
                  <a:pt x="202" y="72"/>
                </a:lnTo>
                <a:lnTo>
                  <a:pt x="203" y="73"/>
                </a:lnTo>
                <a:lnTo>
                  <a:pt x="205" y="74"/>
                </a:lnTo>
                <a:lnTo>
                  <a:pt x="207" y="74"/>
                </a:lnTo>
                <a:lnTo>
                  <a:pt x="208" y="75"/>
                </a:lnTo>
                <a:lnTo>
                  <a:pt x="210" y="76"/>
                </a:lnTo>
                <a:lnTo>
                  <a:pt x="212" y="76"/>
                </a:lnTo>
                <a:lnTo>
                  <a:pt x="214" y="77"/>
                </a:lnTo>
                <a:lnTo>
                  <a:pt x="215" y="78"/>
                </a:lnTo>
                <a:lnTo>
                  <a:pt x="217" y="78"/>
                </a:lnTo>
                <a:lnTo>
                  <a:pt x="219" y="79"/>
                </a:lnTo>
                <a:lnTo>
                  <a:pt x="220" y="80"/>
                </a:lnTo>
                <a:lnTo>
                  <a:pt x="222" y="80"/>
                </a:lnTo>
                <a:lnTo>
                  <a:pt x="224" y="81"/>
                </a:lnTo>
                <a:lnTo>
                  <a:pt x="225" y="82"/>
                </a:lnTo>
                <a:lnTo>
                  <a:pt x="227" y="82"/>
                </a:lnTo>
                <a:lnTo>
                  <a:pt x="229" y="83"/>
                </a:lnTo>
                <a:lnTo>
                  <a:pt x="230" y="84"/>
                </a:lnTo>
                <a:lnTo>
                  <a:pt x="232" y="84"/>
                </a:lnTo>
                <a:lnTo>
                  <a:pt x="234" y="85"/>
                </a:lnTo>
                <a:lnTo>
                  <a:pt x="236" y="86"/>
                </a:lnTo>
                <a:lnTo>
                  <a:pt x="237" y="86"/>
                </a:lnTo>
                <a:lnTo>
                  <a:pt x="239" y="87"/>
                </a:lnTo>
                <a:lnTo>
                  <a:pt x="241" y="88"/>
                </a:lnTo>
                <a:lnTo>
                  <a:pt x="242" y="88"/>
                </a:lnTo>
                <a:lnTo>
                  <a:pt x="244" y="89"/>
                </a:lnTo>
                <a:lnTo>
                  <a:pt x="246" y="90"/>
                </a:lnTo>
                <a:lnTo>
                  <a:pt x="247" y="91"/>
                </a:lnTo>
                <a:lnTo>
                  <a:pt x="249" y="91"/>
                </a:lnTo>
                <a:lnTo>
                  <a:pt x="251" y="92"/>
                </a:lnTo>
                <a:lnTo>
                  <a:pt x="253" y="93"/>
                </a:lnTo>
                <a:lnTo>
                  <a:pt x="254" y="93"/>
                </a:lnTo>
                <a:lnTo>
                  <a:pt x="256" y="94"/>
                </a:lnTo>
                <a:lnTo>
                  <a:pt x="258" y="95"/>
                </a:lnTo>
                <a:lnTo>
                  <a:pt x="259" y="95"/>
                </a:lnTo>
                <a:lnTo>
                  <a:pt x="261" y="96"/>
                </a:lnTo>
                <a:lnTo>
                  <a:pt x="263" y="97"/>
                </a:lnTo>
                <a:lnTo>
                  <a:pt x="264" y="97"/>
                </a:lnTo>
                <a:lnTo>
                  <a:pt x="266" y="98"/>
                </a:lnTo>
                <a:lnTo>
                  <a:pt x="268" y="99"/>
                </a:lnTo>
                <a:lnTo>
                  <a:pt x="270" y="99"/>
                </a:lnTo>
                <a:lnTo>
                  <a:pt x="271" y="100"/>
                </a:lnTo>
                <a:lnTo>
                  <a:pt x="273" y="101"/>
                </a:lnTo>
                <a:lnTo>
                  <a:pt x="275" y="101"/>
                </a:lnTo>
                <a:lnTo>
                  <a:pt x="276" y="102"/>
                </a:lnTo>
                <a:lnTo>
                  <a:pt x="278" y="103"/>
                </a:lnTo>
                <a:lnTo>
                  <a:pt x="280" y="103"/>
                </a:lnTo>
                <a:lnTo>
                  <a:pt x="281" y="104"/>
                </a:lnTo>
                <a:lnTo>
                  <a:pt x="283" y="105"/>
                </a:lnTo>
                <a:lnTo>
                  <a:pt x="285" y="106"/>
                </a:lnTo>
                <a:lnTo>
                  <a:pt x="286" y="106"/>
                </a:lnTo>
                <a:lnTo>
                  <a:pt x="288" y="107"/>
                </a:lnTo>
                <a:lnTo>
                  <a:pt x="290" y="108"/>
                </a:lnTo>
                <a:lnTo>
                  <a:pt x="292" y="108"/>
                </a:lnTo>
                <a:lnTo>
                  <a:pt x="293" y="109"/>
                </a:lnTo>
                <a:lnTo>
                  <a:pt x="295" y="110"/>
                </a:lnTo>
                <a:lnTo>
                  <a:pt x="297" y="110"/>
                </a:lnTo>
                <a:lnTo>
                  <a:pt x="298" y="111"/>
                </a:lnTo>
                <a:lnTo>
                  <a:pt x="300" y="112"/>
                </a:lnTo>
                <a:lnTo>
                  <a:pt x="302" y="112"/>
                </a:lnTo>
                <a:lnTo>
                  <a:pt x="303" y="113"/>
                </a:lnTo>
                <a:lnTo>
                  <a:pt x="305" y="114"/>
                </a:lnTo>
                <a:lnTo>
                  <a:pt x="307" y="114"/>
                </a:lnTo>
                <a:lnTo>
                  <a:pt x="309" y="115"/>
                </a:lnTo>
                <a:lnTo>
                  <a:pt x="310" y="116"/>
                </a:lnTo>
                <a:lnTo>
                  <a:pt x="312" y="116"/>
                </a:lnTo>
                <a:lnTo>
                  <a:pt x="314" y="117"/>
                </a:lnTo>
                <a:lnTo>
                  <a:pt x="315" y="117"/>
                </a:lnTo>
                <a:lnTo>
                  <a:pt x="317" y="118"/>
                </a:lnTo>
                <a:lnTo>
                  <a:pt x="319" y="118"/>
                </a:lnTo>
                <a:lnTo>
                  <a:pt x="320" y="119"/>
                </a:lnTo>
                <a:lnTo>
                  <a:pt x="322" y="119"/>
                </a:lnTo>
                <a:lnTo>
                  <a:pt x="324" y="120"/>
                </a:lnTo>
                <a:lnTo>
                  <a:pt x="325" y="120"/>
                </a:lnTo>
                <a:lnTo>
                  <a:pt x="327" y="121"/>
                </a:lnTo>
                <a:lnTo>
                  <a:pt x="329" y="121"/>
                </a:lnTo>
                <a:lnTo>
                  <a:pt x="331" y="122"/>
                </a:lnTo>
                <a:lnTo>
                  <a:pt x="332" y="122"/>
                </a:lnTo>
                <a:lnTo>
                  <a:pt x="334" y="123"/>
                </a:lnTo>
                <a:lnTo>
                  <a:pt x="336" y="123"/>
                </a:lnTo>
                <a:lnTo>
                  <a:pt x="337" y="124"/>
                </a:lnTo>
                <a:lnTo>
                  <a:pt x="339" y="124"/>
                </a:lnTo>
                <a:lnTo>
                  <a:pt x="341" y="125"/>
                </a:lnTo>
                <a:lnTo>
                  <a:pt x="342" y="125"/>
                </a:lnTo>
                <a:lnTo>
                  <a:pt x="344" y="126"/>
                </a:lnTo>
                <a:lnTo>
                  <a:pt x="346" y="126"/>
                </a:lnTo>
                <a:lnTo>
                  <a:pt x="348" y="127"/>
                </a:lnTo>
                <a:lnTo>
                  <a:pt x="349" y="127"/>
                </a:lnTo>
                <a:lnTo>
                  <a:pt x="351" y="128"/>
                </a:lnTo>
                <a:lnTo>
                  <a:pt x="353" y="128"/>
                </a:lnTo>
                <a:lnTo>
                  <a:pt x="354" y="129"/>
                </a:lnTo>
                <a:lnTo>
                  <a:pt x="356" y="129"/>
                </a:lnTo>
                <a:lnTo>
                  <a:pt x="358" y="129"/>
                </a:lnTo>
                <a:lnTo>
                  <a:pt x="359" y="130"/>
                </a:lnTo>
                <a:lnTo>
                  <a:pt x="361" y="130"/>
                </a:lnTo>
                <a:lnTo>
                  <a:pt x="363" y="131"/>
                </a:lnTo>
                <a:lnTo>
                  <a:pt x="364" y="131"/>
                </a:lnTo>
                <a:lnTo>
                  <a:pt x="366" y="132"/>
                </a:lnTo>
                <a:lnTo>
                  <a:pt x="368" y="132"/>
                </a:lnTo>
                <a:lnTo>
                  <a:pt x="370" y="133"/>
                </a:lnTo>
                <a:lnTo>
                  <a:pt x="371" y="133"/>
                </a:lnTo>
                <a:lnTo>
                  <a:pt x="373" y="134"/>
                </a:lnTo>
                <a:lnTo>
                  <a:pt x="375" y="134"/>
                </a:lnTo>
                <a:lnTo>
                  <a:pt x="376" y="135"/>
                </a:lnTo>
                <a:lnTo>
                  <a:pt x="378" y="135"/>
                </a:lnTo>
                <a:lnTo>
                  <a:pt x="380" y="136"/>
                </a:lnTo>
                <a:lnTo>
                  <a:pt x="381" y="136"/>
                </a:lnTo>
                <a:lnTo>
                  <a:pt x="383" y="137"/>
                </a:lnTo>
                <a:lnTo>
                  <a:pt x="385" y="137"/>
                </a:lnTo>
                <a:lnTo>
                  <a:pt x="387" y="138"/>
                </a:lnTo>
                <a:lnTo>
                  <a:pt x="388" y="138"/>
                </a:lnTo>
                <a:lnTo>
                  <a:pt x="390" y="139"/>
                </a:lnTo>
                <a:lnTo>
                  <a:pt x="392" y="139"/>
                </a:lnTo>
                <a:lnTo>
                  <a:pt x="393" y="140"/>
                </a:lnTo>
                <a:lnTo>
                  <a:pt x="395" y="140"/>
                </a:lnTo>
                <a:lnTo>
                  <a:pt x="397" y="141"/>
                </a:lnTo>
                <a:lnTo>
                  <a:pt x="398" y="141"/>
                </a:lnTo>
                <a:lnTo>
                  <a:pt x="400" y="142"/>
                </a:lnTo>
                <a:lnTo>
                  <a:pt x="402" y="142"/>
                </a:lnTo>
                <a:lnTo>
                  <a:pt x="403" y="143"/>
                </a:lnTo>
                <a:lnTo>
                  <a:pt x="405" y="143"/>
                </a:lnTo>
                <a:lnTo>
                  <a:pt x="407" y="144"/>
                </a:lnTo>
                <a:lnTo>
                  <a:pt x="409" y="144"/>
                </a:lnTo>
                <a:lnTo>
                  <a:pt x="410" y="145"/>
                </a:lnTo>
                <a:lnTo>
                  <a:pt x="412" y="145"/>
                </a:lnTo>
                <a:lnTo>
                  <a:pt x="414" y="145"/>
                </a:lnTo>
                <a:lnTo>
                  <a:pt x="415" y="146"/>
                </a:lnTo>
                <a:lnTo>
                  <a:pt x="417" y="146"/>
                </a:lnTo>
                <a:lnTo>
                  <a:pt x="419" y="147"/>
                </a:lnTo>
                <a:lnTo>
                  <a:pt x="420" y="147"/>
                </a:lnTo>
                <a:lnTo>
                  <a:pt x="422" y="148"/>
                </a:lnTo>
                <a:lnTo>
                  <a:pt x="424" y="148"/>
                </a:lnTo>
                <a:lnTo>
                  <a:pt x="426" y="149"/>
                </a:lnTo>
                <a:lnTo>
                  <a:pt x="427" y="149"/>
                </a:lnTo>
                <a:lnTo>
                  <a:pt x="429" y="150"/>
                </a:lnTo>
                <a:lnTo>
                  <a:pt x="431" y="150"/>
                </a:lnTo>
                <a:lnTo>
                  <a:pt x="432" y="151"/>
                </a:lnTo>
                <a:lnTo>
                  <a:pt x="434" y="151"/>
                </a:lnTo>
                <a:lnTo>
                  <a:pt x="436" y="152"/>
                </a:lnTo>
                <a:lnTo>
                  <a:pt x="437" y="152"/>
                </a:lnTo>
                <a:lnTo>
                  <a:pt x="439" y="153"/>
                </a:lnTo>
                <a:lnTo>
                  <a:pt x="441" y="153"/>
                </a:lnTo>
                <a:lnTo>
                  <a:pt x="442" y="154"/>
                </a:lnTo>
                <a:lnTo>
                  <a:pt x="444" y="154"/>
                </a:lnTo>
                <a:lnTo>
                  <a:pt x="446" y="155"/>
                </a:lnTo>
                <a:lnTo>
                  <a:pt x="448" y="155"/>
                </a:lnTo>
                <a:lnTo>
                  <a:pt x="449" y="156"/>
                </a:lnTo>
                <a:lnTo>
                  <a:pt x="451" y="156"/>
                </a:lnTo>
                <a:lnTo>
                  <a:pt x="453" y="157"/>
                </a:lnTo>
                <a:lnTo>
                  <a:pt x="454" y="157"/>
                </a:lnTo>
                <a:lnTo>
                  <a:pt x="456" y="158"/>
                </a:lnTo>
                <a:lnTo>
                  <a:pt x="458" y="158"/>
                </a:lnTo>
                <a:lnTo>
                  <a:pt x="459" y="159"/>
                </a:lnTo>
                <a:lnTo>
                  <a:pt x="461" y="159"/>
                </a:lnTo>
                <a:lnTo>
                  <a:pt x="463" y="160"/>
                </a:lnTo>
                <a:lnTo>
                  <a:pt x="465" y="160"/>
                </a:lnTo>
                <a:lnTo>
                  <a:pt x="466" y="161"/>
                </a:lnTo>
                <a:lnTo>
                  <a:pt x="468" y="161"/>
                </a:lnTo>
                <a:lnTo>
                  <a:pt x="470" y="162"/>
                </a:lnTo>
                <a:lnTo>
                  <a:pt x="471" y="162"/>
                </a:lnTo>
                <a:lnTo>
                  <a:pt x="473" y="162"/>
                </a:lnTo>
                <a:lnTo>
                  <a:pt x="475" y="163"/>
                </a:lnTo>
                <a:lnTo>
                  <a:pt x="476" y="163"/>
                </a:lnTo>
                <a:lnTo>
                  <a:pt x="478" y="164"/>
                </a:lnTo>
                <a:lnTo>
                  <a:pt x="480" y="164"/>
                </a:lnTo>
                <a:lnTo>
                  <a:pt x="482" y="165"/>
                </a:lnTo>
                <a:lnTo>
                  <a:pt x="483" y="165"/>
                </a:lnTo>
                <a:lnTo>
                  <a:pt x="485" y="166"/>
                </a:lnTo>
                <a:lnTo>
                  <a:pt x="487" y="166"/>
                </a:lnTo>
                <a:lnTo>
                  <a:pt x="488" y="167"/>
                </a:lnTo>
                <a:lnTo>
                  <a:pt x="490" y="167"/>
                </a:lnTo>
                <a:lnTo>
                  <a:pt x="492" y="168"/>
                </a:lnTo>
                <a:lnTo>
                  <a:pt x="493" y="168"/>
                </a:lnTo>
                <a:lnTo>
                  <a:pt x="495" y="169"/>
                </a:lnTo>
                <a:lnTo>
                  <a:pt x="497" y="169"/>
                </a:lnTo>
                <a:lnTo>
                  <a:pt x="498" y="170"/>
                </a:lnTo>
                <a:lnTo>
                  <a:pt x="500" y="170"/>
                </a:lnTo>
                <a:lnTo>
                  <a:pt x="502" y="171"/>
                </a:lnTo>
                <a:lnTo>
                  <a:pt x="504" y="171"/>
                </a:lnTo>
                <a:lnTo>
                  <a:pt x="505" y="172"/>
                </a:lnTo>
                <a:lnTo>
                  <a:pt x="507" y="172"/>
                </a:lnTo>
                <a:lnTo>
                  <a:pt x="509" y="173"/>
                </a:lnTo>
                <a:lnTo>
                  <a:pt x="510" y="173"/>
                </a:lnTo>
                <a:lnTo>
                  <a:pt x="512" y="174"/>
                </a:lnTo>
                <a:lnTo>
                  <a:pt x="514" y="174"/>
                </a:lnTo>
                <a:lnTo>
                  <a:pt x="515" y="175"/>
                </a:lnTo>
                <a:lnTo>
                  <a:pt x="517" y="175"/>
                </a:lnTo>
                <a:lnTo>
                  <a:pt x="519" y="176"/>
                </a:lnTo>
                <a:lnTo>
                  <a:pt x="521" y="176"/>
                </a:lnTo>
                <a:lnTo>
                  <a:pt x="522" y="177"/>
                </a:lnTo>
                <a:lnTo>
                  <a:pt x="524" y="177"/>
                </a:lnTo>
                <a:lnTo>
                  <a:pt x="526" y="178"/>
                </a:lnTo>
                <a:lnTo>
                  <a:pt x="527" y="178"/>
                </a:lnTo>
                <a:lnTo>
                  <a:pt x="529" y="179"/>
                </a:lnTo>
                <a:lnTo>
                  <a:pt x="531" y="179"/>
                </a:lnTo>
                <a:lnTo>
                  <a:pt x="532" y="179"/>
                </a:lnTo>
                <a:lnTo>
                  <a:pt x="534" y="180"/>
                </a:lnTo>
                <a:lnTo>
                  <a:pt x="536" y="180"/>
                </a:lnTo>
                <a:lnTo>
                  <a:pt x="537" y="181"/>
                </a:lnTo>
                <a:lnTo>
                  <a:pt x="539" y="181"/>
                </a:lnTo>
                <a:lnTo>
                  <a:pt x="541" y="182"/>
                </a:lnTo>
                <a:lnTo>
                  <a:pt x="543" y="182"/>
                </a:lnTo>
                <a:lnTo>
                  <a:pt x="544" y="183"/>
                </a:lnTo>
                <a:lnTo>
                  <a:pt x="546" y="183"/>
                </a:lnTo>
                <a:lnTo>
                  <a:pt x="548" y="184"/>
                </a:lnTo>
                <a:lnTo>
                  <a:pt x="549" y="184"/>
                </a:lnTo>
                <a:lnTo>
                  <a:pt x="551" y="185"/>
                </a:lnTo>
                <a:lnTo>
                  <a:pt x="553" y="185"/>
                </a:lnTo>
                <a:lnTo>
                  <a:pt x="554" y="186"/>
                </a:lnTo>
                <a:lnTo>
                  <a:pt x="556" y="186"/>
                </a:lnTo>
                <a:lnTo>
                  <a:pt x="558" y="187"/>
                </a:lnTo>
                <a:lnTo>
                  <a:pt x="560" y="187"/>
                </a:lnTo>
                <a:lnTo>
                  <a:pt x="561" y="188"/>
                </a:lnTo>
                <a:lnTo>
                  <a:pt x="563" y="188"/>
                </a:lnTo>
                <a:lnTo>
                  <a:pt x="565" y="189"/>
                </a:lnTo>
                <a:lnTo>
                  <a:pt x="566" y="189"/>
                </a:lnTo>
                <a:lnTo>
                  <a:pt x="568" y="190"/>
                </a:lnTo>
                <a:lnTo>
                  <a:pt x="570" y="190"/>
                </a:lnTo>
                <a:lnTo>
                  <a:pt x="571" y="191"/>
                </a:lnTo>
                <a:lnTo>
                  <a:pt x="573" y="191"/>
                </a:lnTo>
                <a:lnTo>
                  <a:pt x="575" y="191"/>
                </a:lnTo>
                <a:lnTo>
                  <a:pt x="576" y="192"/>
                </a:lnTo>
                <a:lnTo>
                  <a:pt x="578" y="192"/>
                </a:lnTo>
                <a:lnTo>
                  <a:pt x="580" y="193"/>
                </a:lnTo>
                <a:lnTo>
                  <a:pt x="582" y="193"/>
                </a:lnTo>
                <a:lnTo>
                  <a:pt x="583" y="194"/>
                </a:lnTo>
                <a:lnTo>
                  <a:pt x="585" y="194"/>
                </a:lnTo>
                <a:lnTo>
                  <a:pt x="587" y="195"/>
                </a:lnTo>
                <a:lnTo>
                  <a:pt x="588" y="195"/>
                </a:lnTo>
                <a:lnTo>
                  <a:pt x="590" y="196"/>
                </a:lnTo>
                <a:lnTo>
                  <a:pt x="592" y="196"/>
                </a:lnTo>
                <a:lnTo>
                  <a:pt x="593" y="197"/>
                </a:lnTo>
                <a:lnTo>
                  <a:pt x="595" y="197"/>
                </a:lnTo>
                <a:lnTo>
                  <a:pt x="597" y="198"/>
                </a:lnTo>
                <a:lnTo>
                  <a:pt x="599" y="198"/>
                </a:lnTo>
                <a:lnTo>
                  <a:pt x="600" y="199"/>
                </a:lnTo>
                <a:lnTo>
                  <a:pt x="602" y="199"/>
                </a:lnTo>
                <a:lnTo>
                  <a:pt x="604" y="200"/>
                </a:lnTo>
                <a:lnTo>
                  <a:pt x="605" y="200"/>
                </a:lnTo>
                <a:lnTo>
                  <a:pt x="607" y="201"/>
                </a:lnTo>
                <a:lnTo>
                  <a:pt x="609" y="201"/>
                </a:lnTo>
                <a:lnTo>
                  <a:pt x="610" y="202"/>
                </a:lnTo>
                <a:lnTo>
                  <a:pt x="612" y="202"/>
                </a:lnTo>
                <a:lnTo>
                  <a:pt x="614" y="203"/>
                </a:lnTo>
                <a:lnTo>
                  <a:pt x="615" y="203"/>
                </a:lnTo>
                <a:lnTo>
                  <a:pt x="617" y="203"/>
                </a:lnTo>
                <a:lnTo>
                  <a:pt x="619" y="204"/>
                </a:lnTo>
                <a:lnTo>
                  <a:pt x="621" y="204"/>
                </a:lnTo>
                <a:lnTo>
                  <a:pt x="622" y="205"/>
                </a:lnTo>
                <a:lnTo>
                  <a:pt x="624" y="205"/>
                </a:lnTo>
                <a:lnTo>
                  <a:pt x="626" y="206"/>
                </a:lnTo>
                <a:lnTo>
                  <a:pt x="627" y="206"/>
                </a:lnTo>
                <a:lnTo>
                  <a:pt x="629" y="207"/>
                </a:lnTo>
                <a:lnTo>
                  <a:pt x="631" y="207"/>
                </a:lnTo>
                <a:lnTo>
                  <a:pt x="632" y="208"/>
                </a:lnTo>
                <a:lnTo>
                  <a:pt x="634" y="208"/>
                </a:lnTo>
                <a:lnTo>
                  <a:pt x="636" y="209"/>
                </a:lnTo>
                <a:lnTo>
                  <a:pt x="638" y="209"/>
                </a:lnTo>
                <a:lnTo>
                  <a:pt x="639" y="210"/>
                </a:lnTo>
                <a:lnTo>
                  <a:pt x="641" y="210"/>
                </a:lnTo>
                <a:lnTo>
                  <a:pt x="643" y="211"/>
                </a:lnTo>
                <a:lnTo>
                  <a:pt x="644" y="211"/>
                </a:lnTo>
                <a:lnTo>
                  <a:pt x="646" y="212"/>
                </a:lnTo>
                <a:lnTo>
                  <a:pt x="648" y="212"/>
                </a:lnTo>
                <a:lnTo>
                  <a:pt x="649" y="213"/>
                </a:lnTo>
                <a:lnTo>
                  <a:pt x="651" y="213"/>
                </a:lnTo>
                <a:lnTo>
                  <a:pt x="653" y="214"/>
                </a:lnTo>
                <a:lnTo>
                  <a:pt x="654" y="214"/>
                </a:lnTo>
                <a:lnTo>
                  <a:pt x="656" y="214"/>
                </a:lnTo>
                <a:lnTo>
                  <a:pt x="658" y="215"/>
                </a:lnTo>
                <a:lnTo>
                  <a:pt x="660" y="215"/>
                </a:lnTo>
                <a:lnTo>
                  <a:pt x="661" y="216"/>
                </a:lnTo>
                <a:lnTo>
                  <a:pt x="663" y="216"/>
                </a:lnTo>
                <a:lnTo>
                  <a:pt x="665" y="217"/>
                </a:lnTo>
                <a:lnTo>
                  <a:pt x="666" y="217"/>
                </a:lnTo>
                <a:lnTo>
                  <a:pt x="668" y="217"/>
                </a:lnTo>
                <a:lnTo>
                  <a:pt x="670" y="218"/>
                </a:lnTo>
                <a:lnTo>
                  <a:pt x="671" y="218"/>
                </a:lnTo>
                <a:lnTo>
                  <a:pt x="673" y="219"/>
                </a:lnTo>
                <a:lnTo>
                  <a:pt x="675" y="219"/>
                </a:lnTo>
                <a:lnTo>
                  <a:pt x="677" y="220"/>
                </a:lnTo>
                <a:lnTo>
                  <a:pt x="678" y="220"/>
                </a:lnTo>
                <a:lnTo>
                  <a:pt x="680" y="220"/>
                </a:lnTo>
                <a:lnTo>
                  <a:pt x="682" y="221"/>
                </a:lnTo>
                <a:lnTo>
                  <a:pt x="683" y="221"/>
                </a:lnTo>
                <a:lnTo>
                  <a:pt x="685" y="222"/>
                </a:lnTo>
                <a:lnTo>
                  <a:pt x="687" y="222"/>
                </a:lnTo>
                <a:lnTo>
                  <a:pt x="688" y="223"/>
                </a:lnTo>
                <a:lnTo>
                  <a:pt x="690" y="223"/>
                </a:lnTo>
                <a:lnTo>
                  <a:pt x="692" y="223"/>
                </a:lnTo>
                <a:lnTo>
                  <a:pt x="693" y="224"/>
                </a:lnTo>
                <a:lnTo>
                  <a:pt x="695" y="224"/>
                </a:lnTo>
                <a:lnTo>
                  <a:pt x="697" y="225"/>
                </a:lnTo>
                <a:lnTo>
                  <a:pt x="699" y="225"/>
                </a:lnTo>
                <a:lnTo>
                  <a:pt x="700" y="226"/>
                </a:lnTo>
                <a:lnTo>
                  <a:pt x="702" y="226"/>
                </a:lnTo>
                <a:lnTo>
                  <a:pt x="704" y="226"/>
                </a:lnTo>
                <a:lnTo>
                  <a:pt x="705" y="227"/>
                </a:lnTo>
                <a:lnTo>
                  <a:pt x="707" y="227"/>
                </a:lnTo>
                <a:lnTo>
                  <a:pt x="709" y="228"/>
                </a:lnTo>
                <a:lnTo>
                  <a:pt x="710" y="228"/>
                </a:lnTo>
                <a:lnTo>
                  <a:pt x="712" y="228"/>
                </a:lnTo>
                <a:lnTo>
                  <a:pt x="714" y="229"/>
                </a:lnTo>
                <a:lnTo>
                  <a:pt x="716" y="229"/>
                </a:lnTo>
                <a:lnTo>
                  <a:pt x="717" y="230"/>
                </a:lnTo>
                <a:lnTo>
                  <a:pt x="719" y="230"/>
                </a:lnTo>
                <a:lnTo>
                  <a:pt x="721" y="231"/>
                </a:lnTo>
                <a:lnTo>
                  <a:pt x="722" y="231"/>
                </a:lnTo>
                <a:lnTo>
                  <a:pt x="724" y="231"/>
                </a:lnTo>
                <a:lnTo>
                  <a:pt x="726" y="232"/>
                </a:lnTo>
                <a:lnTo>
                  <a:pt x="727" y="232"/>
                </a:lnTo>
                <a:lnTo>
                  <a:pt x="729" y="233"/>
                </a:lnTo>
                <a:lnTo>
                  <a:pt x="731" y="233"/>
                </a:lnTo>
                <a:lnTo>
                  <a:pt x="733" y="234"/>
                </a:lnTo>
                <a:lnTo>
                  <a:pt x="734" y="234"/>
                </a:lnTo>
                <a:lnTo>
                  <a:pt x="736" y="234"/>
                </a:lnTo>
                <a:lnTo>
                  <a:pt x="738" y="235"/>
                </a:lnTo>
                <a:lnTo>
                  <a:pt x="739" y="235"/>
                </a:lnTo>
                <a:lnTo>
                  <a:pt x="741" y="236"/>
                </a:lnTo>
                <a:lnTo>
                  <a:pt x="743" y="236"/>
                </a:lnTo>
                <a:lnTo>
                  <a:pt x="744" y="237"/>
                </a:lnTo>
                <a:lnTo>
                  <a:pt x="746" y="237"/>
                </a:lnTo>
                <a:lnTo>
                  <a:pt x="748" y="237"/>
                </a:lnTo>
                <a:lnTo>
                  <a:pt x="749" y="238"/>
                </a:lnTo>
                <a:lnTo>
                  <a:pt x="751" y="238"/>
                </a:lnTo>
                <a:lnTo>
                  <a:pt x="753" y="239"/>
                </a:lnTo>
                <a:lnTo>
                  <a:pt x="755" y="239"/>
                </a:lnTo>
                <a:lnTo>
                  <a:pt x="756" y="240"/>
                </a:lnTo>
                <a:lnTo>
                  <a:pt x="758" y="240"/>
                </a:lnTo>
                <a:lnTo>
                  <a:pt x="760" y="240"/>
                </a:lnTo>
                <a:lnTo>
                  <a:pt x="761" y="241"/>
                </a:lnTo>
                <a:lnTo>
                  <a:pt x="763" y="241"/>
                </a:lnTo>
                <a:lnTo>
                  <a:pt x="765" y="242"/>
                </a:lnTo>
                <a:lnTo>
                  <a:pt x="766" y="242"/>
                </a:lnTo>
                <a:lnTo>
                  <a:pt x="768" y="243"/>
                </a:lnTo>
                <a:lnTo>
                  <a:pt x="770" y="243"/>
                </a:lnTo>
                <a:lnTo>
                  <a:pt x="772" y="243"/>
                </a:lnTo>
                <a:lnTo>
                  <a:pt x="773" y="244"/>
                </a:lnTo>
                <a:lnTo>
                  <a:pt x="775" y="244"/>
                </a:lnTo>
                <a:lnTo>
                  <a:pt x="777" y="245"/>
                </a:lnTo>
                <a:lnTo>
                  <a:pt x="778" y="245"/>
                </a:lnTo>
                <a:lnTo>
                  <a:pt x="780" y="245"/>
                </a:lnTo>
                <a:lnTo>
                  <a:pt x="782" y="246"/>
                </a:lnTo>
                <a:lnTo>
                  <a:pt x="783" y="246"/>
                </a:lnTo>
                <a:lnTo>
                  <a:pt x="785" y="247"/>
                </a:lnTo>
                <a:lnTo>
                  <a:pt x="787" y="247"/>
                </a:lnTo>
                <a:lnTo>
                  <a:pt x="788" y="248"/>
                </a:lnTo>
                <a:lnTo>
                  <a:pt x="790" y="248"/>
                </a:lnTo>
                <a:lnTo>
                  <a:pt x="792" y="248"/>
                </a:lnTo>
                <a:lnTo>
                  <a:pt x="794" y="249"/>
                </a:lnTo>
                <a:lnTo>
                  <a:pt x="795" y="249"/>
                </a:lnTo>
                <a:lnTo>
                  <a:pt x="797" y="250"/>
                </a:lnTo>
                <a:lnTo>
                  <a:pt x="799" y="250"/>
                </a:lnTo>
                <a:lnTo>
                  <a:pt x="800" y="251"/>
                </a:lnTo>
                <a:lnTo>
                  <a:pt x="802" y="251"/>
                </a:lnTo>
                <a:lnTo>
                  <a:pt x="804" y="251"/>
                </a:lnTo>
                <a:lnTo>
                  <a:pt x="805" y="252"/>
                </a:lnTo>
                <a:lnTo>
                  <a:pt x="807" y="252"/>
                </a:lnTo>
                <a:lnTo>
                  <a:pt x="809" y="253"/>
                </a:lnTo>
                <a:lnTo>
                  <a:pt x="811" y="253"/>
                </a:lnTo>
                <a:lnTo>
                  <a:pt x="812" y="254"/>
                </a:lnTo>
                <a:lnTo>
                  <a:pt x="814" y="254"/>
                </a:lnTo>
                <a:lnTo>
                  <a:pt x="816" y="254"/>
                </a:lnTo>
                <a:lnTo>
                  <a:pt x="817" y="255"/>
                </a:lnTo>
                <a:lnTo>
                  <a:pt x="819" y="255"/>
                </a:lnTo>
                <a:lnTo>
                  <a:pt x="821" y="256"/>
                </a:lnTo>
                <a:lnTo>
                  <a:pt x="822" y="256"/>
                </a:lnTo>
                <a:lnTo>
                  <a:pt x="824" y="257"/>
                </a:lnTo>
                <a:lnTo>
                  <a:pt x="826" y="257"/>
                </a:lnTo>
                <a:lnTo>
                  <a:pt x="827" y="257"/>
                </a:lnTo>
                <a:lnTo>
                  <a:pt x="829" y="258"/>
                </a:lnTo>
              </a:path>
            </a:pathLst>
          </a:custGeom>
          <a:noFill/>
          <a:ln w="30163">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3"/>
          <p:cNvSpPr>
            <a:spLocks/>
          </p:cNvSpPr>
          <p:nvPr/>
        </p:nvSpPr>
        <p:spPr bwMode="auto">
          <a:xfrm>
            <a:off x="2276475" y="850900"/>
            <a:ext cx="4270375" cy="900112"/>
          </a:xfrm>
          <a:custGeom>
            <a:avLst/>
            <a:gdLst>
              <a:gd name="T0" fmla="*/ 0 w 831"/>
              <a:gd name="T1" fmla="*/ 0 h 175"/>
              <a:gd name="T2" fmla="*/ 210 w 831"/>
              <a:gd name="T3" fmla="*/ 39 h 175"/>
              <a:gd name="T4" fmla="*/ 555 w 831"/>
              <a:gd name="T5" fmla="*/ 109 h 175"/>
              <a:gd name="T6" fmla="*/ 831 w 831"/>
              <a:gd name="T7" fmla="*/ 175 h 175"/>
            </a:gdLst>
            <a:ahLst/>
            <a:cxnLst>
              <a:cxn ang="0">
                <a:pos x="T0" y="T1"/>
              </a:cxn>
              <a:cxn ang="0">
                <a:pos x="T2" y="T3"/>
              </a:cxn>
              <a:cxn ang="0">
                <a:pos x="T4" y="T5"/>
              </a:cxn>
              <a:cxn ang="0">
                <a:pos x="T6" y="T7"/>
              </a:cxn>
            </a:cxnLst>
            <a:rect l="0" t="0" r="r" b="b"/>
            <a:pathLst>
              <a:path w="831" h="175">
                <a:moveTo>
                  <a:pt x="0" y="0"/>
                </a:moveTo>
                <a:lnTo>
                  <a:pt x="210" y="39"/>
                </a:lnTo>
                <a:lnTo>
                  <a:pt x="555" y="109"/>
                </a:lnTo>
                <a:lnTo>
                  <a:pt x="831" y="175"/>
                </a:lnTo>
              </a:path>
            </a:pathLst>
          </a:custGeom>
          <a:noFill/>
          <a:ln w="30163">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Oval 14"/>
          <p:cNvSpPr>
            <a:spLocks noChangeArrowheads="1"/>
          </p:cNvSpPr>
          <p:nvPr/>
        </p:nvSpPr>
        <p:spPr bwMode="auto">
          <a:xfrm>
            <a:off x="2220912" y="793750"/>
            <a:ext cx="112712" cy="107950"/>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5"/>
          <p:cNvSpPr>
            <a:spLocks noChangeArrowheads="1"/>
          </p:cNvSpPr>
          <p:nvPr/>
        </p:nvSpPr>
        <p:spPr bwMode="auto">
          <a:xfrm>
            <a:off x="3298825" y="995362"/>
            <a:ext cx="107950" cy="107950"/>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6"/>
          <p:cNvSpPr>
            <a:spLocks noChangeArrowheads="1"/>
          </p:cNvSpPr>
          <p:nvPr/>
        </p:nvSpPr>
        <p:spPr bwMode="auto">
          <a:xfrm>
            <a:off x="5072062" y="1354137"/>
            <a:ext cx="112712" cy="107950"/>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7"/>
          <p:cNvSpPr>
            <a:spLocks noChangeArrowheads="1"/>
          </p:cNvSpPr>
          <p:nvPr/>
        </p:nvSpPr>
        <p:spPr bwMode="auto">
          <a:xfrm>
            <a:off x="6491287" y="1693862"/>
            <a:ext cx="107950" cy="1127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p:cNvSpPr>
          <p:nvPr/>
        </p:nvSpPr>
        <p:spPr bwMode="auto">
          <a:xfrm>
            <a:off x="2816225" y="1570037"/>
            <a:ext cx="3027362" cy="1501775"/>
          </a:xfrm>
          <a:custGeom>
            <a:avLst/>
            <a:gdLst>
              <a:gd name="T0" fmla="*/ 0 w 589"/>
              <a:gd name="T1" fmla="*/ 0 h 292"/>
              <a:gd name="T2" fmla="*/ 278 w 589"/>
              <a:gd name="T3" fmla="*/ 120 h 292"/>
              <a:gd name="T4" fmla="*/ 589 w 589"/>
              <a:gd name="T5" fmla="*/ 292 h 292"/>
            </a:gdLst>
            <a:ahLst/>
            <a:cxnLst>
              <a:cxn ang="0">
                <a:pos x="T0" y="T1"/>
              </a:cxn>
              <a:cxn ang="0">
                <a:pos x="T2" y="T3"/>
              </a:cxn>
              <a:cxn ang="0">
                <a:pos x="T4" y="T5"/>
              </a:cxn>
            </a:cxnLst>
            <a:rect l="0" t="0" r="r" b="b"/>
            <a:pathLst>
              <a:path w="589" h="292">
                <a:moveTo>
                  <a:pt x="0" y="0"/>
                </a:moveTo>
                <a:lnTo>
                  <a:pt x="278" y="120"/>
                </a:lnTo>
                <a:lnTo>
                  <a:pt x="589" y="292"/>
                </a:lnTo>
              </a:path>
            </a:pathLst>
          </a:custGeom>
          <a:noFill/>
          <a:ln w="30163">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Oval 19"/>
          <p:cNvSpPr>
            <a:spLocks noChangeArrowheads="1"/>
          </p:cNvSpPr>
          <p:nvPr/>
        </p:nvSpPr>
        <p:spPr bwMode="auto">
          <a:xfrm>
            <a:off x="2760662" y="1514475"/>
            <a:ext cx="107950" cy="107950"/>
          </a:xfrm>
          <a:prstGeom prst="ellipse">
            <a:avLst/>
          </a:prstGeom>
          <a:solidFill>
            <a:srgbClr val="006000"/>
          </a:solidFill>
          <a:ln w="20638">
            <a:solidFill>
              <a:srgbClr val="006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20"/>
          <p:cNvSpPr>
            <a:spLocks noChangeArrowheads="1"/>
          </p:cNvSpPr>
          <p:nvPr/>
        </p:nvSpPr>
        <p:spPr bwMode="auto">
          <a:xfrm>
            <a:off x="4187825" y="2130425"/>
            <a:ext cx="107950" cy="107950"/>
          </a:xfrm>
          <a:prstGeom prst="ellipse">
            <a:avLst/>
          </a:prstGeom>
          <a:solidFill>
            <a:srgbClr val="006000"/>
          </a:solidFill>
          <a:ln w="20638">
            <a:solidFill>
              <a:srgbClr val="006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21"/>
          <p:cNvSpPr>
            <a:spLocks noChangeArrowheads="1"/>
          </p:cNvSpPr>
          <p:nvPr/>
        </p:nvSpPr>
        <p:spPr bwMode="auto">
          <a:xfrm>
            <a:off x="5786437" y="3014662"/>
            <a:ext cx="112712" cy="114300"/>
          </a:xfrm>
          <a:prstGeom prst="ellipse">
            <a:avLst/>
          </a:prstGeom>
          <a:solidFill>
            <a:srgbClr val="006000"/>
          </a:solidFill>
          <a:ln w="20638">
            <a:solidFill>
              <a:srgbClr val="006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22"/>
          <p:cNvSpPr>
            <a:spLocks noChangeShapeType="1"/>
          </p:cNvSpPr>
          <p:nvPr/>
        </p:nvSpPr>
        <p:spPr bwMode="auto">
          <a:xfrm>
            <a:off x="2816225" y="4094162"/>
            <a:ext cx="123825" cy="15875"/>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3"/>
          <p:cNvSpPr>
            <a:spLocks noChangeShapeType="1"/>
          </p:cNvSpPr>
          <p:nvPr/>
        </p:nvSpPr>
        <p:spPr bwMode="auto">
          <a:xfrm>
            <a:off x="3001962" y="4121150"/>
            <a:ext cx="122237" cy="20637"/>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4"/>
          <p:cNvSpPr>
            <a:spLocks noChangeShapeType="1"/>
          </p:cNvSpPr>
          <p:nvPr/>
        </p:nvSpPr>
        <p:spPr bwMode="auto">
          <a:xfrm>
            <a:off x="3181350" y="4151312"/>
            <a:ext cx="123825" cy="15875"/>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5"/>
          <p:cNvSpPr>
            <a:spLocks noChangeShapeType="1"/>
          </p:cNvSpPr>
          <p:nvPr/>
        </p:nvSpPr>
        <p:spPr bwMode="auto">
          <a:xfrm>
            <a:off x="3367087" y="4176712"/>
            <a:ext cx="122237" cy="20637"/>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6"/>
          <p:cNvSpPr>
            <a:spLocks noChangeShapeType="1"/>
          </p:cNvSpPr>
          <p:nvPr/>
        </p:nvSpPr>
        <p:spPr bwMode="auto">
          <a:xfrm>
            <a:off x="3546475" y="4208462"/>
            <a:ext cx="122237" cy="14287"/>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7"/>
          <p:cNvSpPr>
            <a:spLocks noChangeShapeType="1"/>
          </p:cNvSpPr>
          <p:nvPr/>
        </p:nvSpPr>
        <p:spPr bwMode="auto">
          <a:xfrm>
            <a:off x="3730625" y="4233862"/>
            <a:ext cx="123825" cy="20637"/>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8"/>
          <p:cNvSpPr>
            <a:spLocks noChangeShapeType="1"/>
          </p:cNvSpPr>
          <p:nvPr/>
        </p:nvSpPr>
        <p:spPr bwMode="auto">
          <a:xfrm>
            <a:off x="3916362" y="4264025"/>
            <a:ext cx="117475" cy="15875"/>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9"/>
          <p:cNvSpPr>
            <a:spLocks noChangeShapeType="1"/>
          </p:cNvSpPr>
          <p:nvPr/>
        </p:nvSpPr>
        <p:spPr bwMode="auto">
          <a:xfrm>
            <a:off x="4095750" y="4289425"/>
            <a:ext cx="123825" cy="20637"/>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30"/>
          <p:cNvSpPr>
            <a:spLocks noChangeShapeType="1"/>
          </p:cNvSpPr>
          <p:nvPr/>
        </p:nvSpPr>
        <p:spPr bwMode="auto">
          <a:xfrm>
            <a:off x="4281487" y="4321175"/>
            <a:ext cx="117475" cy="25400"/>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31"/>
          <p:cNvSpPr>
            <a:spLocks noChangeShapeType="1"/>
          </p:cNvSpPr>
          <p:nvPr/>
        </p:nvSpPr>
        <p:spPr bwMode="auto">
          <a:xfrm>
            <a:off x="4460875" y="4357687"/>
            <a:ext cx="117475" cy="25400"/>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32"/>
          <p:cNvSpPr>
            <a:spLocks noChangeShapeType="1"/>
          </p:cNvSpPr>
          <p:nvPr/>
        </p:nvSpPr>
        <p:spPr bwMode="auto">
          <a:xfrm>
            <a:off x="4640262" y="4392612"/>
            <a:ext cx="123825" cy="25400"/>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33"/>
          <p:cNvSpPr>
            <a:spLocks noChangeShapeType="1"/>
          </p:cNvSpPr>
          <p:nvPr/>
        </p:nvSpPr>
        <p:spPr bwMode="auto">
          <a:xfrm>
            <a:off x="4821237" y="4429125"/>
            <a:ext cx="122237" cy="25400"/>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34"/>
          <p:cNvSpPr>
            <a:spLocks noChangeShapeType="1"/>
          </p:cNvSpPr>
          <p:nvPr/>
        </p:nvSpPr>
        <p:spPr bwMode="auto">
          <a:xfrm>
            <a:off x="5005387" y="4465637"/>
            <a:ext cx="119062" cy="25400"/>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35"/>
          <p:cNvSpPr>
            <a:spLocks noChangeShapeType="1"/>
          </p:cNvSpPr>
          <p:nvPr/>
        </p:nvSpPr>
        <p:spPr bwMode="auto">
          <a:xfrm>
            <a:off x="5184775" y="4500562"/>
            <a:ext cx="123825" cy="25400"/>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6"/>
          <p:cNvSpPr>
            <a:spLocks noChangeShapeType="1"/>
          </p:cNvSpPr>
          <p:nvPr/>
        </p:nvSpPr>
        <p:spPr bwMode="auto">
          <a:xfrm>
            <a:off x="5365750" y="4537075"/>
            <a:ext cx="122237" cy="25400"/>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7"/>
          <p:cNvSpPr>
            <a:spLocks noChangeShapeType="1"/>
          </p:cNvSpPr>
          <p:nvPr/>
        </p:nvSpPr>
        <p:spPr bwMode="auto">
          <a:xfrm>
            <a:off x="5549900" y="4573587"/>
            <a:ext cx="119062" cy="25400"/>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8"/>
          <p:cNvSpPr>
            <a:spLocks noChangeShapeType="1"/>
          </p:cNvSpPr>
          <p:nvPr/>
        </p:nvSpPr>
        <p:spPr bwMode="auto">
          <a:xfrm>
            <a:off x="5730875" y="4608512"/>
            <a:ext cx="112712" cy="25400"/>
          </a:xfrm>
          <a:prstGeom prst="line">
            <a:avLst/>
          </a:prstGeom>
          <a:noFill/>
          <a:ln w="30163" cap="flat">
            <a:solidFill>
              <a:srgbClr val="00B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Oval 39"/>
          <p:cNvSpPr>
            <a:spLocks noChangeArrowheads="1"/>
          </p:cNvSpPr>
          <p:nvPr/>
        </p:nvSpPr>
        <p:spPr bwMode="auto">
          <a:xfrm>
            <a:off x="2760662" y="4038600"/>
            <a:ext cx="107950" cy="107950"/>
          </a:xfrm>
          <a:prstGeom prst="ellipse">
            <a:avLst/>
          </a:prstGeom>
          <a:solidFill>
            <a:srgbClr val="00B000"/>
          </a:solidFill>
          <a:ln w="20638">
            <a:solidFill>
              <a:srgbClr val="00B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40"/>
          <p:cNvSpPr>
            <a:spLocks noChangeArrowheads="1"/>
          </p:cNvSpPr>
          <p:nvPr/>
        </p:nvSpPr>
        <p:spPr bwMode="auto">
          <a:xfrm>
            <a:off x="4187825" y="4259262"/>
            <a:ext cx="107950" cy="107950"/>
          </a:xfrm>
          <a:prstGeom prst="ellipse">
            <a:avLst/>
          </a:prstGeom>
          <a:solidFill>
            <a:srgbClr val="00B000"/>
          </a:solidFill>
          <a:ln w="20638">
            <a:solidFill>
              <a:srgbClr val="00B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41"/>
          <p:cNvSpPr>
            <a:spLocks noChangeArrowheads="1"/>
          </p:cNvSpPr>
          <p:nvPr/>
        </p:nvSpPr>
        <p:spPr bwMode="auto">
          <a:xfrm>
            <a:off x="5786437" y="4578350"/>
            <a:ext cx="112712" cy="112712"/>
          </a:xfrm>
          <a:prstGeom prst="ellipse">
            <a:avLst/>
          </a:prstGeom>
          <a:solidFill>
            <a:srgbClr val="00B000"/>
          </a:solidFill>
          <a:ln w="20638">
            <a:solidFill>
              <a:srgbClr val="00B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45"/>
          <p:cNvSpPr>
            <a:spLocks noChangeArrowheads="1"/>
          </p:cNvSpPr>
          <p:nvPr/>
        </p:nvSpPr>
        <p:spPr bwMode="auto">
          <a:xfrm>
            <a:off x="1560514" y="3558878"/>
            <a:ext cx="682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0353B"/>
                </a:solidFill>
                <a:effectLst/>
                <a:latin typeface="Arial" pitchFamily="34" charset="0"/>
                <a:cs typeface="Arial" pitchFamily="34" charset="0"/>
              </a:rPr>
              <a:t>WTP</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8" name="Line 48"/>
          <p:cNvSpPr>
            <a:spLocks noChangeShapeType="1"/>
          </p:cNvSpPr>
          <p:nvPr/>
        </p:nvSpPr>
        <p:spPr bwMode="auto">
          <a:xfrm flipV="1">
            <a:off x="1130300" y="685800"/>
            <a:ext cx="0" cy="4987925"/>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49"/>
          <p:cNvSpPr>
            <a:spLocks noChangeShapeType="1"/>
          </p:cNvSpPr>
          <p:nvPr/>
        </p:nvSpPr>
        <p:spPr bwMode="auto">
          <a:xfrm flipH="1">
            <a:off x="1028700" y="5508625"/>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50"/>
          <p:cNvSpPr>
            <a:spLocks noChangeArrowheads="1"/>
          </p:cNvSpPr>
          <p:nvPr/>
        </p:nvSpPr>
        <p:spPr bwMode="auto">
          <a:xfrm rot="16200000">
            <a:off x="720725" y="5268912"/>
            <a:ext cx="266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1" name="Line 51"/>
          <p:cNvSpPr>
            <a:spLocks noChangeShapeType="1"/>
          </p:cNvSpPr>
          <p:nvPr/>
        </p:nvSpPr>
        <p:spPr bwMode="auto">
          <a:xfrm flipH="1">
            <a:off x="1028700" y="4470400"/>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52"/>
          <p:cNvSpPr>
            <a:spLocks noChangeArrowheads="1"/>
          </p:cNvSpPr>
          <p:nvPr/>
        </p:nvSpPr>
        <p:spPr bwMode="auto">
          <a:xfrm rot="16200000">
            <a:off x="573087" y="4227512"/>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100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3" name="Line 53"/>
          <p:cNvSpPr>
            <a:spLocks noChangeShapeType="1"/>
          </p:cNvSpPr>
          <p:nvPr/>
        </p:nvSpPr>
        <p:spPr bwMode="auto">
          <a:xfrm flipH="1">
            <a:off x="1028700" y="3425825"/>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54"/>
          <p:cNvSpPr>
            <a:spLocks noChangeArrowheads="1"/>
          </p:cNvSpPr>
          <p:nvPr/>
        </p:nvSpPr>
        <p:spPr bwMode="auto">
          <a:xfrm rot="16200000">
            <a:off x="573087" y="3182937"/>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200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5" name="Line 55"/>
          <p:cNvSpPr>
            <a:spLocks noChangeShapeType="1"/>
          </p:cNvSpPr>
          <p:nvPr/>
        </p:nvSpPr>
        <p:spPr bwMode="auto">
          <a:xfrm flipH="1">
            <a:off x="1028700" y="2382837"/>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56"/>
          <p:cNvSpPr>
            <a:spLocks noChangeArrowheads="1"/>
          </p:cNvSpPr>
          <p:nvPr/>
        </p:nvSpPr>
        <p:spPr bwMode="auto">
          <a:xfrm rot="16200000">
            <a:off x="573087" y="2139950"/>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300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7" name="Line 57"/>
          <p:cNvSpPr>
            <a:spLocks noChangeShapeType="1"/>
          </p:cNvSpPr>
          <p:nvPr/>
        </p:nvSpPr>
        <p:spPr bwMode="auto">
          <a:xfrm flipH="1">
            <a:off x="1028700" y="1344612"/>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58"/>
          <p:cNvSpPr>
            <a:spLocks noChangeArrowheads="1"/>
          </p:cNvSpPr>
          <p:nvPr/>
        </p:nvSpPr>
        <p:spPr bwMode="auto">
          <a:xfrm rot="16200000">
            <a:off x="574675" y="1100137"/>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400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9" name="Rectangle 59"/>
          <p:cNvSpPr>
            <a:spLocks noChangeArrowheads="1"/>
          </p:cNvSpPr>
          <p:nvPr/>
        </p:nvSpPr>
        <p:spPr bwMode="auto">
          <a:xfrm rot="16200000">
            <a:off x="-196850" y="2922587"/>
            <a:ext cx="1536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 per month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0" name="Line 60"/>
          <p:cNvSpPr>
            <a:spLocks noChangeShapeType="1"/>
          </p:cNvSpPr>
          <p:nvPr/>
        </p:nvSpPr>
        <p:spPr bwMode="auto">
          <a:xfrm>
            <a:off x="1130300" y="5673725"/>
            <a:ext cx="729773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61"/>
          <p:cNvSpPr>
            <a:spLocks noChangeShapeType="1"/>
          </p:cNvSpPr>
          <p:nvPr/>
        </p:nvSpPr>
        <p:spPr bwMode="auto">
          <a:xfrm>
            <a:off x="1295400" y="5673725"/>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62"/>
          <p:cNvSpPr>
            <a:spLocks noChangeArrowheads="1"/>
          </p:cNvSpPr>
          <p:nvPr/>
        </p:nvSpPr>
        <p:spPr bwMode="auto">
          <a:xfrm>
            <a:off x="1187450" y="5827712"/>
            <a:ext cx="3397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3" name="Line 63"/>
          <p:cNvSpPr>
            <a:spLocks noChangeShapeType="1"/>
          </p:cNvSpPr>
          <p:nvPr/>
        </p:nvSpPr>
        <p:spPr bwMode="auto">
          <a:xfrm>
            <a:off x="2163762" y="5673725"/>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64"/>
          <p:cNvSpPr>
            <a:spLocks noChangeArrowheads="1"/>
          </p:cNvSpPr>
          <p:nvPr/>
        </p:nvSpPr>
        <p:spPr bwMode="auto">
          <a:xfrm>
            <a:off x="2055812" y="5827712"/>
            <a:ext cx="3397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5" name="Line 65"/>
          <p:cNvSpPr>
            <a:spLocks noChangeShapeType="1"/>
          </p:cNvSpPr>
          <p:nvPr/>
        </p:nvSpPr>
        <p:spPr bwMode="auto">
          <a:xfrm>
            <a:off x="3036887" y="5673725"/>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66"/>
          <p:cNvSpPr>
            <a:spLocks noChangeArrowheads="1"/>
          </p:cNvSpPr>
          <p:nvPr/>
        </p:nvSpPr>
        <p:spPr bwMode="auto">
          <a:xfrm>
            <a:off x="2928937" y="5827712"/>
            <a:ext cx="3397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7" name="Line 67"/>
          <p:cNvSpPr>
            <a:spLocks noChangeShapeType="1"/>
          </p:cNvSpPr>
          <p:nvPr/>
        </p:nvSpPr>
        <p:spPr bwMode="auto">
          <a:xfrm>
            <a:off x="3905250" y="5673725"/>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68"/>
          <p:cNvSpPr>
            <a:spLocks noChangeArrowheads="1"/>
          </p:cNvSpPr>
          <p:nvPr/>
        </p:nvSpPr>
        <p:spPr bwMode="auto">
          <a:xfrm>
            <a:off x="3797300" y="5827712"/>
            <a:ext cx="3397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9" name="Line 69"/>
          <p:cNvSpPr>
            <a:spLocks noChangeShapeType="1"/>
          </p:cNvSpPr>
          <p:nvPr/>
        </p:nvSpPr>
        <p:spPr bwMode="auto">
          <a:xfrm>
            <a:off x="4779962" y="5673725"/>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70"/>
          <p:cNvSpPr>
            <a:spLocks noChangeArrowheads="1"/>
          </p:cNvSpPr>
          <p:nvPr/>
        </p:nvSpPr>
        <p:spPr bwMode="auto">
          <a:xfrm>
            <a:off x="4672012" y="5827712"/>
            <a:ext cx="3397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Line 71"/>
          <p:cNvSpPr>
            <a:spLocks noChangeShapeType="1"/>
          </p:cNvSpPr>
          <p:nvPr/>
        </p:nvSpPr>
        <p:spPr bwMode="auto">
          <a:xfrm>
            <a:off x="5653087" y="5673725"/>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72"/>
          <p:cNvSpPr>
            <a:spLocks noChangeArrowheads="1"/>
          </p:cNvSpPr>
          <p:nvPr/>
        </p:nvSpPr>
        <p:spPr bwMode="auto">
          <a:xfrm>
            <a:off x="5545137" y="5827712"/>
            <a:ext cx="3397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Line 73"/>
          <p:cNvSpPr>
            <a:spLocks noChangeShapeType="1"/>
          </p:cNvSpPr>
          <p:nvPr/>
        </p:nvSpPr>
        <p:spPr bwMode="auto">
          <a:xfrm>
            <a:off x="6521450" y="5673725"/>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74"/>
          <p:cNvSpPr>
            <a:spLocks noChangeArrowheads="1"/>
          </p:cNvSpPr>
          <p:nvPr/>
        </p:nvSpPr>
        <p:spPr bwMode="auto">
          <a:xfrm>
            <a:off x="6413500" y="5827712"/>
            <a:ext cx="3397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5" name="Line 75"/>
          <p:cNvSpPr>
            <a:spLocks noChangeShapeType="1"/>
          </p:cNvSpPr>
          <p:nvPr/>
        </p:nvSpPr>
        <p:spPr bwMode="auto">
          <a:xfrm>
            <a:off x="7394575" y="5673725"/>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76"/>
          <p:cNvSpPr>
            <a:spLocks noChangeArrowheads="1"/>
          </p:cNvSpPr>
          <p:nvPr/>
        </p:nvSpPr>
        <p:spPr bwMode="auto">
          <a:xfrm>
            <a:off x="7286625" y="5827712"/>
            <a:ext cx="3397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7" name="Line 77"/>
          <p:cNvSpPr>
            <a:spLocks noChangeShapeType="1"/>
          </p:cNvSpPr>
          <p:nvPr/>
        </p:nvSpPr>
        <p:spPr bwMode="auto">
          <a:xfrm>
            <a:off x="8262937" y="5673725"/>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78"/>
          <p:cNvSpPr>
            <a:spLocks noChangeArrowheads="1"/>
          </p:cNvSpPr>
          <p:nvPr/>
        </p:nvSpPr>
        <p:spPr bwMode="auto">
          <a:xfrm>
            <a:off x="8191500" y="5827712"/>
            <a:ext cx="266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9" name="Rectangle 79"/>
          <p:cNvSpPr>
            <a:spLocks noChangeArrowheads="1"/>
          </p:cNvSpPr>
          <p:nvPr/>
        </p:nvSpPr>
        <p:spPr bwMode="auto">
          <a:xfrm>
            <a:off x="3124200" y="6245423"/>
            <a:ext cx="26930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dirty="0">
                <a:ln>
                  <a:noFill/>
                </a:ln>
                <a:solidFill>
                  <a:srgbClr val="000000"/>
                </a:solidFill>
                <a:effectLst/>
                <a:latin typeface="Arial" pitchFamily="34" charset="0"/>
                <a:cs typeface="Arial" pitchFamily="34" charset="0"/>
              </a:rPr>
              <a:t> </a:t>
            </a:r>
            <a:r>
              <a:rPr lang="en-US" altLang="en-US" sz="1600" dirty="0">
                <a:solidFill>
                  <a:srgbClr val="000000"/>
                </a:solidFill>
              </a:rPr>
              <a:t>Share with Formal Insurance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0" name="Rectangle 43"/>
          <p:cNvSpPr>
            <a:spLocks noChangeArrowheads="1"/>
          </p:cNvSpPr>
          <p:nvPr/>
        </p:nvSpPr>
        <p:spPr bwMode="auto">
          <a:xfrm>
            <a:off x="6089415" y="1840468"/>
            <a:ext cx="18603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2400" dirty="0">
                <a:solidFill>
                  <a:schemeClr val="tx2"/>
                </a:solidFill>
              </a:rPr>
              <a:t>Average Cost</a:t>
            </a:r>
            <a:endParaRPr lang="en-US" altLang="en-US" sz="2000" baseline="-25000" dirty="0">
              <a:solidFill>
                <a:schemeClr val="tx2"/>
              </a:solidFill>
            </a:endParaRPr>
          </a:p>
        </p:txBody>
      </p:sp>
      <p:sp>
        <p:nvSpPr>
          <p:cNvPr id="71" name="Rectangle 45"/>
          <p:cNvSpPr>
            <a:spLocks noChangeArrowheads="1"/>
          </p:cNvSpPr>
          <p:nvPr/>
        </p:nvSpPr>
        <p:spPr bwMode="auto">
          <a:xfrm>
            <a:off x="5202845" y="3135868"/>
            <a:ext cx="3459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2400" dirty="0">
                <a:solidFill>
                  <a:srgbClr val="006000"/>
                </a:solidFill>
              </a:rPr>
              <a:t>Cost of Marginal Enrollee</a:t>
            </a:r>
            <a:endParaRPr lang="en-US" altLang="en-US" sz="2000" dirty="0"/>
          </a:p>
        </p:txBody>
      </p:sp>
      <p:sp>
        <p:nvSpPr>
          <p:cNvPr id="72" name="Rectangle 47"/>
          <p:cNvSpPr>
            <a:spLocks noChangeArrowheads="1"/>
          </p:cNvSpPr>
          <p:nvPr/>
        </p:nvSpPr>
        <p:spPr bwMode="auto">
          <a:xfrm>
            <a:off x="5754688" y="3886200"/>
            <a:ext cx="30527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2400" dirty="0">
                <a:solidFill>
                  <a:srgbClr val="00B000"/>
                </a:solidFill>
              </a:rPr>
              <a:t>Net Cost of Marginal Enrollee</a:t>
            </a:r>
            <a:endParaRPr lang="en-US" altLang="en-US" sz="2400" baseline="-25000" dirty="0"/>
          </a:p>
        </p:txBody>
      </p:sp>
      <p:cxnSp>
        <p:nvCxnSpPr>
          <p:cNvPr id="73" name="Straight Arrow Connector 72"/>
          <p:cNvCxnSpPr/>
          <p:nvPr/>
        </p:nvCxnSpPr>
        <p:spPr>
          <a:xfrm>
            <a:off x="3836194" y="2105820"/>
            <a:ext cx="0" cy="2053429"/>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4" name="Rectangle 45"/>
          <p:cNvSpPr>
            <a:spLocks noChangeArrowheads="1"/>
          </p:cNvSpPr>
          <p:nvPr/>
        </p:nvSpPr>
        <p:spPr bwMode="auto">
          <a:xfrm>
            <a:off x="1916906" y="2725401"/>
            <a:ext cx="1916604" cy="50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dirty="0"/>
              <a:t>Uncompensated Care Estimate</a:t>
            </a:r>
          </a:p>
        </p:txBody>
      </p:sp>
      <p:sp>
        <p:nvSpPr>
          <p:cNvPr id="75" name="Rectangle 59"/>
          <p:cNvSpPr>
            <a:spLocks noChangeArrowheads="1"/>
          </p:cNvSpPr>
          <p:nvPr/>
        </p:nvSpPr>
        <p:spPr bwMode="auto">
          <a:xfrm>
            <a:off x="457200" y="228600"/>
            <a:ext cx="82359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chemeClr val="accent1"/>
                </a:solidFill>
                <a:effectLst/>
                <a:latin typeface="Arial" panose="020B0604020202020204" pitchFamily="34" charset="0"/>
              </a:rPr>
              <a:t>WTP and Cost Curves, Adjusted for </a:t>
            </a:r>
            <a:r>
              <a:rPr kumimoji="0" lang="en-US" altLang="en-US" sz="2700" b="0" i="0" u="none" strike="noStrike" cap="none" normalizeH="0" baseline="0" dirty="0" err="1">
                <a:ln>
                  <a:noFill/>
                </a:ln>
                <a:solidFill>
                  <a:schemeClr val="accent1"/>
                </a:solidFill>
                <a:effectLst/>
                <a:latin typeface="Arial" panose="020B0604020202020204" pitchFamily="34" charset="0"/>
              </a:rPr>
              <a:t>Uncomp</a:t>
            </a:r>
            <a:r>
              <a:rPr kumimoji="0" lang="en-US" altLang="en-US" sz="2700" b="0" i="0" u="none" strike="noStrike" cap="none" normalizeH="0" baseline="0" dirty="0">
                <a:ln>
                  <a:noFill/>
                </a:ln>
                <a:solidFill>
                  <a:schemeClr val="accent1"/>
                </a:solidFill>
                <a:effectLst/>
                <a:latin typeface="Arial" panose="020B0604020202020204" pitchFamily="34" charset="0"/>
              </a:rPr>
              <a:t>. Care</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Tree>
    <p:extLst>
      <p:ext uri="{BB962C8B-B14F-4D97-AF65-F5344CB8AC3E}">
        <p14:creationId xmlns:p14="http://schemas.microsoft.com/office/powerpoint/2010/main" val="39412842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066800"/>
          </a:xfrm>
        </p:spPr>
        <p:txBody>
          <a:bodyPr>
            <a:normAutofit/>
          </a:bodyPr>
          <a:lstStyle/>
          <a:p>
            <a:pPr algn="ctr"/>
            <a:r>
              <a:rPr lang="en-US" sz="3000" dirty="0"/>
              <a:t>Summary: Welfare Analysis</a:t>
            </a:r>
          </a:p>
        </p:txBody>
      </p:sp>
      <p:sp>
        <p:nvSpPr>
          <p:cNvPr id="5" name="Content Placeholder 4"/>
          <p:cNvSpPr>
            <a:spLocks noGrp="1"/>
          </p:cNvSpPr>
          <p:nvPr>
            <p:ph sz="quarter" idx="14"/>
          </p:nvPr>
        </p:nvSpPr>
        <p:spPr>
          <a:xfrm>
            <a:off x="486770" y="990600"/>
            <a:ext cx="8229600" cy="5264080"/>
          </a:xfrm>
        </p:spPr>
        <p:txBody>
          <a:bodyPr>
            <a:normAutofit fontScale="92500" lnSpcReduction="20000"/>
          </a:bodyPr>
          <a:lstStyle/>
          <a:p>
            <a:r>
              <a:rPr lang="en-US" dirty="0"/>
              <a:t>Both ex-post and ex-ante approach indicate value of health insurance substantially below claims cost of providing it</a:t>
            </a:r>
          </a:p>
          <a:p>
            <a:pPr lvl="1"/>
            <a:r>
              <a:rPr lang="en-US" sz="1900" dirty="0"/>
              <a:t>Value is less than half own costs</a:t>
            </a:r>
          </a:p>
          <a:p>
            <a:pPr lvl="1"/>
            <a:r>
              <a:rPr lang="en-US" sz="1900" dirty="0"/>
              <a:t>Consistent with low take-up on even heavily subsidized exchanges</a:t>
            </a:r>
            <a:endParaRPr lang="en-US" dirty="0"/>
          </a:p>
          <a:p>
            <a:pPr lvl="1"/>
            <a:endParaRPr lang="en-US" dirty="0"/>
          </a:p>
          <a:p>
            <a:r>
              <a:rPr lang="en-US" dirty="0"/>
              <a:t>Likely explanation:</a:t>
            </a:r>
          </a:p>
          <a:p>
            <a:pPr lvl="1"/>
            <a:r>
              <a:rPr lang="en-US" sz="1900" dirty="0"/>
              <a:t>Substantial uncompensated care for nominally “uninsured” low income population</a:t>
            </a:r>
          </a:p>
          <a:p>
            <a:pPr lvl="1"/>
            <a:r>
              <a:rPr lang="en-US" sz="1900" dirty="0"/>
              <a:t>Reduces recipient value of Medicaid for two reasons</a:t>
            </a:r>
          </a:p>
          <a:p>
            <a:pPr lvl="2" eaLnBrk="1" fontAlgn="auto" hangingPunct="1">
              <a:defRPr/>
            </a:pPr>
            <a:r>
              <a:rPr lang="en-US" dirty="0"/>
              <a:t>Accounting: 60 cents / dollar of Medicaid spending does not go directly to recipient </a:t>
            </a:r>
          </a:p>
          <a:p>
            <a:pPr lvl="2" eaLnBrk="1" fontAlgn="auto" hangingPunct="1">
              <a:defRPr/>
            </a:pPr>
            <a:r>
              <a:rPr lang="en-US" dirty="0"/>
              <a:t>Concavity of utility: First unit of insurance more valuable than 81st</a:t>
            </a:r>
          </a:p>
          <a:p>
            <a:pPr lvl="1"/>
            <a:endParaRPr lang="en-US" dirty="0"/>
          </a:p>
          <a:p>
            <a:r>
              <a:rPr lang="en-US" dirty="0"/>
              <a:t>Implication: Recipients are not the only (or primary) beneficiaries of subsidies</a:t>
            </a:r>
          </a:p>
          <a:p>
            <a:endParaRPr lang="en-US" dirty="0"/>
          </a:p>
        </p:txBody>
      </p:sp>
      <p:sp>
        <p:nvSpPr>
          <p:cNvPr id="2" name="Footer Placeholder 1"/>
          <p:cNvSpPr>
            <a:spLocks noGrp="1"/>
          </p:cNvSpPr>
          <p:nvPr>
            <p:ph type="ftr" sz="quarter" idx="15"/>
          </p:nvPr>
        </p:nvSpPr>
        <p:spPr/>
        <p:txBody>
          <a:bodyPr/>
          <a:lstStyle/>
          <a:p>
            <a:pPr>
              <a:defRPr/>
            </a:pPr>
            <a:r>
              <a:rPr lang="en-US"/>
              <a:t>Health Insurance Subsidies: What Do They Do and What Does That Mean? </a:t>
            </a:r>
            <a:endParaRPr lang="en-US" dirty="0"/>
          </a:p>
        </p:txBody>
      </p:sp>
    </p:spTree>
    <p:extLst>
      <p:ext uri="{BB962C8B-B14F-4D97-AF65-F5344CB8AC3E}">
        <p14:creationId xmlns:p14="http://schemas.microsoft.com/office/powerpoint/2010/main" val="4192779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96258" name="Title 3"/>
          <p:cNvSpPr>
            <a:spLocks noGrp="1"/>
          </p:cNvSpPr>
          <p:nvPr>
            <p:ph type="title"/>
          </p:nvPr>
        </p:nvSpPr>
        <p:spPr>
          <a:xfrm>
            <a:off x="0" y="201613"/>
            <a:ext cx="9144000" cy="1150937"/>
          </a:xfrm>
        </p:spPr>
        <p:txBody>
          <a:bodyPr/>
          <a:lstStyle/>
          <a:p>
            <a:pPr algn="ctr" eaLnBrk="1" hangingPunct="1"/>
            <a:r>
              <a:rPr lang="en-US" altLang="en-US" sz="3000" dirty="0"/>
              <a:t>Part III: Implications</a:t>
            </a:r>
          </a:p>
        </p:txBody>
      </p:sp>
      <p:sp>
        <p:nvSpPr>
          <p:cNvPr id="96259" name="Content Placeholder 4"/>
          <p:cNvSpPr>
            <a:spLocks noGrp="1"/>
          </p:cNvSpPr>
          <p:nvPr>
            <p:ph sz="quarter" idx="14"/>
          </p:nvPr>
        </p:nvSpPr>
        <p:spPr>
          <a:xfrm>
            <a:off x="457200" y="1231900"/>
            <a:ext cx="8229600" cy="4949825"/>
          </a:xfrm>
        </p:spPr>
        <p:txBody>
          <a:bodyPr/>
          <a:lstStyle/>
          <a:p>
            <a:pPr eaLnBrk="1" hangingPunct="1"/>
            <a:r>
              <a:rPr lang="en-US" altLang="en-US" dirty="0"/>
              <a:t>Consider two types of implications:</a:t>
            </a:r>
          </a:p>
          <a:p>
            <a:pPr lvl="1" eaLnBrk="1" hangingPunct="1"/>
            <a:r>
              <a:rPr lang="en-US" altLang="en-US" dirty="0"/>
              <a:t>For policies aimed at redistributing to low-income population</a:t>
            </a:r>
          </a:p>
          <a:p>
            <a:pPr lvl="1" eaLnBrk="1" hangingPunct="1"/>
            <a:r>
              <a:rPr lang="en-US" altLang="en-US" dirty="0"/>
              <a:t>For policies aimed at improving health care delivery to low-income population</a:t>
            </a:r>
          </a:p>
        </p:txBody>
      </p:sp>
    </p:spTree>
    <p:extLst>
      <p:ext uri="{BB962C8B-B14F-4D97-AF65-F5344CB8AC3E}">
        <p14:creationId xmlns:p14="http://schemas.microsoft.com/office/powerpoint/2010/main" val="31816573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C60B-0FDB-4EF9-8314-102C18A28A01}"/>
              </a:ext>
            </a:extLst>
          </p:cNvPr>
          <p:cNvSpPr>
            <a:spLocks noGrp="1"/>
          </p:cNvSpPr>
          <p:nvPr>
            <p:ph type="title"/>
          </p:nvPr>
        </p:nvSpPr>
        <p:spPr>
          <a:xfrm>
            <a:off x="457200" y="0"/>
            <a:ext cx="8229600" cy="1150937"/>
          </a:xfrm>
        </p:spPr>
        <p:txBody>
          <a:bodyPr/>
          <a:lstStyle/>
          <a:p>
            <a:r>
              <a:rPr lang="en-US" dirty="0"/>
              <a:t>Implications for Redistribution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0128B8-9C94-4E81-B23F-5FAB13322A7D}"/>
                  </a:ext>
                </a:extLst>
              </p:cNvPr>
              <p:cNvSpPr>
                <a:spLocks noGrp="1"/>
              </p:cNvSpPr>
              <p:nvPr>
                <p:ph idx="1"/>
              </p:nvPr>
            </p:nvSpPr>
            <p:spPr>
              <a:xfrm>
                <a:off x="457200" y="1085850"/>
                <a:ext cx="8229600" cy="5238750"/>
              </a:xfrm>
            </p:spPr>
            <p:txBody>
              <a:bodyPr/>
              <a:lstStyle/>
              <a:p>
                <a:r>
                  <a:rPr lang="en-US" sz="2000" b="1" dirty="0"/>
                  <a:t>Framework:</a:t>
                </a:r>
                <a:r>
                  <a:rPr lang="en-US" sz="2000" dirty="0"/>
                  <a:t> Calculate Marginal Value of Public Funds (MVPF) spent on subsidy increase (following Hendren (2016))</a:t>
                </a:r>
                <a:r>
                  <a:rPr lang="en-US" sz="2000" i="1" dirty="0"/>
                  <a:t> </a:t>
                </a:r>
                <a:endParaRPr lang="en-US" sz="2000" dirty="0"/>
              </a:p>
              <a:p>
                <a:pPr marL="0" indent="0" algn="ctr">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uk-UA" sz="2000" i="1" smtClean="0">
                              <a:latin typeface="Cambria Math" panose="02040503050406030204" pitchFamily="18" charset="0"/>
                            </a:rPr>
                          </m:ctrlPr>
                        </m:mPr>
                        <m:mr>
                          <m:e>
                            <m:r>
                              <m:rPr>
                                <m:brk m:alnAt="7"/>
                              </m:rPr>
                              <a:rPr lang="en-US" sz="2000" i="1">
                                <a:latin typeface="Cambria Math" charset="0"/>
                              </a:rPr>
                              <m:t>𝑀</m:t>
                            </m:r>
                            <m:r>
                              <a:rPr lang="en-US" sz="2000" i="1">
                                <a:latin typeface="Cambria Math" charset="0"/>
                              </a:rPr>
                              <m:t>𝑉𝑃𝐹</m:t>
                            </m:r>
                          </m:e>
                          <m:e>
                            <m:r>
                              <a:rPr lang="en-US" sz="2000" i="1">
                                <a:latin typeface="Cambria Math" charset="0"/>
                              </a:rPr>
                              <m:t>=</m:t>
                            </m:r>
                          </m:e>
                          <m:e>
                            <m:f>
                              <m:fPr>
                                <m:ctrlPr>
                                  <a:rPr lang="mr-IN" sz="2000" i="1">
                                    <a:latin typeface="Cambria Math" panose="02040503050406030204" pitchFamily="18" charset="0"/>
                                  </a:rPr>
                                </m:ctrlPr>
                              </m:fPr>
                              <m:num>
                                <m:r>
                                  <a:rPr lang="en-US" sz="2000" i="1">
                                    <a:latin typeface="Cambria Math" charset="0"/>
                                  </a:rPr>
                                  <m:t>𝑀𝑎𝑟𝑔𝑖𝑛𝑎𝑙</m:t>
                                </m:r>
                                <m:r>
                                  <a:rPr lang="en-US" sz="2000" i="1">
                                    <a:latin typeface="Cambria Math" charset="0"/>
                                  </a:rPr>
                                  <m:t> </m:t>
                                </m:r>
                                <m:r>
                                  <a:rPr lang="en-US" sz="2000" i="1">
                                    <a:latin typeface="Cambria Math" charset="0"/>
                                  </a:rPr>
                                  <m:t>𝑊𝑇𝑃</m:t>
                                </m:r>
                                <m:r>
                                  <a:rPr lang="en-US" sz="2000" i="1">
                                    <a:latin typeface="Cambria Math" charset="0"/>
                                  </a:rPr>
                                  <m:t> </m:t>
                                </m:r>
                                <m:r>
                                  <a:rPr lang="en-US" sz="2000" i="1">
                                    <a:latin typeface="Cambria Math" charset="0"/>
                                  </a:rPr>
                                  <m:t>𝑏𝑦</m:t>
                                </m:r>
                                <m:r>
                                  <a:rPr lang="en-US" sz="2000" i="1">
                                    <a:latin typeface="Cambria Math" charset="0"/>
                                  </a:rPr>
                                  <m:t> </m:t>
                                </m:r>
                                <m:r>
                                  <a:rPr lang="en-US" sz="2000" i="1">
                                    <a:latin typeface="Cambria Math" charset="0"/>
                                  </a:rPr>
                                  <m:t>𝐵𝑒𝑛𝑒𝑓𝑖𝑐𝑖𝑎𝑟𝑖𝑒𝑠</m:t>
                                </m:r>
                              </m:num>
                              <m:den>
                                <m:r>
                                  <a:rPr lang="en-US" sz="2000" i="1">
                                    <a:latin typeface="Cambria Math" charset="0"/>
                                  </a:rPr>
                                  <m:t>𝑀𝑎𝑟𝑔𝑖𝑛𝑎𝑙</m:t>
                                </m:r>
                                <m:r>
                                  <a:rPr lang="en-US" sz="2000" i="1">
                                    <a:latin typeface="Cambria Math" charset="0"/>
                                  </a:rPr>
                                  <m:t> </m:t>
                                </m:r>
                                <m:r>
                                  <a:rPr lang="en-US" sz="2000" i="1">
                                    <a:latin typeface="Cambria Math" charset="0"/>
                                  </a:rPr>
                                  <m:t>𝐶𝑜𝑠𝑡</m:t>
                                </m:r>
                                <m:r>
                                  <a:rPr lang="en-US" sz="2000" i="1">
                                    <a:latin typeface="Cambria Math" charset="0"/>
                                  </a:rPr>
                                  <m:t> </m:t>
                                </m:r>
                                <m:r>
                                  <a:rPr lang="en-US" sz="2000" i="1">
                                    <a:latin typeface="Cambria Math" charset="0"/>
                                  </a:rPr>
                                  <m:t>𝑡𝑜</m:t>
                                </m:r>
                                <m:r>
                                  <a:rPr lang="en-US" sz="2000" i="1">
                                    <a:latin typeface="Cambria Math" charset="0"/>
                                  </a:rPr>
                                  <m:t> </m:t>
                                </m:r>
                                <m:r>
                                  <a:rPr lang="en-US" sz="2000" i="1">
                                    <a:latin typeface="Cambria Math" charset="0"/>
                                  </a:rPr>
                                  <m:t>𝐺𝑜𝑣𝑡</m:t>
                                </m:r>
                              </m:den>
                            </m:f>
                          </m:e>
                        </m:mr>
                        <m:mr>
                          <m:e/>
                          <m:e/>
                          <m:e/>
                        </m:mr>
                        <m:mr>
                          <m:e/>
                          <m:e>
                            <m:r>
                              <a:rPr lang="en-US" sz="2000" i="1">
                                <a:latin typeface="Cambria Math" charset="0"/>
                              </a:rPr>
                              <m:t>=</m:t>
                            </m:r>
                          </m:e>
                          <m:e>
                            <m:f>
                              <m:fPr>
                                <m:ctrlPr>
                                  <a:rPr lang="mr-IN" sz="2000" i="1">
                                    <a:latin typeface="Cambria Math" panose="02040503050406030204" pitchFamily="18" charset="0"/>
                                  </a:rPr>
                                </m:ctrlPr>
                              </m:fPr>
                              <m:num>
                                <m:sSup>
                                  <m:sSupPr>
                                    <m:ctrlPr>
                                      <a:rPr lang="mr-IN"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num>
                              <m:den>
                                <m:sSup>
                                  <m:sSupPr>
                                    <m:ctrlPr>
                                      <a:rPr lang="mr-IN"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r>
                                  <a:rPr lang="en-US" sz="2000" i="1">
                                    <a:latin typeface="Cambria Math" charset="0"/>
                                  </a:rPr>
                                  <m:t>+</m:t>
                                </m:r>
                                <m:f>
                                  <m:fPr>
                                    <m:ctrlPr>
                                      <a:rPr lang="mr-IN"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charset="0"/>
                                          </a:rPr>
                                          <m:t>𝑊</m:t>
                                        </m:r>
                                        <m:r>
                                          <a:rPr lang="en-US" sz="2000" i="1">
                                            <a:latin typeface="Cambria Math" panose="02040503050406030204" pitchFamily="18" charset="0"/>
                                          </a:rPr>
                                          <m:t>𝑇𝑃</m:t>
                                        </m:r>
                                      </m:e>
                                      <m:sup>
                                        <m:r>
                                          <a:rPr lang="en-US" sz="2000" i="1">
                                            <a:latin typeface="Cambria Math" charset="0"/>
                                          </a:rPr>
                                          <m:t>′</m:t>
                                        </m:r>
                                      </m:sup>
                                    </m:sSup>
                                    <m:r>
                                      <a:rPr lang="en-US" sz="2000" i="1">
                                        <a:latin typeface="Cambria Math" charset="0"/>
                                      </a:rPr>
                                      <m:t>(</m:t>
                                    </m:r>
                                    <m:sSup>
                                      <m:sSupPr>
                                        <m:ctrlPr>
                                          <a:rPr lang="mr-IN"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r>
                                      <a:rPr lang="en-US" sz="2000" i="1">
                                        <a:latin typeface="Cambria Math" charset="0"/>
                                      </a:rPr>
                                      <m:t>)</m:t>
                                    </m:r>
                                  </m:den>
                                </m:f>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rPr>
                                      <m:t>𝐶</m:t>
                                    </m:r>
                                    <m:d>
                                      <m:dPr>
                                        <m:ctrlPr>
                                          <a:rPr lang="en-US" sz="2000" i="1">
                                            <a:latin typeface="Cambria Math" panose="02040503050406030204" pitchFamily="18" charset="0"/>
                                          </a:rPr>
                                        </m:ctrlPr>
                                      </m:dPr>
                                      <m:e>
                                        <m:sSup>
                                          <m:sSupPr>
                                            <m:ctrlPr>
                                              <a:rPr lang="mr-IN"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e>
                                    </m:d>
                                    <m:r>
                                      <a:rPr lang="en-US" sz="2000" i="1">
                                        <a:latin typeface="Cambria Math" charset="0"/>
                                      </a:rPr>
                                      <m:t>−</m:t>
                                    </m:r>
                                    <m:r>
                                      <a:rPr lang="en-US" sz="2000" b="0" i="1" smtClean="0">
                                        <a:latin typeface="Cambria Math" panose="02040503050406030204" pitchFamily="18" charset="0"/>
                                      </a:rPr>
                                      <m:t>𝑊</m:t>
                                    </m:r>
                                    <m:r>
                                      <a:rPr lang="en-US" sz="2000" i="1">
                                        <a:latin typeface="Cambria Math" panose="02040503050406030204" pitchFamily="18" charset="0"/>
                                      </a:rPr>
                                      <m:t>(</m:t>
                                    </m:r>
                                    <m:sSup>
                                      <m:sSupPr>
                                        <m:ctrlPr>
                                          <a:rPr lang="mr-IN"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r>
                                      <a:rPr lang="en-US" sz="2000" i="1">
                                        <a:latin typeface="Cambria Math" panose="02040503050406030204" pitchFamily="18" charset="0"/>
                                      </a:rPr>
                                      <m:t>)</m:t>
                                    </m:r>
                                  </m:e>
                                </m:d>
                              </m:den>
                            </m:f>
                          </m:e>
                        </m:mr>
                      </m:m>
                    </m:oMath>
                  </m:oMathPara>
                </a14:m>
                <a:endParaRPr lang="en-US" sz="2000" dirty="0"/>
              </a:p>
              <a:p>
                <a:r>
                  <a:rPr lang="en-US" sz="2000" dirty="0"/>
                  <a:t>Marginal WTP: $1 of subsidies is valued by $1 for </a:t>
                </a:r>
                <a:r>
                  <a:rPr lang="en-US" sz="2000" i="1" dirty="0"/>
                  <a:t>s*</a:t>
                </a:r>
                <a:r>
                  <a:rPr lang="en-US" sz="2000" dirty="0"/>
                  <a:t> enrolled</a:t>
                </a:r>
                <a:endParaRPr lang="en-US" dirty="0"/>
              </a:p>
              <a:p>
                <a:r>
                  <a:rPr lang="en-US" sz="2000" dirty="0"/>
                  <a:t>Marginal Cost: Incorporate additional cost from marginal entrants</a:t>
                </a:r>
              </a:p>
              <a:p>
                <a:pPr lvl="1"/>
                <a:r>
                  <a:rPr lang="en-US" dirty="0"/>
                  <a:t>-1/</a:t>
                </a:r>
                <a14:m>
                  <m:oMath xmlns:m="http://schemas.openxmlformats.org/officeDocument/2006/math">
                    <m:sSup>
                      <m:sSupPr>
                        <m:ctrlPr>
                          <a:rPr lang="en-US" i="1">
                            <a:latin typeface="Cambria Math" panose="02040503050406030204" pitchFamily="18" charset="0"/>
                          </a:rPr>
                        </m:ctrlPr>
                      </m:sSupPr>
                      <m:e>
                        <m:r>
                          <a:rPr lang="en-US" i="1">
                            <a:latin typeface="Cambria Math" charset="0"/>
                          </a:rPr>
                          <m:t>𝑊</m:t>
                        </m:r>
                        <m:r>
                          <a:rPr lang="en-US" i="1">
                            <a:latin typeface="Cambria Math" panose="02040503050406030204" pitchFamily="18" charset="0"/>
                          </a:rPr>
                          <m:t>𝑇𝑃</m:t>
                        </m:r>
                      </m:e>
                      <m:sup>
                        <m:r>
                          <a:rPr lang="en-US" i="1">
                            <a:latin typeface="Cambria Math" charset="0"/>
                          </a:rPr>
                          <m:t>′</m:t>
                        </m:r>
                      </m:sup>
                    </m:sSup>
                    <m:r>
                      <a:rPr lang="en-US" i="1">
                        <a:latin typeface="Cambria Math" charset="0"/>
                      </a:rPr>
                      <m:t>(</m:t>
                    </m:r>
                    <m:sSup>
                      <m:sSupPr>
                        <m:ctrlPr>
                          <a:rPr lang="mr-IN"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charset="0"/>
                      </a:rPr>
                      <m:t>)</m:t>
                    </m:r>
                  </m:oMath>
                </a14:m>
                <a:r>
                  <a:rPr lang="en-US" dirty="0"/>
                  <a:t> measures number of marginal entrants</a:t>
                </a:r>
              </a:p>
              <a:p>
                <a:pPr lvl="1"/>
                <a14:m>
                  <m:oMath xmlns:m="http://schemas.openxmlformats.org/officeDocument/2006/math">
                    <m:r>
                      <a:rPr lang="en-US" b="0" i="1" smtClean="0">
                        <a:latin typeface="Cambria Math" panose="02040503050406030204" pitchFamily="18" charset="0"/>
                      </a:rPr>
                      <m:t>𝐶</m:t>
                    </m:r>
                    <m:d>
                      <m:dPr>
                        <m:ctrlPr>
                          <a:rPr lang="en-US" i="1">
                            <a:latin typeface="Cambria Math" panose="02040503050406030204" pitchFamily="18" charset="0"/>
                          </a:rPr>
                        </m:ctrlPr>
                      </m:dPr>
                      <m:e>
                        <m:sSup>
                          <m:sSupPr>
                            <m:ctrlPr>
                              <a:rPr lang="mr-IN"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charset="0"/>
                      </a:rPr>
                      <m:t>−</m:t>
                    </m:r>
                    <m:r>
                      <a:rPr lang="en-US" b="0" i="1" smtClean="0">
                        <a:latin typeface="Cambria Math" panose="02040503050406030204" pitchFamily="18" charset="0"/>
                      </a:rPr>
                      <m:t>𝑊𝑇𝑃</m:t>
                    </m:r>
                    <m:r>
                      <a:rPr lang="en-US" i="1">
                        <a:latin typeface="Cambria Math" panose="02040503050406030204" pitchFamily="18" charset="0"/>
                      </a:rPr>
                      <m:t>(</m:t>
                    </m:r>
                    <m:sSup>
                      <m:sSupPr>
                        <m:ctrlPr>
                          <a:rPr lang="mr-IN"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oMath>
                </a14:m>
                <a:r>
                  <a:rPr lang="en-US" dirty="0"/>
                  <a:t> measures govt. cost of marginal entrants</a:t>
                </a:r>
              </a:p>
              <a:p>
                <a:r>
                  <a:rPr lang="en-US" sz="2000" dirty="0"/>
                  <a:t>MVPF &lt; 1 if marginal entrants have WTP less than costs</a:t>
                </a:r>
              </a:p>
              <a:p>
                <a:pPr marL="457200" lvl="1" indent="0">
                  <a:buNone/>
                </a:pPr>
                <a:endParaRPr lang="en-US" u="sng" dirty="0"/>
              </a:p>
              <a:p>
                <a:pPr marL="0" indent="0">
                  <a:buNone/>
                </a:pPr>
                <a:endParaRPr lang="en-US" sz="2000" dirty="0"/>
              </a:p>
              <a:p>
                <a:pPr lvl="1"/>
                <a:endParaRPr lang="en-US" dirty="0"/>
              </a:p>
            </p:txBody>
          </p:sp>
        </mc:Choice>
        <mc:Fallback xmlns="">
          <p:sp>
            <p:nvSpPr>
              <p:cNvPr id="3" name="Content Placeholder 2">
                <a:extLst>
                  <a:ext uri="{FF2B5EF4-FFF2-40B4-BE49-F238E27FC236}">
                    <a16:creationId xmlns:a16="http://schemas.microsoft.com/office/drawing/2014/main" id="{EE0128B8-9C94-4E81-B23F-5FAB13322A7D}"/>
                  </a:ext>
                </a:extLst>
              </p:cNvPr>
              <p:cNvSpPr>
                <a:spLocks noGrp="1" noRot="1" noChangeAspect="1" noMove="1" noResize="1" noEditPoints="1" noAdjustHandles="1" noChangeArrowheads="1" noChangeShapeType="1" noTextEdit="1"/>
              </p:cNvSpPr>
              <p:nvPr>
                <p:ph idx="1"/>
              </p:nvPr>
            </p:nvSpPr>
            <p:spPr>
              <a:xfrm>
                <a:off x="457200" y="1085850"/>
                <a:ext cx="8229600" cy="5238750"/>
              </a:xfrm>
              <a:blipFill>
                <a:blip r:embed="rId3"/>
                <a:stretch>
                  <a:fillRect l="-667" t="-581"/>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pPr>
              <a:defRPr/>
            </a:pPr>
            <a:r>
              <a:rPr lang="en-US" altLang="en-US" dirty="0"/>
              <a:t>Health Insurance Subsidies: What Do They Do and What Does That Mean? </a:t>
            </a:r>
          </a:p>
        </p:txBody>
      </p:sp>
    </p:spTree>
    <p:extLst>
      <p:ext uri="{BB962C8B-B14F-4D97-AF65-F5344CB8AC3E}">
        <p14:creationId xmlns:p14="http://schemas.microsoft.com/office/powerpoint/2010/main" val="31594656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C60B-0FDB-4EF9-8314-102C18A28A01}"/>
              </a:ext>
            </a:extLst>
          </p:cNvPr>
          <p:cNvSpPr>
            <a:spLocks noGrp="1"/>
          </p:cNvSpPr>
          <p:nvPr>
            <p:ph type="title"/>
          </p:nvPr>
        </p:nvSpPr>
        <p:spPr>
          <a:xfrm>
            <a:off x="457200" y="0"/>
            <a:ext cx="8229600" cy="1150937"/>
          </a:xfrm>
        </p:spPr>
        <p:txBody>
          <a:bodyPr/>
          <a:lstStyle/>
          <a:p>
            <a:r>
              <a:rPr lang="en-US" dirty="0"/>
              <a:t>Marginal Value of Public Funds</a:t>
            </a:r>
          </a:p>
        </p:txBody>
      </p:sp>
      <p:sp>
        <p:nvSpPr>
          <p:cNvPr id="3" name="Content Placeholder 2">
            <a:extLst>
              <a:ext uri="{FF2B5EF4-FFF2-40B4-BE49-F238E27FC236}">
                <a16:creationId xmlns:a16="http://schemas.microsoft.com/office/drawing/2014/main" id="{EE0128B8-9C94-4E81-B23F-5FAB13322A7D}"/>
              </a:ext>
            </a:extLst>
          </p:cNvPr>
          <p:cNvSpPr>
            <a:spLocks noGrp="1"/>
          </p:cNvSpPr>
          <p:nvPr>
            <p:ph idx="1"/>
          </p:nvPr>
        </p:nvSpPr>
        <p:spPr>
          <a:xfrm>
            <a:off x="457200" y="1085850"/>
            <a:ext cx="8229600" cy="4705350"/>
          </a:xfrm>
        </p:spPr>
        <p:txBody>
          <a:bodyPr/>
          <a:lstStyle/>
          <a:p>
            <a:pPr marL="0" indent="0">
              <a:buNone/>
            </a:pPr>
            <a:r>
              <a:rPr lang="en-US" i="1" dirty="0"/>
              <a:t> </a:t>
            </a:r>
            <a:endParaRPr lang="en-US" dirty="0"/>
          </a:p>
          <a:p>
            <a:pPr marL="0" indent="0" algn="ctr">
              <a:buNone/>
            </a:pPr>
            <a:endParaRPr lang="en-US" dirty="0"/>
          </a:p>
          <a:p>
            <a:r>
              <a:rPr lang="en-US" u="sng" dirty="0"/>
              <a:t>Benefit-cost test</a:t>
            </a:r>
            <a:r>
              <a:rPr lang="en-US" dirty="0"/>
              <a:t>: Does MVPF of policy exceed relevant threshold for counterfactual policy</a:t>
            </a:r>
          </a:p>
          <a:p>
            <a:pPr lvl="1"/>
            <a:r>
              <a:rPr lang="en-US" dirty="0"/>
              <a:t>MVPF &gt; 1 </a:t>
            </a:r>
            <a:r>
              <a:rPr lang="en-US" dirty="0">
                <a:sym typeface="Wingdings" panose="05000000000000000000" pitchFamily="2" charset="2"/>
              </a:rPr>
              <a:t>if recipients willing to pay cost to government of additional subsidies (e.g. due to adverse selection)</a:t>
            </a:r>
            <a:endParaRPr lang="en-US" dirty="0"/>
          </a:p>
          <a:p>
            <a:r>
              <a:rPr lang="en-US" dirty="0"/>
              <a:t>Various possibilities for </a:t>
            </a:r>
            <a:r>
              <a:rPr lang="en-US" u="sng" dirty="0"/>
              <a:t>incidence</a:t>
            </a:r>
            <a:r>
              <a:rPr lang="en-US" dirty="0"/>
              <a:t> of ↓ </a:t>
            </a:r>
            <a:r>
              <a:rPr lang="en-US" dirty="0" err="1"/>
              <a:t>uncomp</a:t>
            </a:r>
            <a:r>
              <a:rPr lang="en-US" dirty="0"/>
              <a:t>. care:</a:t>
            </a:r>
          </a:p>
          <a:p>
            <a:pPr lvl="1"/>
            <a:r>
              <a:rPr lang="en-US" dirty="0"/>
              <a:t>No value</a:t>
            </a:r>
          </a:p>
          <a:p>
            <a:pPr lvl="1"/>
            <a:r>
              <a:rPr lang="en-US" dirty="0"/>
              <a:t>Reduced govt costs</a:t>
            </a:r>
          </a:p>
          <a:p>
            <a:pPr lvl="1"/>
            <a:r>
              <a:rPr lang="en-US" dirty="0"/>
              <a:t>Low income – e.g. better care for remaining uninsured</a:t>
            </a:r>
          </a:p>
          <a:p>
            <a:pPr lvl="1"/>
            <a:r>
              <a:rPr lang="en-US" dirty="0"/>
              <a:t>High income – e.g. reduced private insurance premiums</a:t>
            </a:r>
          </a:p>
          <a:p>
            <a:endParaRPr lang="en-US" dirty="0"/>
          </a:p>
          <a:p>
            <a:pPr lvl="1"/>
            <a:endParaRPr lang="en-US" dirty="0"/>
          </a:p>
        </p:txBody>
      </p:sp>
      <p:graphicFrame>
        <p:nvGraphicFramePr>
          <p:cNvPr id="4" name="Object 3">
            <a:extLst>
              <a:ext uri="{FF2B5EF4-FFF2-40B4-BE49-F238E27FC236}">
                <a16:creationId xmlns:a16="http://schemas.microsoft.com/office/drawing/2014/main" id="{F9651D25-D260-40E3-B7E8-6E7EE91F3BD6}"/>
              </a:ext>
            </a:extLst>
          </p:cNvPr>
          <p:cNvGraphicFramePr>
            <a:graphicFrameLocks noChangeAspect="1"/>
          </p:cNvGraphicFramePr>
          <p:nvPr/>
        </p:nvGraphicFramePr>
        <p:xfrm>
          <a:off x="1930404" y="1143000"/>
          <a:ext cx="5091012" cy="796176"/>
        </p:xfrm>
        <a:graphic>
          <a:graphicData uri="http://schemas.openxmlformats.org/presentationml/2006/ole">
            <mc:AlternateContent xmlns:mc="http://schemas.openxmlformats.org/markup-compatibility/2006">
              <mc:Choice xmlns:v="urn:schemas-microsoft-com:vml" Requires="v">
                <p:oleObj spid="_x0000_s1082" name="Equation" r:id="rId4" imgW="2679480" imgH="419040" progId="Equation.DSMT4">
                  <p:embed/>
                </p:oleObj>
              </mc:Choice>
              <mc:Fallback>
                <p:oleObj name="Equation" r:id="rId4" imgW="2679480" imgH="419040" progId="Equation.DSMT4">
                  <p:embed/>
                  <p:pic>
                    <p:nvPicPr>
                      <p:cNvPr id="0" name=""/>
                      <p:cNvPicPr/>
                      <p:nvPr/>
                    </p:nvPicPr>
                    <p:blipFill>
                      <a:blip r:embed="rId5"/>
                      <a:stretch>
                        <a:fillRect/>
                      </a:stretch>
                    </p:blipFill>
                    <p:spPr>
                      <a:xfrm>
                        <a:off x="1930404" y="1143000"/>
                        <a:ext cx="5091012" cy="796176"/>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altLang="en-US"/>
              <a:t>Health Insurance Subsidies: What Do They Do and What Does That Mean? </a:t>
            </a:r>
          </a:p>
        </p:txBody>
      </p:sp>
    </p:spTree>
    <p:extLst>
      <p:ext uri="{BB962C8B-B14F-4D97-AF65-F5344CB8AC3E}">
        <p14:creationId xmlns:p14="http://schemas.microsoft.com/office/powerpoint/2010/main" val="3920893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MVPF of Expanded Subsidies</a:t>
            </a:r>
          </a:p>
        </p:txBody>
      </p:sp>
      <p:graphicFrame>
        <p:nvGraphicFramePr>
          <p:cNvPr id="4" name="Chart 3"/>
          <p:cNvGraphicFramePr/>
          <p:nvPr/>
        </p:nvGraphicFramePr>
        <p:xfrm>
          <a:off x="228600" y="762000"/>
          <a:ext cx="8686800" cy="59435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971799" y="6402529"/>
            <a:ext cx="5801139" cy="369332"/>
          </a:xfrm>
          <a:prstGeom prst="rect">
            <a:avLst/>
          </a:prstGeom>
          <a:noFill/>
        </p:spPr>
        <p:txBody>
          <a:bodyPr wrap="square" rtlCol="0">
            <a:spAutoFit/>
          </a:bodyPr>
          <a:lstStyle/>
          <a:p>
            <a:pPr algn="ctr"/>
            <a:r>
              <a:rPr lang="en-US" dirty="0"/>
              <a:t>Uncompensated Care Incidence</a:t>
            </a:r>
          </a:p>
        </p:txBody>
      </p:sp>
      <p:sp>
        <p:nvSpPr>
          <p:cNvPr id="8" name="Left Brace 7"/>
          <p:cNvSpPr/>
          <p:nvPr/>
        </p:nvSpPr>
        <p:spPr>
          <a:xfrm rot="-5400000">
            <a:off x="5806505" y="3436094"/>
            <a:ext cx="131729" cy="5801139"/>
          </a:xfrm>
          <a:prstGeom prst="leftBrace">
            <a:avLst>
              <a:gd name="adj1" fmla="val 8333"/>
              <a:gd name="adj2" fmla="val 507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endParaRPr lang="en-US"/>
          </a:p>
        </p:txBody>
      </p:sp>
      <p:sp>
        <p:nvSpPr>
          <p:cNvPr id="11" name="Rectangle 10">
            <a:extLst>
              <a:ext uri="{FF2B5EF4-FFF2-40B4-BE49-F238E27FC236}">
                <a16:creationId xmlns:a16="http://schemas.microsoft.com/office/drawing/2014/main" id="{405D157F-96D5-479E-AD23-689F97022724}"/>
              </a:ext>
            </a:extLst>
          </p:cNvPr>
          <p:cNvSpPr/>
          <p:nvPr/>
        </p:nvSpPr>
        <p:spPr>
          <a:xfrm>
            <a:off x="2819400" y="914400"/>
            <a:ext cx="6172201" cy="5857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altLang="en-US"/>
              <a:t>Health Insurance Subsidies: What Do They Do and What Does That Mean? </a:t>
            </a:r>
          </a:p>
        </p:txBody>
      </p:sp>
    </p:spTree>
    <p:extLst>
      <p:ext uri="{BB962C8B-B14F-4D97-AF65-F5344CB8AC3E}">
        <p14:creationId xmlns:p14="http://schemas.microsoft.com/office/powerpoint/2010/main" val="205990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sz="3000"/>
              <a:t>Insurance: A Free Lunch!</a:t>
            </a:r>
          </a:p>
        </p:txBody>
      </p:sp>
      <p:pic>
        <p:nvPicPr>
          <p:cNvPr id="24579"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406525" y="1547813"/>
            <a:ext cx="6330950" cy="4705350"/>
          </a:xfrm>
        </p:spPr>
      </p:pic>
      <p:sp>
        <p:nvSpPr>
          <p:cNvPr id="25604"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MVPF of Expanded Subsidies</a:t>
            </a:r>
          </a:p>
        </p:txBody>
      </p:sp>
      <p:graphicFrame>
        <p:nvGraphicFramePr>
          <p:cNvPr id="4" name="Chart 3"/>
          <p:cNvGraphicFramePr/>
          <p:nvPr/>
        </p:nvGraphicFramePr>
        <p:xfrm>
          <a:off x="228600" y="762000"/>
          <a:ext cx="8686800" cy="59435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971799" y="6402529"/>
            <a:ext cx="5801139" cy="369332"/>
          </a:xfrm>
          <a:prstGeom prst="rect">
            <a:avLst/>
          </a:prstGeom>
          <a:noFill/>
        </p:spPr>
        <p:txBody>
          <a:bodyPr wrap="square" rtlCol="0">
            <a:spAutoFit/>
          </a:bodyPr>
          <a:lstStyle/>
          <a:p>
            <a:pPr algn="ctr"/>
            <a:r>
              <a:rPr lang="en-US" dirty="0"/>
              <a:t>Uncompensated Care Incidence</a:t>
            </a:r>
          </a:p>
        </p:txBody>
      </p:sp>
      <p:sp>
        <p:nvSpPr>
          <p:cNvPr id="8" name="Left Brace 7"/>
          <p:cNvSpPr/>
          <p:nvPr/>
        </p:nvSpPr>
        <p:spPr>
          <a:xfrm rot="-5400000">
            <a:off x="5806505" y="3436094"/>
            <a:ext cx="131729" cy="5801139"/>
          </a:xfrm>
          <a:prstGeom prst="leftBrace">
            <a:avLst>
              <a:gd name="adj1" fmla="val 8333"/>
              <a:gd name="adj2" fmla="val 507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endParaRPr lang="en-US"/>
          </a:p>
        </p:txBody>
      </p:sp>
      <p:cxnSp>
        <p:nvCxnSpPr>
          <p:cNvPr id="5" name="Straight Connector 4">
            <a:extLst>
              <a:ext uri="{FF2B5EF4-FFF2-40B4-BE49-F238E27FC236}">
                <a16:creationId xmlns:a16="http://schemas.microsoft.com/office/drawing/2014/main" id="{64FEDFE0-3BEE-46C3-81A7-D04F017CBF4D}"/>
              </a:ext>
            </a:extLst>
          </p:cNvPr>
          <p:cNvCxnSpPr>
            <a:cxnSpLocks/>
          </p:cNvCxnSpPr>
          <p:nvPr/>
        </p:nvCxnSpPr>
        <p:spPr>
          <a:xfrm flipV="1">
            <a:off x="2809875" y="838201"/>
            <a:ext cx="0" cy="5564328"/>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ltLang="en-US"/>
              <a:t>Health Insurance Subsidies: What Do They Do and What Does That Mean? </a:t>
            </a:r>
          </a:p>
        </p:txBody>
      </p:sp>
    </p:spTree>
    <p:extLst>
      <p:ext uri="{BB962C8B-B14F-4D97-AF65-F5344CB8AC3E}">
        <p14:creationId xmlns:p14="http://schemas.microsoft.com/office/powerpoint/2010/main" val="30225260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MVPF of Expanded Subsidies</a:t>
            </a:r>
          </a:p>
        </p:txBody>
      </p:sp>
      <p:graphicFrame>
        <p:nvGraphicFramePr>
          <p:cNvPr id="4" name="Chart 3"/>
          <p:cNvGraphicFramePr/>
          <p:nvPr/>
        </p:nvGraphicFramePr>
        <p:xfrm>
          <a:off x="228600" y="762000"/>
          <a:ext cx="8686800" cy="59435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971799" y="6402529"/>
            <a:ext cx="5801139" cy="369332"/>
          </a:xfrm>
          <a:prstGeom prst="rect">
            <a:avLst/>
          </a:prstGeom>
          <a:noFill/>
        </p:spPr>
        <p:txBody>
          <a:bodyPr wrap="square" rtlCol="0">
            <a:spAutoFit/>
          </a:bodyPr>
          <a:lstStyle/>
          <a:p>
            <a:pPr algn="ctr"/>
            <a:r>
              <a:rPr lang="en-US" dirty="0"/>
              <a:t>Uncompensated Care Incidence</a:t>
            </a:r>
          </a:p>
        </p:txBody>
      </p:sp>
      <p:cxnSp>
        <p:nvCxnSpPr>
          <p:cNvPr id="7" name="Straight Connector 6"/>
          <p:cNvCxnSpPr/>
          <p:nvPr/>
        </p:nvCxnSpPr>
        <p:spPr>
          <a:xfrm>
            <a:off x="838200" y="4716531"/>
            <a:ext cx="7924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rot="-5400000">
            <a:off x="5806505" y="3436094"/>
            <a:ext cx="131729" cy="5801139"/>
          </a:xfrm>
          <a:prstGeom prst="leftBrace">
            <a:avLst>
              <a:gd name="adj1" fmla="val 8333"/>
              <a:gd name="adj2" fmla="val 507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endParaRPr lang="en-US"/>
          </a:p>
        </p:txBody>
      </p:sp>
      <p:cxnSp>
        <p:nvCxnSpPr>
          <p:cNvPr id="11" name="Straight Connector 10">
            <a:extLst>
              <a:ext uri="{FF2B5EF4-FFF2-40B4-BE49-F238E27FC236}">
                <a16:creationId xmlns:a16="http://schemas.microsoft.com/office/drawing/2014/main" id="{F8EDB648-FF8F-41E7-825F-A72E29150B5C}"/>
              </a:ext>
            </a:extLst>
          </p:cNvPr>
          <p:cNvCxnSpPr>
            <a:cxnSpLocks/>
          </p:cNvCxnSpPr>
          <p:nvPr/>
        </p:nvCxnSpPr>
        <p:spPr>
          <a:xfrm flipV="1">
            <a:off x="2809875" y="838201"/>
            <a:ext cx="0" cy="5564328"/>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ltLang="en-US"/>
              <a:t>Health Insurance Subsidies: What Do They Do and What Does That Mean? </a:t>
            </a:r>
          </a:p>
        </p:txBody>
      </p:sp>
    </p:spTree>
    <p:extLst>
      <p:ext uri="{BB962C8B-B14F-4D97-AF65-F5344CB8AC3E}">
        <p14:creationId xmlns:p14="http://schemas.microsoft.com/office/powerpoint/2010/main" val="20127455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MVPF of Expanded Subsidies</a:t>
            </a:r>
          </a:p>
        </p:txBody>
      </p:sp>
      <p:graphicFrame>
        <p:nvGraphicFramePr>
          <p:cNvPr id="4" name="Chart 3"/>
          <p:cNvGraphicFramePr/>
          <p:nvPr/>
        </p:nvGraphicFramePr>
        <p:xfrm>
          <a:off x="228600" y="762000"/>
          <a:ext cx="8686800" cy="59435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971799" y="6402529"/>
            <a:ext cx="5801139" cy="369332"/>
          </a:xfrm>
          <a:prstGeom prst="rect">
            <a:avLst/>
          </a:prstGeom>
          <a:noFill/>
        </p:spPr>
        <p:txBody>
          <a:bodyPr wrap="square" rtlCol="0">
            <a:spAutoFit/>
          </a:bodyPr>
          <a:lstStyle/>
          <a:p>
            <a:pPr algn="ctr"/>
            <a:r>
              <a:rPr lang="en-US" dirty="0"/>
              <a:t>Uncompensated Care Incidence</a:t>
            </a:r>
          </a:p>
        </p:txBody>
      </p:sp>
      <p:sp>
        <p:nvSpPr>
          <p:cNvPr id="8" name="Left Brace 7"/>
          <p:cNvSpPr/>
          <p:nvPr/>
        </p:nvSpPr>
        <p:spPr>
          <a:xfrm rot="-5400000">
            <a:off x="5806505" y="3436094"/>
            <a:ext cx="131729" cy="5801139"/>
          </a:xfrm>
          <a:prstGeom prst="leftBrace">
            <a:avLst>
              <a:gd name="adj1" fmla="val 8333"/>
              <a:gd name="adj2" fmla="val 507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vert="horz" rtlCol="0" anchor="ctr"/>
          <a:lstStyle/>
          <a:p>
            <a:pPr algn="ctr"/>
            <a:endParaRPr lang="en-US"/>
          </a:p>
        </p:txBody>
      </p:sp>
      <p:sp>
        <p:nvSpPr>
          <p:cNvPr id="9" name="TextBox 1"/>
          <p:cNvSpPr txBox="1"/>
          <p:nvPr/>
        </p:nvSpPr>
        <p:spPr>
          <a:xfrm>
            <a:off x="6344095" y="2168458"/>
            <a:ext cx="2514568" cy="31281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EITC Benchmark = 0.9</a:t>
            </a:r>
          </a:p>
        </p:txBody>
      </p:sp>
      <p:cxnSp>
        <p:nvCxnSpPr>
          <p:cNvPr id="10" name="Straight Connector 9"/>
          <p:cNvCxnSpPr/>
          <p:nvPr/>
        </p:nvCxnSpPr>
        <p:spPr>
          <a:xfrm>
            <a:off x="848139" y="2483127"/>
            <a:ext cx="7924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98011D-9E00-4162-A2FD-AEBE78EBCC87}"/>
              </a:ext>
            </a:extLst>
          </p:cNvPr>
          <p:cNvCxnSpPr>
            <a:cxnSpLocks/>
          </p:cNvCxnSpPr>
          <p:nvPr/>
        </p:nvCxnSpPr>
        <p:spPr>
          <a:xfrm flipV="1">
            <a:off x="2809875" y="838201"/>
            <a:ext cx="0" cy="5564328"/>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ltLang="en-US"/>
              <a:t>Health Insurance Subsidies: What Do They Do and What Does That Mean? </a:t>
            </a:r>
          </a:p>
        </p:txBody>
      </p:sp>
    </p:spTree>
    <p:extLst>
      <p:ext uri="{BB962C8B-B14F-4D97-AF65-F5344CB8AC3E}">
        <p14:creationId xmlns:p14="http://schemas.microsoft.com/office/powerpoint/2010/main" val="4342913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title"/>
          </p:nvPr>
        </p:nvSpPr>
        <p:spPr>
          <a:xfrm>
            <a:off x="457200" y="0"/>
            <a:ext cx="8229600" cy="1150937"/>
          </a:xfrm>
        </p:spPr>
        <p:txBody>
          <a:bodyPr/>
          <a:lstStyle/>
          <a:p>
            <a:pPr algn="ctr" eaLnBrk="1" hangingPunct="1"/>
            <a:r>
              <a:rPr lang="en-US" altLang="en-US" sz="3000" dirty="0"/>
              <a:t>Social Cost-Benefit Analysis</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4"/>
              </p:nvPr>
            </p:nvSpPr>
            <p:spPr>
              <a:xfrm>
                <a:off x="430213" y="914400"/>
                <a:ext cx="8229600" cy="5341938"/>
              </a:xfrm>
            </p:spPr>
            <p:txBody>
              <a:bodyPr/>
              <a:lstStyle/>
              <a:p>
                <a:pPr>
                  <a:defRPr/>
                </a:pPr>
                <a:r>
                  <a:rPr lang="en-US" sz="2000" dirty="0"/>
                  <a:t>Consider a utilitarian social welfare function</a:t>
                </a:r>
              </a:p>
              <a:p>
                <a:pPr lvl="1">
                  <a:buFont typeface="Arial" panose="020B0604020202020204" pitchFamily="34" charset="0"/>
                  <a:buChar char="•"/>
                  <a:defRPr/>
                </a:pPr>
                <a:r>
                  <a:rPr lang="en-US" sz="1800" dirty="0"/>
                  <a:t>Social value of Medicaid is therefore recipient value of Medicaid(V) multiplied by the ratio of the marginal utility of consumption for recipient to that of the median individual in the population</a:t>
                </a:r>
              </a:p>
              <a:p>
                <a:pPr lvl="1">
                  <a:buFont typeface="Arial" panose="020B0604020202020204" pitchFamily="34" charset="0"/>
                  <a:buChar char="•"/>
                  <a:defRPr/>
                </a:pPr>
                <a:r>
                  <a:rPr lang="en-US" sz="1800" dirty="0"/>
                  <a:t>In Oregon Medicaid, median consumption about 40% that of general population, in MA </a:t>
                </a:r>
                <a:r>
                  <a:rPr lang="en-US" sz="1800" dirty="0" err="1"/>
                  <a:t>comm</a:t>
                </a:r>
                <a:r>
                  <a:rPr lang="en-US" sz="1800" dirty="0"/>
                  <a:t> care, about 60%</a:t>
                </a:r>
              </a:p>
              <a:p>
                <a:pPr lvl="1">
                  <a:buFont typeface="Arial" panose="020B0604020202020204" pitchFamily="34" charset="0"/>
                  <a:buChar char="•"/>
                  <a:defRPr/>
                </a:pPr>
                <a:r>
                  <a:rPr lang="en-US" sz="1800" dirty="0"/>
                  <a:t>With CRRA utility over consumption (</a:t>
                </a:r>
                <a14:m>
                  <m:oMath xmlns:m="http://schemas.openxmlformats.org/officeDocument/2006/math">
                    <m:r>
                      <a:rPr lang="en-US" sz="1600" b="0" i="1" smtClean="0">
                        <a:latin typeface="Cambria Math" panose="02040503050406030204" pitchFamily="18" charset="0"/>
                      </a:rPr>
                      <m:t>𝑢</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𝑐</m:t>
                        </m:r>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𝜎</m:t>
                            </m:r>
                          </m:sup>
                        </m:sSup>
                      </m:num>
                      <m:den>
                        <m:r>
                          <a:rPr lang="en-US" sz="1600" b="0" i="1" smtClean="0">
                            <a:latin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𝜎</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𝑢</m:t>
                        </m:r>
                      </m:e>
                      <m:sup>
                        <m:r>
                          <a:rPr lang="en-US" sz="1600" b="0" i="1" smtClean="0">
                            <a:latin typeface="Cambria Math" panose="02040503050406030204" pitchFamily="18" charset="0"/>
                          </a:rPr>
                          <m:t>′</m:t>
                        </m:r>
                      </m:sup>
                    </m:s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𝑐</m:t>
                        </m:r>
                      </m:e>
                    </m:d>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𝜎</m:t>
                        </m:r>
                      </m:sup>
                    </m:sSup>
                    <m:r>
                      <a:rPr lang="en-US" sz="1600" b="0" i="1" smtClean="0">
                        <a:latin typeface="Cambria Math" panose="02040503050406030204" pitchFamily="18" charset="0"/>
                      </a:rPr>
                      <m:t>), </m:t>
                    </m:r>
                    <m:r>
                      <a:rPr lang="en-US" sz="1600" b="0" i="1" smtClean="0">
                        <a:latin typeface="Cambria Math" panose="02040503050406030204" pitchFamily="18" charset="0"/>
                      </a:rPr>
                      <m:t>𝑎𝑛𝑑</m:t>
                    </m:r>
                    <m:r>
                      <a:rPr lang="en-US" sz="1600" b="0" i="1" smtClean="0">
                        <a:latin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=3)</m:t>
                    </m:r>
                  </m:oMath>
                </a14:m>
                <a:r>
                  <a:rPr lang="en-US" sz="1800" dirty="0"/>
                  <a:t> social value is 15 times recipient value in OR and 5 times recipient value in MA</a:t>
                </a:r>
              </a:p>
              <a:p>
                <a:pPr lvl="2">
                  <a:defRPr/>
                </a:pPr>
                <a:r>
                  <a:rPr lang="en-US" sz="1600" dirty="0"/>
                  <a:t>Even with log utility, social value is 1.7 times recipient value in MA and 2.5 times recipient value in Oregon</a:t>
                </a:r>
              </a:p>
              <a:p>
                <a:pPr>
                  <a:defRPr/>
                </a:pPr>
                <a:r>
                  <a:rPr lang="en-US" sz="2000" dirty="0"/>
                  <a:t>Given how close V/C was already to 1, such calculations suggest subsidies would easily pass the “social efficiency” test.</a:t>
                </a:r>
              </a:p>
              <a:p>
                <a:pPr lvl="1">
                  <a:buFont typeface="Arial" panose="020B0604020202020204" pitchFamily="34" charset="0"/>
                  <a:buChar char="•"/>
                  <a:defRPr/>
                </a:pPr>
                <a:r>
                  <a:rPr lang="en-US" sz="1800" dirty="0"/>
                  <a:t>And naturally more concave social welfare functions than utilitarian would yield even higher social value</a:t>
                </a:r>
              </a:p>
              <a:p>
                <a:pPr lvl="1">
                  <a:buFont typeface="Arial" panose="020B0604020202020204" pitchFamily="34" charset="0"/>
                  <a:buChar char="•"/>
                  <a:defRPr/>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4"/>
              </p:nvPr>
            </p:nvSpPr>
            <p:spPr>
              <a:xfrm>
                <a:off x="430213" y="914400"/>
                <a:ext cx="8229600" cy="5341938"/>
              </a:xfrm>
              <a:blipFill rotWithShape="0">
                <a:blip r:embed="rId2"/>
                <a:stretch>
                  <a:fillRect l="-667" t="-571" r="-519" b="-3311"/>
                </a:stretch>
              </a:blipFill>
            </p:spPr>
            <p:txBody>
              <a:bodyPr/>
              <a:lstStyle/>
              <a:p>
                <a:r>
                  <a:rPr lang="en-US">
                    <a:noFill/>
                  </a:rPr>
                  <a:t> </a:t>
                </a:r>
              </a:p>
            </p:txBody>
          </p:sp>
        </mc:Fallback>
      </mc:AlternateContent>
      <p:sp>
        <p:nvSpPr>
          <p:cNvPr id="3"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7"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38848163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3"/>
          <p:cNvSpPr>
            <a:spLocks noGrp="1"/>
          </p:cNvSpPr>
          <p:nvPr>
            <p:ph type="title"/>
          </p:nvPr>
        </p:nvSpPr>
        <p:spPr>
          <a:xfrm>
            <a:off x="477838" y="371475"/>
            <a:ext cx="8229600" cy="1152525"/>
          </a:xfrm>
        </p:spPr>
        <p:txBody>
          <a:bodyPr/>
          <a:lstStyle/>
          <a:p>
            <a:pPr algn="ctr" eaLnBrk="1" hangingPunct="1"/>
            <a:r>
              <a:rPr lang="en-US" altLang="en-US" sz="3000"/>
              <a:t>Comment: Recipient vs. Social Value- the Case of Depression</a:t>
            </a:r>
          </a:p>
        </p:txBody>
      </p:sp>
      <p:sp>
        <p:nvSpPr>
          <p:cNvPr id="112643" name="Content Placeholder 4"/>
          <p:cNvSpPr>
            <a:spLocks noGrp="1"/>
          </p:cNvSpPr>
          <p:nvPr>
            <p:ph sz="quarter" idx="14"/>
          </p:nvPr>
        </p:nvSpPr>
        <p:spPr>
          <a:xfrm>
            <a:off x="477838" y="1447800"/>
            <a:ext cx="8229600" cy="4700588"/>
          </a:xfrm>
        </p:spPr>
        <p:txBody>
          <a:bodyPr/>
          <a:lstStyle/>
          <a:p>
            <a:pPr eaLnBrk="1" hangingPunct="1"/>
            <a:r>
              <a:rPr lang="en-US" altLang="en-US" sz="2400"/>
              <a:t>Medicaid reduces probability of depression by 9 percentage points</a:t>
            </a:r>
          </a:p>
          <a:p>
            <a:pPr lvl="1" eaLnBrk="1" hangingPunct="1">
              <a:buFont typeface="Arial" panose="020B0604020202020204" pitchFamily="34" charset="0"/>
              <a:buChar char="•"/>
            </a:pPr>
            <a:r>
              <a:rPr lang="en-US" altLang="en-US"/>
              <a:t>Worth ~ 0.03 quality-adjusted life years  per Medicaid beneficiary(QALY)</a:t>
            </a:r>
          </a:p>
          <a:p>
            <a:pPr lvl="2" eaLnBrk="1" hangingPunct="1"/>
            <a:r>
              <a:rPr lang="en-US" altLang="en-US"/>
              <a:t>A year in perfect health yields 1 QALY; a year in which one is dead yields 0 QALYs</a:t>
            </a:r>
          </a:p>
          <a:p>
            <a:pPr eaLnBrk="1" hangingPunct="1"/>
            <a:r>
              <a:rPr lang="en-US" altLang="en-US"/>
              <a:t>This QALY benefit, multiplied by “standard” value of a statistical life year (VSLY) of $100,000 would imply $3,000 in value </a:t>
            </a:r>
            <a:r>
              <a:rPr lang="en-US" altLang="en-US" i="1"/>
              <a:t>from depression reduction alone</a:t>
            </a:r>
          </a:p>
          <a:p>
            <a:pPr lvl="1" eaLnBrk="1" hangingPunct="1">
              <a:buFont typeface="Arial" panose="020B0604020202020204" pitchFamily="34" charset="0"/>
              <a:buChar char="•"/>
            </a:pPr>
            <a:r>
              <a:rPr lang="en-US" altLang="en-US"/>
              <a:t>Compared to gross cost of Medicaid of about $3,600 </a:t>
            </a:r>
          </a:p>
          <a:p>
            <a:pPr eaLnBrk="1" hangingPunct="1"/>
            <a:r>
              <a:rPr lang="en-US" altLang="en-US"/>
              <a:t>So how come ex-post approach is yielding such a low value of V compared to G?</a:t>
            </a:r>
          </a:p>
        </p:txBody>
      </p:sp>
      <p:sp>
        <p:nvSpPr>
          <p:cNvPr id="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7"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23468734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a:xfrm>
            <a:off x="430213" y="369888"/>
            <a:ext cx="8229600" cy="1150937"/>
          </a:xfrm>
        </p:spPr>
        <p:txBody>
          <a:bodyPr/>
          <a:lstStyle/>
          <a:p>
            <a:pPr algn="ctr" eaLnBrk="1" hangingPunct="1"/>
            <a:r>
              <a:rPr lang="en-US" altLang="en-US" sz="3000"/>
              <a:t>Comment: Recipient vs. Social Value- the Case of Depression (con’t)</a:t>
            </a:r>
          </a:p>
        </p:txBody>
      </p:sp>
      <p:sp>
        <p:nvSpPr>
          <p:cNvPr id="113667" name="Content Placeholder 4"/>
          <p:cNvSpPr>
            <a:spLocks noGrp="1"/>
          </p:cNvSpPr>
          <p:nvPr>
            <p:ph sz="quarter" idx="14"/>
          </p:nvPr>
        </p:nvSpPr>
        <p:spPr>
          <a:xfrm>
            <a:off x="457200" y="1520825"/>
            <a:ext cx="8229600" cy="4700588"/>
          </a:xfrm>
        </p:spPr>
        <p:txBody>
          <a:bodyPr/>
          <a:lstStyle/>
          <a:p>
            <a:pPr eaLnBrk="1" hangingPunct="1"/>
            <a:r>
              <a:rPr lang="en-US" altLang="en-US"/>
              <a:t>How come ex-post approach is yielding such a low value of V compared to G?</a:t>
            </a:r>
          </a:p>
          <a:p>
            <a:pPr lvl="1" eaLnBrk="1" hangingPunct="1">
              <a:buFont typeface="Arial" panose="020B0604020202020204" pitchFamily="34" charset="0"/>
              <a:buChar char="•"/>
            </a:pPr>
            <a:r>
              <a:rPr lang="en-US" altLang="en-US"/>
              <a:t>VSLY defined as (hypothetical) willingness to pay by recipient for a small change in the probability of death</a:t>
            </a:r>
          </a:p>
          <a:p>
            <a:pPr lvl="1" eaLnBrk="1" hangingPunct="1">
              <a:buFont typeface="Arial" panose="020B0604020202020204" pitchFamily="34" charset="0"/>
              <a:buChar char="•"/>
            </a:pPr>
            <a:r>
              <a:rPr lang="en-US" altLang="en-US"/>
              <a:t>Can’t apply VSLY for low income population – average consumption is 40 percent of the general population’s!</a:t>
            </a:r>
          </a:p>
          <a:p>
            <a:pPr lvl="1" eaLnBrk="1" hangingPunct="1">
              <a:buFont typeface="Arial" panose="020B0604020202020204" pitchFamily="34" charset="0"/>
              <a:buChar char="•"/>
            </a:pPr>
            <a:r>
              <a:rPr lang="en-US" altLang="en-US"/>
              <a:t>We scaled “consensus” VSLY for “typical” US individual by ratio of marginal utility of consumption of general population to the (much higher) marginal utility of consumption of the Oregon population</a:t>
            </a:r>
          </a:p>
          <a:p>
            <a:pPr lvl="2" eaLnBrk="1" hangingPunct="1"/>
            <a:r>
              <a:rPr lang="en-US" altLang="en-US" sz="1600"/>
              <a:t>Note that moving from recipient value to social value for utilitarian SWF was precisely undoing this!</a:t>
            </a:r>
          </a:p>
          <a:p>
            <a:pPr lvl="2" eaLnBrk="1" hangingPunct="1"/>
            <a:r>
              <a:rPr lang="en-US" altLang="en-US" sz="1600"/>
              <a:t>Social willingness to pay for a life year is higher for a lower income individual</a:t>
            </a:r>
          </a:p>
        </p:txBody>
      </p:sp>
      <p:sp>
        <p:nvSpPr>
          <p:cNvPr id="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15477953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p:cNvSpPr>
            <a:spLocks noGrp="1"/>
          </p:cNvSpPr>
          <p:nvPr>
            <p:ph type="title"/>
          </p:nvPr>
        </p:nvSpPr>
        <p:spPr>
          <a:xfrm>
            <a:off x="381000" y="152400"/>
            <a:ext cx="8229600" cy="1152525"/>
          </a:xfrm>
        </p:spPr>
        <p:txBody>
          <a:bodyPr/>
          <a:lstStyle/>
          <a:p>
            <a:pPr algn="ctr" eaLnBrk="1" hangingPunct="1"/>
            <a:r>
              <a:rPr lang="en-US" altLang="en-US" sz="3000"/>
              <a:t>Medicaid compared to alternative distributional tools?</a:t>
            </a:r>
          </a:p>
        </p:txBody>
      </p:sp>
      <p:sp>
        <p:nvSpPr>
          <p:cNvPr id="115716" name="Content Placeholder 4"/>
          <p:cNvSpPr>
            <a:spLocks noGrp="1"/>
          </p:cNvSpPr>
          <p:nvPr>
            <p:ph sz="quarter" idx="14"/>
          </p:nvPr>
        </p:nvSpPr>
        <p:spPr>
          <a:xfrm>
            <a:off x="457200" y="1330325"/>
            <a:ext cx="8229600" cy="4700588"/>
          </a:xfrm>
        </p:spPr>
        <p:txBody>
          <a:bodyPr rtlCol="0">
            <a:normAutofit/>
          </a:bodyPr>
          <a:lstStyle/>
          <a:p>
            <a:pPr eaLnBrk="1" fontAlgn="auto" hangingPunct="1">
              <a:defRPr/>
            </a:pPr>
            <a:r>
              <a:rPr lang="en-US" altLang="en-US" dirty="0"/>
              <a:t>Results suggested that Medicaid likely easily passes </a:t>
            </a:r>
            <a:r>
              <a:rPr lang="en-US" altLang="en-US" i="1" dirty="0"/>
              <a:t>social </a:t>
            </a:r>
            <a:r>
              <a:rPr lang="en-US" altLang="en-US" dirty="0"/>
              <a:t>cost-benefit test</a:t>
            </a:r>
          </a:p>
          <a:p>
            <a:pPr lvl="1" eaLnBrk="1" fontAlgn="auto" hangingPunct="1">
              <a:buFont typeface="Arial" panose="020B0604020202020204" pitchFamily="34" charset="0"/>
              <a:buChar char="•"/>
              <a:defRPr/>
            </a:pPr>
            <a:r>
              <a:rPr lang="en-US" altLang="en-US" dirty="0"/>
              <a:t>V / C is already close to 1, and social value of a dollar to poor likely several times recipient value (simply through concavity of utility function, let alone any curvature on social welfare function</a:t>
            </a:r>
          </a:p>
          <a:p>
            <a:pPr eaLnBrk="1" fontAlgn="auto" hangingPunct="1">
              <a:defRPr/>
            </a:pPr>
            <a:r>
              <a:rPr lang="en-US" altLang="en-US" dirty="0"/>
              <a:t>Passing the “social cost benefit test” seems necessary but not sufficient</a:t>
            </a:r>
          </a:p>
          <a:p>
            <a:pPr lvl="1" eaLnBrk="1" fontAlgn="auto" hangingPunct="1">
              <a:buFont typeface="Arial" panose="020B0604020202020204" pitchFamily="34" charset="0"/>
              <a:buChar char="•"/>
              <a:defRPr/>
            </a:pPr>
            <a:r>
              <a:rPr lang="en-US" altLang="en-US" dirty="0"/>
              <a:t>Could we get same amount of distribution at lower cost?</a:t>
            </a:r>
          </a:p>
          <a:p>
            <a:pPr lvl="1" eaLnBrk="1" fontAlgn="auto" hangingPunct="1">
              <a:buFont typeface="Arial" panose="020B0604020202020204" pitchFamily="34" charset="0"/>
              <a:buChar char="•"/>
              <a:defRPr/>
            </a:pPr>
            <a:r>
              <a:rPr lang="en-US" altLang="en-US" dirty="0"/>
              <a:t>In general cash considered more efficient to in-kind</a:t>
            </a:r>
          </a:p>
          <a:p>
            <a:pPr lvl="1" eaLnBrk="1" fontAlgn="auto" hangingPunct="1">
              <a:buFont typeface="Arial" panose="020B0604020202020204" pitchFamily="34" charset="0"/>
              <a:buChar char="•"/>
              <a:defRPr/>
            </a:pPr>
            <a:r>
              <a:rPr lang="en-US" altLang="en-US" dirty="0"/>
              <a:t>But recall reasons why in-kind transfers can be more efficient</a:t>
            </a:r>
          </a:p>
        </p:txBody>
      </p:sp>
      <p:sp>
        <p:nvSpPr>
          <p:cNvPr id="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10555901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3"/>
          <p:cNvSpPr>
            <a:spLocks noGrp="1"/>
          </p:cNvSpPr>
          <p:nvPr>
            <p:ph type="title"/>
          </p:nvPr>
        </p:nvSpPr>
        <p:spPr>
          <a:xfrm>
            <a:off x="457200" y="152400"/>
            <a:ext cx="8229600" cy="1152525"/>
          </a:xfrm>
        </p:spPr>
        <p:txBody>
          <a:bodyPr/>
          <a:lstStyle/>
          <a:p>
            <a:pPr algn="ctr" eaLnBrk="1" hangingPunct="1"/>
            <a:r>
              <a:rPr lang="en-US" altLang="en-US" sz="3000"/>
              <a:t>Comparison of Distributional Tools</a:t>
            </a:r>
          </a:p>
        </p:txBody>
      </p:sp>
      <p:sp>
        <p:nvSpPr>
          <p:cNvPr id="116739" name="Content Placeholder 4"/>
          <p:cNvSpPr>
            <a:spLocks noGrp="1"/>
          </p:cNvSpPr>
          <p:nvPr>
            <p:ph sz="quarter" idx="14"/>
          </p:nvPr>
        </p:nvSpPr>
        <p:spPr>
          <a:xfrm>
            <a:off x="457200" y="1143000"/>
            <a:ext cx="8229600" cy="4700588"/>
          </a:xfrm>
        </p:spPr>
        <p:txBody>
          <a:bodyPr/>
          <a:lstStyle/>
          <a:p>
            <a:pPr eaLnBrk="1" hangingPunct="1"/>
            <a:r>
              <a:rPr lang="en-US" altLang="en-US" dirty="0"/>
              <a:t>How costly is distribution through Medicaid vs. Taxes</a:t>
            </a:r>
            <a:endParaRPr lang="en-US" altLang="en-US" sz="2400" dirty="0"/>
          </a:p>
          <a:p>
            <a:pPr eaLnBrk="1" hangingPunct="1"/>
            <a:r>
              <a:rPr lang="en-US" altLang="en-US" dirty="0"/>
              <a:t>Compare welfare generated per dollar of expenditure under Medicaid (V/G ~0.2 to 0.5) to EITC</a:t>
            </a:r>
          </a:p>
          <a:p>
            <a:pPr lvl="1" eaLnBrk="1" hangingPunct="1">
              <a:buFont typeface="Arial" panose="020B0604020202020204" pitchFamily="34" charset="0"/>
              <a:buChar char="•"/>
            </a:pPr>
            <a:r>
              <a:rPr lang="en-US" altLang="en-US" dirty="0"/>
              <a:t>For EITC, given labor supply distortions, V/G ~0.9 (</a:t>
            </a:r>
            <a:r>
              <a:rPr lang="en-US" altLang="en-US" dirty="0" err="1"/>
              <a:t>Hendren</a:t>
            </a:r>
            <a:r>
              <a:rPr lang="en-US" altLang="en-US" dirty="0"/>
              <a:t>, 2016)</a:t>
            </a:r>
          </a:p>
          <a:p>
            <a:pPr lvl="1" eaLnBrk="1" hangingPunct="1">
              <a:buFont typeface="Arial" panose="020B0604020202020204" pitchFamily="34" charset="0"/>
              <a:buChar char="•"/>
            </a:pPr>
            <a:r>
              <a:rPr lang="en-US" altLang="en-US" dirty="0"/>
              <a:t>NB: For EITC, V is simple (cash is valued at a dollar) so only “work” is estimating labor supply distortions (push up G).</a:t>
            </a:r>
          </a:p>
        </p:txBody>
      </p:sp>
      <p:sp>
        <p:nvSpPr>
          <p:cNvPr id="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28474346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3"/>
          <p:cNvSpPr>
            <a:spLocks noGrp="1"/>
          </p:cNvSpPr>
          <p:nvPr>
            <p:ph type="title"/>
          </p:nvPr>
        </p:nvSpPr>
        <p:spPr>
          <a:xfrm>
            <a:off x="457200" y="228600"/>
            <a:ext cx="8229600" cy="1152525"/>
          </a:xfrm>
        </p:spPr>
        <p:txBody>
          <a:bodyPr/>
          <a:lstStyle/>
          <a:p>
            <a:pPr algn="ctr" eaLnBrk="1" hangingPunct="1"/>
            <a:r>
              <a:rPr lang="en-US" altLang="en-US" sz="3000"/>
              <a:t>Ultimate Economic Incidence of “Non-Recipient” Benefits is Key</a:t>
            </a:r>
          </a:p>
        </p:txBody>
      </p:sp>
      <p:sp>
        <p:nvSpPr>
          <p:cNvPr id="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117765" name="Content Placeholder 2"/>
          <p:cNvSpPr>
            <a:spLocks noGrp="1"/>
          </p:cNvSpPr>
          <p:nvPr>
            <p:ph sz="quarter" idx="14"/>
          </p:nvPr>
        </p:nvSpPr>
        <p:spPr>
          <a:xfrm>
            <a:off x="457200" y="1471613"/>
            <a:ext cx="8229600" cy="4710112"/>
          </a:xfrm>
        </p:spPr>
        <p:txBody>
          <a:bodyPr/>
          <a:lstStyle/>
          <a:p>
            <a:r>
              <a:rPr lang="en-US" altLang="en-US"/>
              <a:t>EITC: Generates about $0.90 of value per dollar of expenditures</a:t>
            </a:r>
          </a:p>
          <a:p>
            <a:r>
              <a:rPr lang="en-US" altLang="en-US"/>
              <a:t>Medicaid: generates $0.20 to $0.50 of value to recipient per dollar of expenditures and $0.60 of transfer</a:t>
            </a:r>
          </a:p>
          <a:p>
            <a:pPr lvl="1">
              <a:buFont typeface="Arial" panose="020B0604020202020204" pitchFamily="34" charset="0"/>
              <a:buChar char="•"/>
            </a:pPr>
            <a:r>
              <a:rPr lang="en-US" altLang="en-US"/>
              <a:t>If ultimate economic incidence of transfers is all on low    income individuals, looks about like EITC</a:t>
            </a:r>
          </a:p>
          <a:p>
            <a:pPr lvl="2"/>
            <a:r>
              <a:rPr lang="en-US" altLang="en-US"/>
              <a:t>(V + 0.6G)/G ~$0.8 to $1.1</a:t>
            </a:r>
          </a:p>
          <a:p>
            <a:pPr lvl="1">
              <a:buFont typeface="Arial" panose="020B0604020202020204" pitchFamily="34" charset="0"/>
              <a:buChar char="•"/>
            </a:pPr>
            <a:r>
              <a:rPr lang="en-US" altLang="en-US"/>
              <a:t>If ultimately economic incidence is all on top of income distribution (CEO pay?), then looks more costly than EITC</a:t>
            </a:r>
          </a:p>
          <a:p>
            <a:pPr lvl="2"/>
            <a:r>
              <a:rPr lang="en-US" altLang="en-US"/>
              <a:t>Hendren (2014) estimates that can turn $ at top of income distribution into about $0.50 to bottom through modifications of tax schedule</a:t>
            </a:r>
          </a:p>
          <a:p>
            <a:pPr lvl="2"/>
            <a:r>
              <a:rPr lang="en-US" altLang="en-US"/>
              <a:t>Then (V + 0.3G)/G ~0.5-0.8</a:t>
            </a:r>
          </a:p>
        </p:txBody>
      </p:sp>
    </p:spTree>
    <p:extLst>
      <p:ext uri="{BB962C8B-B14F-4D97-AF65-F5344CB8AC3E}">
        <p14:creationId xmlns:p14="http://schemas.microsoft.com/office/powerpoint/2010/main" val="36306015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3"/>
          <p:cNvSpPr>
            <a:spLocks noGrp="1"/>
          </p:cNvSpPr>
          <p:nvPr>
            <p:ph type="title"/>
          </p:nvPr>
        </p:nvSpPr>
        <p:spPr>
          <a:xfrm>
            <a:off x="457200" y="76200"/>
            <a:ext cx="8229600" cy="1152525"/>
          </a:xfrm>
        </p:spPr>
        <p:txBody>
          <a:bodyPr/>
          <a:lstStyle/>
          <a:p>
            <a:pPr algn="ctr" eaLnBrk="1" hangingPunct="1"/>
            <a:r>
              <a:rPr lang="en-US" altLang="en-US" sz="3000"/>
              <a:t>Implications: Recap</a:t>
            </a:r>
          </a:p>
        </p:txBody>
      </p:sp>
      <p:sp>
        <p:nvSpPr>
          <p:cNvPr id="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118789" name="Content Placeholder 2"/>
          <p:cNvSpPr>
            <a:spLocks noGrp="1"/>
          </p:cNvSpPr>
          <p:nvPr>
            <p:ph sz="quarter" idx="14"/>
          </p:nvPr>
        </p:nvSpPr>
        <p:spPr>
          <a:xfrm>
            <a:off x="457200" y="990600"/>
            <a:ext cx="8229600" cy="4708525"/>
          </a:xfrm>
        </p:spPr>
        <p:txBody>
          <a:bodyPr/>
          <a:lstStyle/>
          <a:p>
            <a:r>
              <a:rPr lang="en-US" altLang="en-US"/>
              <a:t>Value of Medicaid to recipients (V) substantially below Medicaid expenditures (G)</a:t>
            </a:r>
          </a:p>
          <a:p>
            <a:r>
              <a:rPr lang="en-US" altLang="en-US"/>
              <a:t>Efficiency case for Medicaid (V/C &gt;1?) inconclusive</a:t>
            </a:r>
          </a:p>
          <a:p>
            <a:r>
              <a:rPr lang="en-US" altLang="en-US"/>
              <a:t>Distributional case for Medicaid</a:t>
            </a:r>
          </a:p>
          <a:p>
            <a:pPr lvl="1">
              <a:buFont typeface="Arial" panose="020B0604020202020204" pitchFamily="34" charset="0"/>
              <a:buChar char="•"/>
            </a:pPr>
            <a:r>
              <a:rPr lang="en-US" altLang="en-US"/>
              <a:t>Social Value of Medicaid likely exceeds need cost</a:t>
            </a:r>
            <a:br>
              <a:rPr lang="en-US" altLang="en-US"/>
            </a:br>
            <a:r>
              <a:rPr lang="en-US" altLang="en-US"/>
              <a:t>				given recipients’ high marginal utility of consumption</a:t>
            </a:r>
          </a:p>
          <a:p>
            <a:pPr lvl="1">
              <a:buFont typeface="Arial" panose="020B0604020202020204" pitchFamily="34" charset="0"/>
              <a:buChar char="•"/>
            </a:pPr>
            <a:r>
              <a:rPr lang="en-US" altLang="en-US"/>
              <a:t>Other forms of distribution transfer more value per dollar of expenditures</a:t>
            </a:r>
          </a:p>
          <a:p>
            <a:pPr lvl="2"/>
            <a:r>
              <a:rPr lang="en-US" altLang="en-US"/>
              <a:t>E.g. EITC compared to Medicaid</a:t>
            </a:r>
          </a:p>
          <a:p>
            <a:pPr lvl="2"/>
            <a:r>
              <a:rPr lang="en-US" altLang="en-US"/>
              <a:t>Although if ultimate incidence of transfers to non-recipients is the low income, might be comparable to EITC</a:t>
            </a:r>
          </a:p>
        </p:txBody>
      </p:sp>
      <p:sp>
        <p:nvSpPr>
          <p:cNvPr id="3" name="TextBox 2"/>
          <p:cNvSpPr txBox="1">
            <a:spLocks noRot="1" noChangeAspect="1" noMove="1" noResize="1" noEditPoints="1" noAdjustHandles="1" noChangeArrowheads="1" noChangeShapeType="1" noTextEdit="1"/>
          </p:cNvSpPr>
          <p:nvPr/>
        </p:nvSpPr>
        <p:spPr>
          <a:xfrm>
            <a:off x="1219200" y="3095127"/>
            <a:ext cx="1581330" cy="276999"/>
          </a:xfrm>
          <a:prstGeom prst="rect">
            <a:avLst/>
          </a:prstGeom>
          <a:blipFill>
            <a:blip r:embed="rId2"/>
            <a:stretch>
              <a:fillRect l="-4633" t="-171111" r="-4633" b="-260000"/>
            </a:stretch>
          </a:blipFill>
        </p:spPr>
        <p:txBody>
          <a:bodyPr/>
          <a:lstStyle/>
          <a:p>
            <a:pPr>
              <a:defRPr/>
            </a:pPr>
            <a:r>
              <a:rPr lang="en-US">
                <a:noFill/>
              </a:rPr>
              <a:t> </a:t>
            </a:r>
          </a:p>
        </p:txBody>
      </p:sp>
    </p:spTree>
    <p:extLst>
      <p:ext uri="{BB962C8B-B14F-4D97-AF65-F5344CB8AC3E}">
        <p14:creationId xmlns:p14="http://schemas.microsoft.com/office/powerpoint/2010/main" val="405091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altLang="en-US" sz="3000"/>
              <a:t>Additional ambiguity when it comes to Medicaid</a:t>
            </a:r>
          </a:p>
        </p:txBody>
      </p:sp>
      <p:sp>
        <p:nvSpPr>
          <p:cNvPr id="27651" name="Rectangle 3"/>
          <p:cNvSpPr>
            <a:spLocks noGrp="1" noChangeArrowheads="1"/>
          </p:cNvSpPr>
          <p:nvPr>
            <p:ph idx="1"/>
          </p:nvPr>
        </p:nvSpPr>
        <p:spPr/>
        <p:txBody>
          <a:bodyPr rtlCol="0">
            <a:normAutofit fontScale="92500"/>
          </a:bodyPr>
          <a:lstStyle/>
          <a:p>
            <a:pPr eaLnBrk="1" fontAlgn="auto" hangingPunct="1">
              <a:buFont typeface="Arial"/>
              <a:buChar char="•"/>
              <a:defRPr/>
            </a:pPr>
            <a:r>
              <a:rPr lang="en-US" altLang="en-US" dirty="0">
                <a:latin typeface="+mj-lt"/>
              </a:rPr>
              <a:t>Impacts of Medicaid on low-income uninsured may be much smaller than typical insurance impacts </a:t>
            </a:r>
          </a:p>
          <a:p>
            <a:pPr eaLnBrk="1" fontAlgn="auto" hangingPunct="1">
              <a:buFont typeface="Arial"/>
              <a:buChar char="•"/>
              <a:defRPr/>
            </a:pPr>
            <a:r>
              <a:rPr lang="en-US" altLang="en-US" dirty="0">
                <a:latin typeface="+mj-lt"/>
              </a:rPr>
              <a:t>Glass half full: </a:t>
            </a:r>
          </a:p>
          <a:p>
            <a:pPr lvl="1" eaLnBrk="1" fontAlgn="auto" hangingPunct="1">
              <a:buFont typeface="Arial" panose="020B0604020202020204" pitchFamily="34" charset="0"/>
              <a:buChar char="•"/>
              <a:defRPr/>
            </a:pPr>
            <a:r>
              <a:rPr lang="en-US" altLang="en-US" dirty="0">
                <a:latin typeface="+mj-lt"/>
              </a:rPr>
              <a:t>Low-income uninsured already consume subsidized medical care through public health clinics and uncompensated care</a:t>
            </a:r>
          </a:p>
          <a:p>
            <a:pPr eaLnBrk="1" fontAlgn="auto" hangingPunct="1">
              <a:defRPr/>
            </a:pPr>
            <a:r>
              <a:rPr lang="en-US" altLang="en-US" dirty="0">
                <a:latin typeface="+mj-lt"/>
              </a:rPr>
              <a:t>Glass half empty: Medicaid is not “</a:t>
            </a:r>
            <a:r>
              <a:rPr lang="en-US" altLang="ja-JP" dirty="0">
                <a:latin typeface="+mj-lt"/>
              </a:rPr>
              <a:t>good” insurance</a:t>
            </a:r>
          </a:p>
          <a:p>
            <a:pPr lvl="1" eaLnBrk="1" fontAlgn="auto" hangingPunct="1">
              <a:buFont typeface="Arial" panose="020B0604020202020204" pitchFamily="34" charset="0"/>
              <a:buChar char="•"/>
              <a:defRPr/>
            </a:pPr>
            <a:r>
              <a:rPr lang="en-US" altLang="en-US" dirty="0">
                <a:latin typeface="+mj-lt"/>
              </a:rPr>
              <a:t>Low reimbursement rates for providers makes it hard to access care</a:t>
            </a:r>
          </a:p>
          <a:p>
            <a:pPr lvl="1" eaLnBrk="1" fontAlgn="auto" hangingPunct="1">
              <a:buFont typeface="Arial" panose="020B0604020202020204" pitchFamily="34" charset="0"/>
              <a:buChar char="•"/>
              <a:defRPr/>
            </a:pPr>
            <a:r>
              <a:rPr lang="en-US" altLang="en-US" dirty="0">
                <a:latin typeface="+mj-lt"/>
              </a:rPr>
              <a:t>Evidence consistent with this:</a:t>
            </a:r>
          </a:p>
          <a:p>
            <a:pPr lvl="2" eaLnBrk="1" fontAlgn="auto" hangingPunct="1">
              <a:defRPr/>
            </a:pPr>
            <a:r>
              <a:rPr lang="en-US" altLang="en-US" dirty="0">
                <a:latin typeface="+mj-lt"/>
              </a:rPr>
              <a:t>“Secret shopper” / audit studies (very cool / under-appreciated)</a:t>
            </a:r>
          </a:p>
          <a:p>
            <a:pPr lvl="2" eaLnBrk="1" fontAlgn="auto" hangingPunct="1">
              <a:defRPr/>
            </a:pPr>
            <a:r>
              <a:rPr lang="en-US" altLang="en-US" dirty="0">
                <a:latin typeface="+mj-lt"/>
              </a:rPr>
              <a:t>Increased Medicaid rates increase access/use (Alexander and Schnell AEJ Applied, 2024)</a:t>
            </a:r>
          </a:p>
          <a:p>
            <a:pPr marL="914400" lvl="2" indent="0" eaLnBrk="1" fontAlgn="auto" hangingPunct="1">
              <a:buNone/>
              <a:defRPr/>
            </a:pPr>
            <a:endParaRPr lang="en-US" altLang="en-US" dirty="0">
              <a:latin typeface="+mj-lt"/>
            </a:endParaRPr>
          </a:p>
        </p:txBody>
      </p:sp>
      <p:sp>
        <p:nvSpPr>
          <p:cNvPr id="27652"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title"/>
          </p:nvPr>
        </p:nvSpPr>
        <p:spPr>
          <a:xfrm>
            <a:off x="457200" y="111125"/>
            <a:ext cx="8229600" cy="1152525"/>
          </a:xfrm>
        </p:spPr>
        <p:txBody>
          <a:bodyPr/>
          <a:lstStyle/>
          <a:p>
            <a:pPr algn="ctr" eaLnBrk="1" hangingPunct="1"/>
            <a:r>
              <a:rPr lang="en-US" altLang="en-US" sz="3000"/>
              <a:t>Implications: Other Considerations</a:t>
            </a:r>
          </a:p>
        </p:txBody>
      </p:sp>
      <p:sp>
        <p:nvSpPr>
          <p:cNvPr id="5" name="Content Placeholder 4"/>
          <p:cNvSpPr>
            <a:spLocks noGrp="1"/>
          </p:cNvSpPr>
          <p:nvPr>
            <p:ph sz="quarter" idx="14"/>
          </p:nvPr>
        </p:nvSpPr>
        <p:spPr>
          <a:xfrm>
            <a:off x="457200" y="1228725"/>
            <a:ext cx="8229600" cy="4894263"/>
          </a:xfrm>
        </p:spPr>
        <p:txBody>
          <a:bodyPr rtlCol="0">
            <a:normAutofit fontScale="92500" lnSpcReduction="20000"/>
          </a:bodyPr>
          <a:lstStyle/>
          <a:p>
            <a:pPr eaLnBrk="1" fontAlgn="auto" hangingPunct="1">
              <a:defRPr/>
            </a:pPr>
            <a:r>
              <a:rPr lang="en-US" sz="2600" dirty="0"/>
              <a:t>Political Economy</a:t>
            </a:r>
          </a:p>
          <a:p>
            <a:pPr lvl="1" eaLnBrk="1" fontAlgn="auto" hangingPunct="1">
              <a:buFont typeface="Arial" panose="020B0604020202020204" pitchFamily="34" charset="0"/>
              <a:buChar char="•"/>
              <a:defRPr/>
            </a:pPr>
            <a:r>
              <a:rPr lang="en-US" sz="2400" dirty="0"/>
              <a:t>Easier to generate political support for in-kind vs. cash transfers?</a:t>
            </a:r>
          </a:p>
          <a:p>
            <a:pPr eaLnBrk="1" fontAlgn="auto" hangingPunct="1">
              <a:defRPr/>
            </a:pPr>
            <a:endParaRPr lang="en-US" sz="2400" dirty="0"/>
          </a:p>
          <a:p>
            <a:pPr eaLnBrk="1" fontAlgn="auto" hangingPunct="1">
              <a:defRPr/>
            </a:pPr>
            <a:r>
              <a:rPr lang="en-US" sz="2600" dirty="0"/>
              <a:t>Society values “equal access to care”</a:t>
            </a:r>
          </a:p>
          <a:p>
            <a:pPr lvl="1" eaLnBrk="1" fontAlgn="auto" hangingPunct="1">
              <a:buFont typeface="Arial" panose="020B0604020202020204" pitchFamily="34" charset="0"/>
              <a:buChar char="•"/>
              <a:defRPr/>
            </a:pPr>
            <a:r>
              <a:rPr lang="en-US" sz="2400" dirty="0"/>
              <a:t>Now moral hazard (increased care due to health insurance) is a benefit not a cost!</a:t>
            </a:r>
          </a:p>
          <a:p>
            <a:pPr lvl="1" eaLnBrk="1" fontAlgn="auto" hangingPunct="1">
              <a:buFont typeface="Arial" panose="020B0604020202020204" pitchFamily="34" charset="0"/>
              <a:buChar char="•"/>
              <a:defRPr/>
            </a:pPr>
            <a:r>
              <a:rPr lang="en-US" sz="2400" dirty="0"/>
              <a:t>“Rights-based” notion</a:t>
            </a:r>
          </a:p>
          <a:p>
            <a:pPr lvl="1" eaLnBrk="1" fontAlgn="auto" hangingPunct="1">
              <a:buFont typeface="Arial" panose="020B0604020202020204" pitchFamily="34" charset="0"/>
              <a:buChar char="•"/>
              <a:defRPr/>
            </a:pPr>
            <a:endParaRPr lang="en-US" sz="1900" dirty="0"/>
          </a:p>
          <a:p>
            <a:pPr eaLnBrk="1" fontAlgn="auto" hangingPunct="1">
              <a:defRPr/>
            </a:pPr>
            <a:r>
              <a:rPr lang="en-US" sz="2600" dirty="0"/>
              <a:t>Society values “access to care” even if the low income individual prefers the cash?</a:t>
            </a:r>
          </a:p>
          <a:p>
            <a:pPr lvl="1" eaLnBrk="1" fontAlgn="auto" hangingPunct="1">
              <a:buFont typeface="Arial" panose="020B0604020202020204" pitchFamily="34" charset="0"/>
              <a:buChar char="•"/>
              <a:defRPr/>
            </a:pPr>
            <a:r>
              <a:rPr lang="en-US" sz="2400" dirty="0"/>
              <a:t>“Non-individualist” social welfare function </a:t>
            </a:r>
          </a:p>
        </p:txBody>
      </p:sp>
      <p:sp>
        <p:nvSpPr>
          <p:cNvPr id="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2349740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104450" name="Title 3"/>
          <p:cNvSpPr>
            <a:spLocks noGrp="1"/>
          </p:cNvSpPr>
          <p:nvPr>
            <p:ph type="title"/>
          </p:nvPr>
        </p:nvSpPr>
        <p:spPr>
          <a:xfrm>
            <a:off x="457200" y="201613"/>
            <a:ext cx="8229600" cy="1150937"/>
          </a:xfrm>
        </p:spPr>
        <p:txBody>
          <a:bodyPr/>
          <a:lstStyle/>
          <a:p>
            <a:pPr algn="ctr" eaLnBrk="1" hangingPunct="1"/>
            <a:r>
              <a:rPr lang="en-US" altLang="en-US" sz="3000"/>
              <a:t>Who are The “Non-Recipient” Beneficiaries? Some Anecdotes</a:t>
            </a:r>
          </a:p>
        </p:txBody>
      </p:sp>
      <p:sp>
        <p:nvSpPr>
          <p:cNvPr id="104451" name="Content Placeholder 6"/>
          <p:cNvSpPr>
            <a:spLocks noGrp="1"/>
          </p:cNvSpPr>
          <p:nvPr>
            <p:ph sz="quarter" idx="14"/>
          </p:nvPr>
        </p:nvSpPr>
        <p:spPr>
          <a:xfrm>
            <a:off x="457200" y="1352550"/>
            <a:ext cx="8229600" cy="4710113"/>
          </a:xfrm>
        </p:spPr>
        <p:txBody>
          <a:bodyPr/>
          <a:lstStyle/>
          <a:p>
            <a:pPr eaLnBrk="1" hangingPunct="1"/>
            <a:r>
              <a:rPr lang="en-US" altLang="en-US"/>
              <a:t>First hospital insurance in US (Blue Cross plans in 1930s) were designed to help patients and hospitals during Great Depression</a:t>
            </a:r>
          </a:p>
          <a:p>
            <a:pPr lvl="1" eaLnBrk="1" hangingPunct="1">
              <a:buFont typeface="Arial" panose="020B0604020202020204" pitchFamily="34" charset="0"/>
              <a:buChar char="•"/>
            </a:pPr>
            <a:r>
              <a:rPr lang="en-US" altLang="en-US"/>
              <a:t> “I could remember the difficulties we had then, trying to keep our doors open... People brought chickens in and meat to pay their bills. They would paint or do work around the hospital of some kind...” – Cunningham &amp; Cunningham 1997 </a:t>
            </a:r>
          </a:p>
          <a:p>
            <a:pPr eaLnBrk="1" hangingPunct="1"/>
            <a:r>
              <a:rPr lang="en-US" altLang="en-US"/>
              <a:t>Hospitals have actively lobbied for state Medicaid expansions under ACA and against ACA repeal</a:t>
            </a:r>
          </a:p>
        </p:txBody>
      </p:sp>
      <p:pic>
        <p:nvPicPr>
          <p:cNvPr id="10445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995863"/>
            <a:ext cx="3519488" cy="1450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699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105474" name="Title 3"/>
          <p:cNvSpPr>
            <a:spLocks noGrp="1"/>
          </p:cNvSpPr>
          <p:nvPr>
            <p:ph type="title"/>
          </p:nvPr>
        </p:nvSpPr>
        <p:spPr>
          <a:xfrm>
            <a:off x="457200" y="228600"/>
            <a:ext cx="8229600" cy="1152525"/>
          </a:xfrm>
        </p:spPr>
        <p:txBody>
          <a:bodyPr/>
          <a:lstStyle/>
          <a:p>
            <a:pPr algn="ctr" eaLnBrk="1" hangingPunct="1"/>
            <a:r>
              <a:rPr lang="en-US" altLang="en-US" sz="3000"/>
              <a:t>Who are The “Non-Recipient” Beneficiaries? Some Evidence</a:t>
            </a:r>
          </a:p>
        </p:txBody>
      </p:sp>
      <p:sp>
        <p:nvSpPr>
          <p:cNvPr id="5" name="Content Placeholder 4"/>
          <p:cNvSpPr>
            <a:spLocks noGrp="1"/>
          </p:cNvSpPr>
          <p:nvPr>
            <p:ph sz="quarter" idx="14"/>
          </p:nvPr>
        </p:nvSpPr>
        <p:spPr>
          <a:xfrm>
            <a:off x="457200" y="1400175"/>
            <a:ext cx="8229600" cy="4700588"/>
          </a:xfrm>
        </p:spPr>
        <p:txBody>
          <a:bodyPr rtlCol="0">
            <a:normAutofit fontScale="92500" lnSpcReduction="10000"/>
          </a:bodyPr>
          <a:lstStyle/>
          <a:p>
            <a:pPr eaLnBrk="1" fontAlgn="auto" hangingPunct="1">
              <a:defRPr/>
            </a:pPr>
            <a:r>
              <a:rPr lang="en-US" sz="2400" dirty="0"/>
              <a:t>(Easier) question: who pays for the </a:t>
            </a:r>
            <a:r>
              <a:rPr lang="en-US" sz="2400" dirty="0" err="1"/>
              <a:t>uninsured’s</a:t>
            </a:r>
            <a:r>
              <a:rPr lang="en-US" sz="2400" dirty="0"/>
              <a:t> care?</a:t>
            </a:r>
          </a:p>
          <a:p>
            <a:pPr lvl="1" eaLnBrk="1" fontAlgn="auto" hangingPunct="1">
              <a:buFont typeface="Arial" panose="020B0604020202020204" pitchFamily="34" charset="0"/>
              <a:buChar char="•"/>
              <a:defRPr/>
            </a:pPr>
            <a:r>
              <a:rPr lang="en-US" sz="2200" dirty="0"/>
              <a:t>Ex ante charity care (non profit hospitals; public clinics)</a:t>
            </a:r>
          </a:p>
          <a:p>
            <a:pPr lvl="2" eaLnBrk="1" fontAlgn="auto" hangingPunct="1">
              <a:defRPr/>
            </a:pPr>
            <a:r>
              <a:rPr lang="en-US" sz="1900" dirty="0" err="1"/>
              <a:t>Garthwaite</a:t>
            </a:r>
            <a:r>
              <a:rPr lang="en-US" sz="1900" dirty="0"/>
              <a:t>, Gross and </a:t>
            </a:r>
            <a:r>
              <a:rPr lang="en-US" sz="1900" dirty="0" err="1"/>
              <a:t>Notowidigdo</a:t>
            </a:r>
            <a:r>
              <a:rPr lang="en-US" sz="1900" dirty="0"/>
              <a:t> (2016): each uninsured individual costs hospitals approximately $800</a:t>
            </a:r>
          </a:p>
          <a:p>
            <a:pPr lvl="1" eaLnBrk="1" fontAlgn="auto" hangingPunct="1">
              <a:buFont typeface="Arial" panose="020B0604020202020204" pitchFamily="34" charset="0"/>
              <a:buChar char="•"/>
              <a:defRPr/>
            </a:pPr>
            <a:r>
              <a:rPr lang="en-US" sz="2200" dirty="0"/>
              <a:t>Ex post charity care: bad debt</a:t>
            </a:r>
          </a:p>
          <a:p>
            <a:pPr lvl="2" eaLnBrk="1" fontAlgn="auto" hangingPunct="1">
              <a:defRPr/>
            </a:pPr>
            <a:r>
              <a:rPr lang="en-US" sz="1900" dirty="0" err="1"/>
              <a:t>Dobkin</a:t>
            </a:r>
            <a:r>
              <a:rPr lang="en-US" sz="1900" dirty="0"/>
              <a:t> et al. (2016): each uninsured hospitalization generates approximately $6,000 in unpaid medical bills sent to collection</a:t>
            </a:r>
          </a:p>
          <a:p>
            <a:pPr lvl="1" eaLnBrk="1" fontAlgn="auto" hangingPunct="1">
              <a:buFont typeface="Arial" panose="020B0604020202020204" pitchFamily="34" charset="0"/>
              <a:buChar char="•"/>
              <a:defRPr/>
            </a:pPr>
            <a:r>
              <a:rPr lang="en-US" sz="2200" dirty="0"/>
              <a:t>Public Sector may reimburse for some of this (e.g. DSH)</a:t>
            </a:r>
          </a:p>
          <a:p>
            <a:pPr eaLnBrk="1" fontAlgn="auto" hangingPunct="1">
              <a:defRPr/>
            </a:pPr>
            <a:endParaRPr lang="en-US" sz="1100" dirty="0"/>
          </a:p>
          <a:p>
            <a:pPr eaLnBrk="1" fontAlgn="auto" hangingPunct="1">
              <a:defRPr/>
            </a:pPr>
            <a:r>
              <a:rPr lang="en-US" sz="2400" dirty="0"/>
              <a:t>(Much harder) question: who bears ultimate economic incidence of this informal insurance?</a:t>
            </a:r>
          </a:p>
          <a:p>
            <a:pPr lvl="1" eaLnBrk="1" fontAlgn="auto" hangingPunct="1">
              <a:defRPr/>
            </a:pPr>
            <a:r>
              <a:rPr lang="en-US" sz="2200" dirty="0"/>
              <a:t>Crucial for normative analysis of health insurance subsidies</a:t>
            </a:r>
          </a:p>
          <a:p>
            <a:pPr marL="593725" lvl="2" indent="0" eaLnBrk="1" fontAlgn="auto" hangingPunct="1">
              <a:buFont typeface="Wingdings 2" panose="05020102010507070707" pitchFamily="18" charset="2"/>
              <a:buNone/>
              <a:defRPr/>
            </a:pPr>
            <a:endParaRPr lang="en-US" dirty="0"/>
          </a:p>
        </p:txBody>
      </p:sp>
    </p:spTree>
    <p:extLst>
      <p:ext uri="{BB962C8B-B14F-4D97-AF65-F5344CB8AC3E}">
        <p14:creationId xmlns:p14="http://schemas.microsoft.com/office/powerpoint/2010/main" val="40745908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118786" name="Title 3"/>
          <p:cNvSpPr>
            <a:spLocks noGrp="1"/>
          </p:cNvSpPr>
          <p:nvPr>
            <p:ph type="title"/>
          </p:nvPr>
        </p:nvSpPr>
        <p:spPr>
          <a:xfrm>
            <a:off x="457200" y="76200"/>
            <a:ext cx="8229600" cy="1152525"/>
          </a:xfrm>
        </p:spPr>
        <p:txBody>
          <a:bodyPr/>
          <a:lstStyle/>
          <a:p>
            <a:pPr algn="ctr" eaLnBrk="1" hangingPunct="1"/>
            <a:r>
              <a:rPr lang="en-US" altLang="en-US" sz="3000" dirty="0"/>
              <a:t>Implications for health policy</a:t>
            </a:r>
          </a:p>
        </p:txBody>
      </p:sp>
      <p:sp>
        <p:nvSpPr>
          <p:cNvPr id="118789" name="Content Placeholder 2"/>
          <p:cNvSpPr>
            <a:spLocks noGrp="1"/>
          </p:cNvSpPr>
          <p:nvPr>
            <p:ph sz="quarter" idx="14"/>
          </p:nvPr>
        </p:nvSpPr>
        <p:spPr>
          <a:xfrm>
            <a:off x="457200" y="1082675"/>
            <a:ext cx="8229600" cy="4708525"/>
          </a:xfrm>
        </p:spPr>
        <p:txBody>
          <a:bodyPr/>
          <a:lstStyle/>
          <a:p>
            <a:r>
              <a:rPr lang="en-US" altLang="en-US" dirty="0"/>
              <a:t>Low-income “uninsured” have a  lot of implicit insurance</a:t>
            </a:r>
          </a:p>
          <a:p>
            <a:pPr lvl="1"/>
            <a:r>
              <a:rPr lang="en-US" altLang="en-US" dirty="0"/>
              <a:t>This makes it hard to generate substantial take-up of even heavily subsidized formal health insurance</a:t>
            </a:r>
          </a:p>
          <a:p>
            <a:endParaRPr lang="en-US" altLang="en-US" sz="1400" dirty="0"/>
          </a:p>
          <a:p>
            <a:r>
              <a:rPr lang="en-US" altLang="en-US" dirty="0"/>
              <a:t>Implication I: Samaritan’s dilemma (Buchanan 1975; </a:t>
            </a:r>
            <a:r>
              <a:rPr lang="en-US" altLang="en-US" dirty="0" err="1"/>
              <a:t>Coate</a:t>
            </a:r>
            <a:r>
              <a:rPr lang="en-US" altLang="en-US" dirty="0"/>
              <a:t> 1995)</a:t>
            </a:r>
          </a:p>
          <a:p>
            <a:pPr lvl="1"/>
            <a:r>
              <a:rPr lang="en-US" altLang="en-US" dirty="0"/>
              <a:t>New testament parable of the Good Samaritan</a:t>
            </a:r>
          </a:p>
          <a:p>
            <a:pPr lvl="2"/>
            <a:r>
              <a:rPr lang="en-US" altLang="en-US" dirty="0"/>
              <a:t>Traveler attacked by robbers and left for dead by side of road. Samaritan traveling along sees him and takes care of him and revives him.</a:t>
            </a:r>
          </a:p>
          <a:p>
            <a:pPr lvl="2"/>
            <a:r>
              <a:rPr lang="en-US" altLang="en-US" dirty="0"/>
              <a:t>Morality tale about virtue of kindness to strangers</a:t>
            </a:r>
          </a:p>
          <a:p>
            <a:pPr lvl="1"/>
            <a:r>
              <a:rPr lang="en-US" altLang="en-US" dirty="0"/>
              <a:t>What’s the dilemma?</a:t>
            </a:r>
          </a:p>
          <a:p>
            <a:pPr lvl="1"/>
            <a:endParaRPr lang="en-US" altLang="en-US" dirty="0"/>
          </a:p>
        </p:txBody>
      </p:sp>
    </p:spTree>
    <p:extLst>
      <p:ext uri="{BB962C8B-B14F-4D97-AF65-F5344CB8AC3E}">
        <p14:creationId xmlns:p14="http://schemas.microsoft.com/office/powerpoint/2010/main" val="11035622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118786" name="Title 3"/>
          <p:cNvSpPr>
            <a:spLocks noGrp="1"/>
          </p:cNvSpPr>
          <p:nvPr>
            <p:ph type="title"/>
          </p:nvPr>
        </p:nvSpPr>
        <p:spPr>
          <a:xfrm>
            <a:off x="457200" y="76200"/>
            <a:ext cx="8229600" cy="1152525"/>
          </a:xfrm>
        </p:spPr>
        <p:txBody>
          <a:bodyPr/>
          <a:lstStyle/>
          <a:p>
            <a:pPr algn="ctr" eaLnBrk="1" hangingPunct="1"/>
            <a:r>
              <a:rPr lang="en-US" altLang="en-US" sz="3000" dirty="0"/>
              <a:t>Samaritan’s dilemma</a:t>
            </a:r>
          </a:p>
        </p:txBody>
      </p:sp>
      <p:sp>
        <p:nvSpPr>
          <p:cNvPr id="118789" name="Content Placeholder 2"/>
          <p:cNvSpPr>
            <a:spLocks noGrp="1"/>
          </p:cNvSpPr>
          <p:nvPr>
            <p:ph sz="quarter" idx="14"/>
          </p:nvPr>
        </p:nvSpPr>
        <p:spPr>
          <a:xfrm>
            <a:off x="457200" y="1082675"/>
            <a:ext cx="8229600" cy="4708525"/>
          </a:xfrm>
        </p:spPr>
        <p:txBody>
          <a:bodyPr/>
          <a:lstStyle/>
          <a:p>
            <a:r>
              <a:rPr lang="en-US" altLang="en-US" dirty="0"/>
              <a:t>Samaritan’s dilemma I (Buchanan 1975; </a:t>
            </a:r>
            <a:r>
              <a:rPr lang="en-US" altLang="en-US" dirty="0" err="1"/>
              <a:t>Coate</a:t>
            </a:r>
            <a:r>
              <a:rPr lang="en-US" altLang="en-US" dirty="0"/>
              <a:t> 1995)</a:t>
            </a:r>
          </a:p>
          <a:p>
            <a:pPr lvl="1"/>
            <a:r>
              <a:rPr lang="en-US" altLang="en-US" sz="1800" dirty="0"/>
              <a:t>Moral society unwilling to let sick, poor people go unaided</a:t>
            </a:r>
          </a:p>
          <a:p>
            <a:r>
              <a:rPr lang="en-US" altLang="en-US" dirty="0"/>
              <a:t>Ex-post charity care reduces demand for insurance</a:t>
            </a:r>
          </a:p>
          <a:p>
            <a:pPr lvl="1"/>
            <a:r>
              <a:rPr lang="en-US" altLang="en-US" sz="1800" dirty="0"/>
              <a:t>Forgo insurance because know society will provide care ex-post</a:t>
            </a:r>
            <a:endParaRPr lang="en-US" altLang="en-US" dirty="0"/>
          </a:p>
          <a:p>
            <a:r>
              <a:rPr lang="en-US" altLang="en-US" dirty="0"/>
              <a:t>Why is this a problem / what is the inefficiency?</a:t>
            </a:r>
          </a:p>
          <a:p>
            <a:pPr lvl="1"/>
            <a:r>
              <a:rPr lang="en-US" sz="1800" dirty="0"/>
              <a:t>No reason to expect society to choose “the right” level of protection for the poor</a:t>
            </a:r>
          </a:p>
          <a:p>
            <a:pPr lvl="2"/>
            <a:r>
              <a:rPr lang="en-US" sz="1600" dirty="0"/>
              <a:t>Indeed presumably heterogeneity across individuals in optimal level</a:t>
            </a:r>
          </a:p>
          <a:p>
            <a:pPr lvl="1"/>
            <a:r>
              <a:rPr lang="en-US" sz="1800" dirty="0"/>
              <a:t>Free rider problem suggests level of charity likely sub-optimal from rich’s perspectives</a:t>
            </a:r>
            <a:endParaRPr lang="en-US" dirty="0"/>
          </a:p>
          <a:p>
            <a:pPr lvl="1"/>
            <a:endParaRPr lang="en-US" altLang="en-US" dirty="0"/>
          </a:p>
        </p:txBody>
      </p:sp>
    </p:spTree>
    <p:extLst>
      <p:ext uri="{BB962C8B-B14F-4D97-AF65-F5344CB8AC3E}">
        <p14:creationId xmlns:p14="http://schemas.microsoft.com/office/powerpoint/2010/main" val="14124725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118786" name="Title 3"/>
          <p:cNvSpPr>
            <a:spLocks noGrp="1"/>
          </p:cNvSpPr>
          <p:nvPr>
            <p:ph type="title"/>
          </p:nvPr>
        </p:nvSpPr>
        <p:spPr>
          <a:xfrm>
            <a:off x="457200" y="76200"/>
            <a:ext cx="8229600" cy="1152525"/>
          </a:xfrm>
        </p:spPr>
        <p:txBody>
          <a:bodyPr/>
          <a:lstStyle/>
          <a:p>
            <a:pPr algn="ctr" eaLnBrk="1" hangingPunct="1"/>
            <a:r>
              <a:rPr lang="en-US" altLang="en-US" sz="3000" dirty="0"/>
              <a:t>General Problem: Crowd-out / no top-up</a:t>
            </a:r>
          </a:p>
        </p:txBody>
      </p:sp>
      <p:sp>
        <p:nvSpPr>
          <p:cNvPr id="118789" name="Content Placeholder 2"/>
          <p:cNvSpPr>
            <a:spLocks noGrp="1"/>
          </p:cNvSpPr>
          <p:nvPr>
            <p:ph sz="quarter" idx="14"/>
          </p:nvPr>
        </p:nvSpPr>
        <p:spPr>
          <a:xfrm>
            <a:off x="457200" y="1082675"/>
            <a:ext cx="8229600" cy="4708525"/>
          </a:xfrm>
        </p:spPr>
        <p:txBody>
          <a:bodyPr/>
          <a:lstStyle/>
          <a:p>
            <a:r>
              <a:rPr lang="en-US" altLang="en-US" dirty="0"/>
              <a:t>Could think of charity care as guaranteeing a basic level of care, that individuals can then top-up on margin</a:t>
            </a:r>
          </a:p>
          <a:p>
            <a:pPr lvl="1"/>
            <a:r>
              <a:rPr lang="en-US" dirty="0"/>
              <a:t>But in practice cannot do that.</a:t>
            </a:r>
          </a:p>
          <a:p>
            <a:pPr lvl="1"/>
            <a:r>
              <a:rPr lang="en-US" dirty="0"/>
              <a:t>If buy insurance (or care directly) have to pay all the </a:t>
            </a:r>
            <a:r>
              <a:rPr lang="en-US" i="1" dirty="0" err="1"/>
              <a:t>inframarginal</a:t>
            </a:r>
            <a:r>
              <a:rPr lang="en-US" i="1" dirty="0"/>
              <a:t> </a:t>
            </a:r>
            <a:r>
              <a:rPr lang="en-US" dirty="0"/>
              <a:t>costs that would have been covered by charity</a:t>
            </a:r>
          </a:p>
          <a:p>
            <a:pPr lvl="1"/>
            <a:endParaRPr lang="en-US" dirty="0"/>
          </a:p>
          <a:p>
            <a:r>
              <a:rPr lang="en-US" dirty="0"/>
              <a:t>Inefficiency arises because WTP on margin for more of good may exceed cost but cannot purchase that without paying for </a:t>
            </a:r>
            <a:r>
              <a:rPr lang="en-US" dirty="0" err="1"/>
              <a:t>inframarginal</a:t>
            </a:r>
            <a:endParaRPr lang="en-US" dirty="0"/>
          </a:p>
          <a:p>
            <a:pPr lvl="1"/>
            <a:endParaRPr lang="en-US" altLang="en-US" dirty="0"/>
          </a:p>
        </p:txBody>
      </p:sp>
    </p:spTree>
    <p:extLst>
      <p:ext uri="{BB962C8B-B14F-4D97-AF65-F5344CB8AC3E}">
        <p14:creationId xmlns:p14="http://schemas.microsoft.com/office/powerpoint/2010/main" val="37008264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118786" name="Title 3"/>
          <p:cNvSpPr>
            <a:spLocks noGrp="1"/>
          </p:cNvSpPr>
          <p:nvPr>
            <p:ph type="title"/>
          </p:nvPr>
        </p:nvSpPr>
        <p:spPr>
          <a:xfrm>
            <a:off x="457200" y="76200"/>
            <a:ext cx="8229600" cy="1152525"/>
          </a:xfrm>
        </p:spPr>
        <p:txBody>
          <a:bodyPr/>
          <a:lstStyle/>
          <a:p>
            <a:pPr algn="ctr" eaLnBrk="1" hangingPunct="1"/>
            <a:r>
              <a:rPr lang="en-US" altLang="en-US" sz="3000" dirty="0"/>
              <a:t>Public Education: </a:t>
            </a:r>
            <a:r>
              <a:rPr lang="en-US" altLang="en-US" sz="3000" dirty="0" err="1"/>
              <a:t>Peltzman</a:t>
            </a:r>
            <a:r>
              <a:rPr lang="en-US" altLang="en-US" sz="3000" dirty="0"/>
              <a:t> (1973)</a:t>
            </a:r>
          </a:p>
        </p:txBody>
      </p:sp>
      <p:sp>
        <p:nvSpPr>
          <p:cNvPr id="118789" name="Content Placeholder 2"/>
          <p:cNvSpPr>
            <a:spLocks noGrp="1"/>
          </p:cNvSpPr>
          <p:nvPr>
            <p:ph sz="quarter" idx="14"/>
          </p:nvPr>
        </p:nvSpPr>
        <p:spPr>
          <a:xfrm>
            <a:off x="457200" y="1082675"/>
            <a:ext cx="8229600" cy="4708525"/>
          </a:xfrm>
        </p:spPr>
        <p:txBody>
          <a:bodyPr/>
          <a:lstStyle/>
          <a:p>
            <a:r>
              <a:rPr lang="en-US" altLang="en-US" dirty="0"/>
              <a:t>Classic article on crowd-out</a:t>
            </a:r>
          </a:p>
          <a:p>
            <a:endParaRPr lang="en-US" dirty="0"/>
          </a:p>
          <a:p>
            <a:endParaRPr lang="en-US" dirty="0"/>
          </a:p>
          <a:p>
            <a:endParaRPr lang="en-US" dirty="0"/>
          </a:p>
          <a:p>
            <a:pPr lvl="1"/>
            <a:endParaRPr lang="en-US" altLang="en-US" dirty="0"/>
          </a:p>
        </p:txBody>
      </p:sp>
      <p:pic>
        <p:nvPicPr>
          <p:cNvPr id="6" name="Picture 25" descr="Fig11-2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4768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5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118786" name="Title 3"/>
          <p:cNvSpPr>
            <a:spLocks noGrp="1"/>
          </p:cNvSpPr>
          <p:nvPr>
            <p:ph type="title"/>
          </p:nvPr>
        </p:nvSpPr>
        <p:spPr>
          <a:xfrm>
            <a:off x="457200" y="76200"/>
            <a:ext cx="8229600" cy="1152525"/>
          </a:xfrm>
        </p:spPr>
        <p:txBody>
          <a:bodyPr/>
          <a:lstStyle/>
          <a:p>
            <a:pPr algn="ctr" eaLnBrk="1" hangingPunct="1"/>
            <a:r>
              <a:rPr lang="en-US" altLang="en-US" sz="3000" dirty="0"/>
              <a:t>Crowd-out</a:t>
            </a:r>
          </a:p>
        </p:txBody>
      </p:sp>
      <p:sp>
        <p:nvSpPr>
          <p:cNvPr id="118789" name="Content Placeholder 2"/>
          <p:cNvSpPr>
            <a:spLocks noGrp="1"/>
          </p:cNvSpPr>
          <p:nvPr>
            <p:ph sz="quarter" idx="14"/>
          </p:nvPr>
        </p:nvSpPr>
        <p:spPr>
          <a:xfrm>
            <a:off x="457200" y="1082675"/>
            <a:ext cx="8229600" cy="4708525"/>
          </a:xfrm>
        </p:spPr>
        <p:txBody>
          <a:bodyPr/>
          <a:lstStyle/>
          <a:p>
            <a:r>
              <a:rPr lang="en-US" altLang="en-US" dirty="0"/>
              <a:t>Key is that cannot pay on margin for incremental amount of good</a:t>
            </a:r>
          </a:p>
          <a:p>
            <a:pPr lvl="1"/>
            <a:r>
              <a:rPr lang="en-US" altLang="en-US" sz="1800" dirty="0"/>
              <a:t>Cutler and Gruber (1996) “Does Public Insurance Crowd Out Private Insurance?”</a:t>
            </a:r>
          </a:p>
          <a:p>
            <a:pPr lvl="1"/>
            <a:r>
              <a:rPr lang="en-US" altLang="en-US" sz="1800" dirty="0"/>
              <a:t>Brown and Finkelstein (2008): Medicaid crowd out of LTC Ins.</a:t>
            </a:r>
          </a:p>
          <a:p>
            <a:r>
              <a:rPr lang="en-US" altLang="en-US" sz="2000" dirty="0"/>
              <a:t>Conceptual solution: allow “top up”</a:t>
            </a:r>
          </a:p>
          <a:p>
            <a:pPr lvl="1"/>
            <a:r>
              <a:rPr lang="en-US" altLang="en-US" dirty="0"/>
              <a:t>Can we replicate the informal contract with a formal one?</a:t>
            </a:r>
          </a:p>
          <a:p>
            <a:pPr lvl="1"/>
            <a:r>
              <a:rPr lang="en-US" altLang="en-US" dirty="0"/>
              <a:t>E.g. public sector covers emergency room and individuals can buy “top up” insurance</a:t>
            </a:r>
          </a:p>
          <a:p>
            <a:pPr marL="457200" lvl="1" indent="0">
              <a:buNone/>
            </a:pPr>
            <a:endParaRPr lang="en-US" altLang="en-US" sz="1800" dirty="0"/>
          </a:p>
          <a:p>
            <a:endParaRPr lang="en-US" altLang="en-US" sz="2000" dirty="0"/>
          </a:p>
          <a:p>
            <a:pPr lvl="1"/>
            <a:endParaRPr lang="en-US" altLang="en-US" dirty="0"/>
          </a:p>
        </p:txBody>
      </p:sp>
    </p:spTree>
    <p:extLst>
      <p:ext uri="{BB962C8B-B14F-4D97-AF65-F5344CB8AC3E}">
        <p14:creationId xmlns:p14="http://schemas.microsoft.com/office/powerpoint/2010/main" val="31800333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118786" name="Title 3"/>
          <p:cNvSpPr>
            <a:spLocks noGrp="1"/>
          </p:cNvSpPr>
          <p:nvPr>
            <p:ph type="title"/>
          </p:nvPr>
        </p:nvSpPr>
        <p:spPr>
          <a:xfrm>
            <a:off x="457200" y="76200"/>
            <a:ext cx="8229600" cy="1152525"/>
          </a:xfrm>
        </p:spPr>
        <p:txBody>
          <a:bodyPr/>
          <a:lstStyle/>
          <a:p>
            <a:pPr algn="ctr" eaLnBrk="1" hangingPunct="1"/>
            <a:r>
              <a:rPr lang="en-US" altLang="en-US" sz="3000" dirty="0"/>
              <a:t>Implications for health policy</a:t>
            </a:r>
          </a:p>
        </p:txBody>
      </p:sp>
      <p:sp>
        <p:nvSpPr>
          <p:cNvPr id="118789" name="Content Placeholder 2"/>
          <p:cNvSpPr>
            <a:spLocks noGrp="1"/>
          </p:cNvSpPr>
          <p:nvPr>
            <p:ph sz="quarter" idx="14"/>
          </p:nvPr>
        </p:nvSpPr>
        <p:spPr>
          <a:xfrm>
            <a:off x="457200" y="1082675"/>
            <a:ext cx="8229600" cy="4708525"/>
          </a:xfrm>
        </p:spPr>
        <p:txBody>
          <a:bodyPr/>
          <a:lstStyle/>
          <a:p>
            <a:r>
              <a:rPr lang="en-US" altLang="en-US" dirty="0"/>
              <a:t>Low-income “uninsured” have a  lot of implicit insurance</a:t>
            </a:r>
          </a:p>
          <a:p>
            <a:pPr lvl="1"/>
            <a:r>
              <a:rPr lang="en-US" altLang="en-US" dirty="0"/>
              <a:t>This makes it hard to generate substantial take-up of even heavily subsidized formal health insurance</a:t>
            </a:r>
          </a:p>
          <a:p>
            <a:endParaRPr lang="en-US" altLang="en-US" sz="1400" dirty="0"/>
          </a:p>
          <a:p>
            <a:r>
              <a:rPr lang="en-US" altLang="en-US" dirty="0"/>
              <a:t>Implication II: </a:t>
            </a:r>
            <a:r>
              <a:rPr lang="en-US" altLang="en-US"/>
              <a:t>Potential distortion </a:t>
            </a:r>
            <a:r>
              <a:rPr lang="en-US" altLang="en-US" dirty="0"/>
              <a:t>in provider location and investment</a:t>
            </a:r>
          </a:p>
          <a:p>
            <a:pPr lvl="2"/>
            <a:r>
              <a:rPr lang="en-US" altLang="en-US" dirty="0" err="1"/>
              <a:t>Dranove</a:t>
            </a:r>
            <a:r>
              <a:rPr lang="en-US" altLang="en-US" dirty="0"/>
              <a:t>, </a:t>
            </a:r>
            <a:r>
              <a:rPr lang="en-US" altLang="en-US" dirty="0" err="1"/>
              <a:t>Garthwaite</a:t>
            </a:r>
            <a:r>
              <a:rPr lang="en-US" altLang="en-US" dirty="0"/>
              <a:t>, </a:t>
            </a:r>
            <a:r>
              <a:rPr lang="en-US" altLang="en-US" dirty="0" err="1"/>
              <a:t>Ody</a:t>
            </a:r>
            <a:r>
              <a:rPr lang="en-US" altLang="en-US" dirty="0"/>
              <a:t> (2015): “Floor and trade” proposal for charity care</a:t>
            </a:r>
          </a:p>
          <a:p>
            <a:pPr lvl="1"/>
            <a:endParaRPr lang="en-US" altLang="en-US" dirty="0"/>
          </a:p>
        </p:txBody>
      </p:sp>
    </p:spTree>
    <p:extLst>
      <p:ext uri="{BB962C8B-B14F-4D97-AF65-F5344CB8AC3E}">
        <p14:creationId xmlns:p14="http://schemas.microsoft.com/office/powerpoint/2010/main" val="3480391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118786" name="Title 3"/>
          <p:cNvSpPr>
            <a:spLocks noGrp="1"/>
          </p:cNvSpPr>
          <p:nvPr>
            <p:ph type="title"/>
          </p:nvPr>
        </p:nvSpPr>
        <p:spPr>
          <a:xfrm>
            <a:off x="457200" y="76200"/>
            <a:ext cx="8229600" cy="1152525"/>
          </a:xfrm>
        </p:spPr>
        <p:txBody>
          <a:bodyPr/>
          <a:lstStyle/>
          <a:p>
            <a:pPr algn="ctr" eaLnBrk="1" hangingPunct="1"/>
            <a:r>
              <a:rPr lang="en-US" altLang="en-US" sz="3000" dirty="0"/>
              <a:t>Many open &amp; important research questions</a:t>
            </a:r>
          </a:p>
        </p:txBody>
      </p:sp>
      <p:sp>
        <p:nvSpPr>
          <p:cNvPr id="118789" name="Content Placeholder 2"/>
          <p:cNvSpPr>
            <a:spLocks noGrp="1"/>
          </p:cNvSpPr>
          <p:nvPr>
            <p:ph sz="quarter" idx="14"/>
          </p:nvPr>
        </p:nvSpPr>
        <p:spPr>
          <a:xfrm>
            <a:off x="457200" y="1082675"/>
            <a:ext cx="8229600" cy="4708525"/>
          </a:xfrm>
        </p:spPr>
        <p:txBody>
          <a:bodyPr/>
          <a:lstStyle/>
          <a:p>
            <a:r>
              <a:rPr lang="en-US" altLang="en-US" dirty="0"/>
              <a:t>Samaritan’s dilemma has received too little empirical attention (relative to say, adverse selection!)</a:t>
            </a:r>
          </a:p>
          <a:p>
            <a:endParaRPr lang="en-US" altLang="en-US" sz="1400" dirty="0"/>
          </a:p>
          <a:p>
            <a:r>
              <a:rPr lang="en-US" altLang="en-US" dirty="0"/>
              <a:t>Descriptive: Nature and form of uncompensated care?</a:t>
            </a:r>
          </a:p>
          <a:p>
            <a:endParaRPr lang="en-US" altLang="en-US" sz="1400" dirty="0"/>
          </a:p>
          <a:p>
            <a:r>
              <a:rPr lang="en-US" altLang="en-US" dirty="0"/>
              <a:t>Empirical evidence: impact of available charity care on:</a:t>
            </a:r>
          </a:p>
          <a:p>
            <a:pPr lvl="1"/>
            <a:r>
              <a:rPr lang="en-US" altLang="en-US" sz="1800" dirty="0"/>
              <a:t>Demand for private health insurance?</a:t>
            </a:r>
          </a:p>
          <a:p>
            <a:pPr lvl="1"/>
            <a:r>
              <a:rPr lang="en-US" altLang="en-US" sz="1800" dirty="0"/>
              <a:t>Location and investment decisions of healthcare providers?</a:t>
            </a:r>
          </a:p>
          <a:p>
            <a:endParaRPr lang="en-US" altLang="en-US" sz="1400" dirty="0"/>
          </a:p>
          <a:p>
            <a:r>
              <a:rPr lang="en-US" altLang="en-US" dirty="0"/>
              <a:t>Efficiency of informal insurance vs. formal insurance?</a:t>
            </a:r>
          </a:p>
          <a:p>
            <a:endParaRPr lang="en-US" altLang="en-US" sz="1400" dirty="0"/>
          </a:p>
          <a:p>
            <a:r>
              <a:rPr lang="en-US" altLang="en-US" dirty="0"/>
              <a:t>Economic incidence of implicit insurance?</a:t>
            </a:r>
          </a:p>
          <a:p>
            <a:pPr lvl="1"/>
            <a:endParaRPr lang="en-US" altLang="en-US" dirty="0"/>
          </a:p>
          <a:p>
            <a:endParaRPr lang="en-US" altLang="en-US" dirty="0"/>
          </a:p>
        </p:txBody>
      </p:sp>
    </p:spTree>
    <p:extLst>
      <p:ext uri="{BB962C8B-B14F-4D97-AF65-F5344CB8AC3E}">
        <p14:creationId xmlns:p14="http://schemas.microsoft.com/office/powerpoint/2010/main" val="330367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7938"/>
            <a:ext cx="9144000" cy="1150937"/>
          </a:xfrm>
        </p:spPr>
        <p:txBody>
          <a:bodyPr/>
          <a:lstStyle/>
          <a:p>
            <a:pPr algn="ctr" eaLnBrk="1" hangingPunct="1"/>
            <a:r>
              <a:rPr lang="en-US" altLang="en-US" sz="3000"/>
              <a:t>How to Measure the Impact of Medicaid?</a:t>
            </a:r>
          </a:p>
        </p:txBody>
      </p:sp>
      <p:sp>
        <p:nvSpPr>
          <p:cNvPr id="3" name="Content Placeholder 2"/>
          <p:cNvSpPr>
            <a:spLocks noGrp="1"/>
          </p:cNvSpPr>
          <p:nvPr>
            <p:ph idx="1"/>
          </p:nvPr>
        </p:nvSpPr>
        <p:spPr>
          <a:xfrm>
            <a:off x="228600" y="925513"/>
            <a:ext cx="5638800" cy="5181600"/>
          </a:xfrm>
        </p:spPr>
        <p:txBody>
          <a:bodyPr rtlCol="0">
            <a:noAutofit/>
          </a:bodyPr>
          <a:lstStyle/>
          <a:p>
            <a:pPr eaLnBrk="1" fontAlgn="auto" hangingPunct="1">
              <a:buFont typeface="Arial"/>
              <a:buChar char="•"/>
              <a:defRPr/>
            </a:pPr>
            <a:r>
              <a:rPr lang="en-US" dirty="0">
                <a:latin typeface="+mj-lt"/>
              </a:rPr>
              <a:t>The Challenge: People with and without Medicaid differ in many ways</a:t>
            </a:r>
          </a:p>
          <a:p>
            <a:pPr lvl="1" eaLnBrk="1" fontAlgn="auto" hangingPunct="1">
              <a:buFont typeface="Arial" panose="020B0604020202020204" pitchFamily="34" charset="0"/>
              <a:buChar char="•"/>
              <a:defRPr/>
            </a:pPr>
            <a:r>
              <a:rPr lang="en-US" sz="1800" dirty="0">
                <a:latin typeface="+mj-lt"/>
              </a:rPr>
              <a:t>Hard to measure and control for</a:t>
            </a:r>
          </a:p>
          <a:p>
            <a:pPr lvl="1" eaLnBrk="1" fontAlgn="auto" hangingPunct="1">
              <a:buFont typeface="Arial" panose="020B0604020202020204" pitchFamily="34" charset="0"/>
              <a:buChar char="•"/>
              <a:defRPr/>
            </a:pPr>
            <a:r>
              <a:rPr lang="en-US" sz="1800" dirty="0">
                <a:latin typeface="+mj-lt"/>
              </a:rPr>
              <a:t>Can get perverse “findings” (e.g. Medicaid makes you sicker)</a:t>
            </a:r>
          </a:p>
          <a:p>
            <a:pPr eaLnBrk="1" fontAlgn="auto" hangingPunct="1">
              <a:defRPr/>
            </a:pPr>
            <a:r>
              <a:rPr lang="en-US" sz="2000" dirty="0">
                <a:latin typeface="+mj-lt"/>
              </a:rPr>
              <a:t>Randomly assign some uninsured individuals access to Medicaid</a:t>
            </a:r>
          </a:p>
          <a:p>
            <a:pPr lvl="1" eaLnBrk="1" fontAlgn="auto" hangingPunct="1">
              <a:defRPr/>
            </a:pPr>
            <a:r>
              <a:rPr lang="en-US" sz="1800" dirty="0">
                <a:latin typeface="+mj-lt"/>
              </a:rPr>
              <a:t>Solves causal inference problem</a:t>
            </a:r>
          </a:p>
          <a:p>
            <a:pPr lvl="1" eaLnBrk="1" fontAlgn="auto" hangingPunct="1">
              <a:defRPr/>
            </a:pPr>
            <a:r>
              <a:rPr lang="en-US" sz="1800" i="1" dirty="0">
                <a:latin typeface="+mj-lt"/>
              </a:rPr>
              <a:t>By construction</a:t>
            </a:r>
            <a:r>
              <a:rPr lang="en-US" sz="1800" dirty="0">
                <a:latin typeface="+mj-lt"/>
              </a:rPr>
              <a:t>, treatment and control groups on avg have same characteristics </a:t>
            </a:r>
          </a:p>
          <a:p>
            <a:pPr marL="0" indent="0" eaLnBrk="1" fontAlgn="auto" hangingPunct="1">
              <a:buFont typeface="Wingdings 2" panose="05020102010507070707" pitchFamily="18" charset="2"/>
              <a:buNone/>
              <a:defRPr/>
            </a:pPr>
            <a:endParaRPr lang="en-US" sz="1200" dirty="0"/>
          </a:p>
          <a:p>
            <a:pPr marL="457200" lvl="1" indent="0" eaLnBrk="1" fontAlgn="auto" hangingPunct="1">
              <a:buFont typeface="Wingdings" panose="05000000000000000000" pitchFamily="2" charset="2"/>
              <a:buNone/>
              <a:defRPr/>
            </a:pPr>
            <a:endParaRPr lang="en-US" sz="1200" dirty="0"/>
          </a:p>
        </p:txBody>
      </p:sp>
      <p:sp>
        <p:nvSpPr>
          <p:cNvPr id="29701"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endParaRPr lang="en-US" altLang="en-US" dirty="0">
              <a:solidFill>
                <a:srgbClr val="FFFFFF"/>
              </a:solidFill>
              <a:cs typeface="Arial" panose="020B0604020202020204" pitchFamily="34" charset="0"/>
            </a:endParaRPr>
          </a:p>
        </p:txBody>
      </p:sp>
      <p:pic>
        <p:nvPicPr>
          <p:cNvPr id="2867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095500"/>
            <a:ext cx="3125788"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txBox="1">
            <a:spLocks/>
          </p:cNvSpPr>
          <p:nvPr/>
        </p:nvSpPr>
        <p:spPr bwMode="auto">
          <a:xfrm>
            <a:off x="457200" y="6483350"/>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000" dirty="0">
                <a:latin typeface="Century Gothic" panose="020B0502020202020204" pitchFamily="34" charset="0"/>
              </a:rPr>
              <a:t>Summary: What Did We Find and What Does It Mean? </a:t>
            </a:r>
            <a:endParaRPr lang="en-US" sz="3000" dirty="0"/>
          </a:p>
        </p:txBody>
      </p:sp>
      <p:sp>
        <p:nvSpPr>
          <p:cNvPr id="5" name="Content Placeholder 4"/>
          <p:cNvSpPr>
            <a:spLocks noGrp="1"/>
          </p:cNvSpPr>
          <p:nvPr>
            <p:ph sz="quarter" idx="14"/>
          </p:nvPr>
        </p:nvSpPr>
        <p:spPr>
          <a:xfrm>
            <a:off x="457199" y="1539190"/>
            <a:ext cx="8229600" cy="4709210"/>
          </a:xfrm>
        </p:spPr>
        <p:txBody>
          <a:bodyPr>
            <a:normAutofit fontScale="92500" lnSpcReduction="20000"/>
          </a:bodyPr>
          <a:lstStyle/>
          <a:p>
            <a:r>
              <a:rPr lang="en-US" b="1" dirty="0"/>
              <a:t>Medicaid benefits recipients:</a:t>
            </a:r>
            <a:r>
              <a:rPr lang="en-US" dirty="0"/>
              <a:t> improves health, reduces out of pocket spending, lowers medical debt</a:t>
            </a:r>
          </a:p>
          <a:p>
            <a:pPr marL="0" indent="0">
              <a:buNone/>
            </a:pPr>
            <a:endParaRPr lang="en-US" dirty="0"/>
          </a:p>
          <a:p>
            <a:r>
              <a:rPr lang="en-US" b="1" dirty="0"/>
              <a:t>Medicaid produces large transfers to non-recipients:</a:t>
            </a:r>
            <a:r>
              <a:rPr lang="en-US" dirty="0"/>
              <a:t> About $.60 of every Medicaid dollar goes to providers of charity care for low income uninsured (e.g. hospitals)</a:t>
            </a:r>
          </a:p>
          <a:p>
            <a:pPr lvl="1"/>
            <a:r>
              <a:rPr lang="en-US" dirty="0"/>
              <a:t>Low-income “uninsured” in fact have implicit insurance</a:t>
            </a:r>
          </a:p>
          <a:p>
            <a:endParaRPr lang="en-US" dirty="0"/>
          </a:p>
          <a:p>
            <a:r>
              <a:rPr lang="en-US" b="1" dirty="0"/>
              <a:t>Value of a Medicaid to recipients:</a:t>
            </a:r>
            <a:r>
              <a:rPr lang="en-US" dirty="0"/>
              <a:t> 20 to 50 cents per (gross) dollar of Medicaid spending</a:t>
            </a:r>
          </a:p>
          <a:p>
            <a:endParaRPr lang="en-US" dirty="0"/>
          </a:p>
          <a:p>
            <a:r>
              <a:rPr lang="en-US" b="1" dirty="0"/>
              <a:t>Medicaid as a way to redistribute to poor:</a:t>
            </a:r>
            <a:r>
              <a:rPr lang="en-US" dirty="0"/>
              <a:t> Social Value exceeds net costs, but may deliver less bang for the buck than cash transfers like EITC</a:t>
            </a:r>
          </a:p>
          <a:p>
            <a:endParaRPr lang="en-US" dirty="0"/>
          </a:p>
        </p:txBody>
      </p:sp>
      <p:sp>
        <p:nvSpPr>
          <p:cNvPr id="6" name="Footer Placeholder 5"/>
          <p:cNvSpPr>
            <a:spLocks noGrp="1"/>
          </p:cNvSpPr>
          <p:nvPr>
            <p:ph type="ftr" sz="quarter" idx="15"/>
          </p:nvPr>
        </p:nvSpPr>
        <p:spPr/>
        <p:txBody>
          <a:bodyPr/>
          <a:lstStyle/>
          <a:p>
            <a:pPr>
              <a:defRPr/>
            </a:pPr>
            <a:r>
              <a:rPr lang="en-US"/>
              <a:t>Health Insurance Subsidies: What Do They Do and What Does That Mean? </a:t>
            </a:r>
            <a:endParaRPr lang="en-US" dirty="0"/>
          </a:p>
        </p:txBody>
      </p:sp>
    </p:spTree>
    <p:extLst>
      <p:ext uri="{BB962C8B-B14F-4D97-AF65-F5344CB8AC3E}">
        <p14:creationId xmlns:p14="http://schemas.microsoft.com/office/powerpoint/2010/main" val="40073804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3"/>
          <p:cNvSpPr>
            <a:spLocks noGrp="1"/>
          </p:cNvSpPr>
          <p:nvPr>
            <p:ph type="title"/>
          </p:nvPr>
        </p:nvSpPr>
        <p:spPr>
          <a:xfrm>
            <a:off x="457200" y="201613"/>
            <a:ext cx="8229600" cy="1150937"/>
          </a:xfrm>
        </p:spPr>
        <p:txBody>
          <a:bodyPr/>
          <a:lstStyle/>
          <a:p>
            <a:pPr algn="ctr" eaLnBrk="1" hangingPunct="1"/>
            <a:r>
              <a:rPr lang="en-US" altLang="en-US" sz="3000"/>
              <a:t>Complementarities Between Empirical Evidence and Economic Theory</a:t>
            </a:r>
          </a:p>
        </p:txBody>
      </p:sp>
      <p:sp>
        <p:nvSpPr>
          <p:cNvPr id="122883" name="Content Placeholder 4"/>
          <p:cNvSpPr>
            <a:spLocks noGrp="1"/>
          </p:cNvSpPr>
          <p:nvPr>
            <p:ph sz="quarter" idx="14"/>
          </p:nvPr>
        </p:nvSpPr>
        <p:spPr>
          <a:xfrm>
            <a:off x="457200" y="1471613"/>
            <a:ext cx="8229600" cy="4710112"/>
          </a:xfrm>
        </p:spPr>
        <p:txBody>
          <a:bodyPr/>
          <a:lstStyle/>
          <a:p>
            <a:pPr eaLnBrk="1" hangingPunct="1"/>
            <a:r>
              <a:rPr lang="en-US" altLang="en-US"/>
              <a:t>Need empirical research design that yields credible causal estimates of impact of insurance</a:t>
            </a:r>
          </a:p>
          <a:p>
            <a:pPr lvl="1" eaLnBrk="1" hangingPunct="1">
              <a:buFont typeface="Arial" panose="020B0604020202020204" pitchFamily="34" charset="0"/>
              <a:buChar char="•"/>
            </a:pPr>
            <a:r>
              <a:rPr lang="en-US" altLang="en-US"/>
              <a:t>Randomized evaluations extremely valuable in this regard</a:t>
            </a:r>
          </a:p>
          <a:p>
            <a:pPr lvl="1" eaLnBrk="1" hangingPunct="1">
              <a:buFont typeface="Arial" panose="020B0604020202020204" pitchFamily="34" charset="0"/>
              <a:buChar char="•"/>
            </a:pPr>
            <a:endParaRPr lang="en-US" altLang="en-US"/>
          </a:p>
          <a:p>
            <a:pPr eaLnBrk="1" hangingPunct="1"/>
            <a:r>
              <a:rPr lang="en-US" altLang="en-US"/>
              <a:t>Need economic theory to discipline interpretation of estimated impacts of Medicaid</a:t>
            </a:r>
          </a:p>
          <a:p>
            <a:pPr lvl="1" eaLnBrk="1" hangingPunct="1">
              <a:buFont typeface="Arial" panose="020B0604020202020204" pitchFamily="34" charset="0"/>
              <a:buChar char="•"/>
            </a:pPr>
            <a:r>
              <a:rPr lang="en-US" altLang="en-US"/>
              <a:t>Estimating value to recipients requires more assumptions (and therefore caveats) than estimating impacts</a:t>
            </a:r>
          </a:p>
          <a:p>
            <a:pPr lvl="1" eaLnBrk="1" hangingPunct="1">
              <a:buFont typeface="Arial" panose="020B0604020202020204" pitchFamily="34" charset="0"/>
              <a:buChar char="•"/>
            </a:pPr>
            <a:r>
              <a:rPr lang="en-US" altLang="en-US"/>
              <a:t>But formal analysis preferable to undisciplined assertions about value of estimated impacts</a:t>
            </a:r>
          </a:p>
          <a:p>
            <a:pPr eaLnBrk="1" hangingPunct="1"/>
            <a:endParaRPr lang="en-US" altLang="en-US"/>
          </a:p>
        </p:txBody>
      </p:sp>
      <p:sp>
        <p:nvSpPr>
          <p:cNvPr id="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3"/>
          <p:cNvSpPr>
            <a:spLocks noGrp="1"/>
          </p:cNvSpPr>
          <p:nvPr>
            <p:ph type="title"/>
          </p:nvPr>
        </p:nvSpPr>
        <p:spPr>
          <a:xfrm>
            <a:off x="457200" y="201613"/>
            <a:ext cx="8229600" cy="1150937"/>
          </a:xfrm>
        </p:spPr>
        <p:txBody>
          <a:bodyPr/>
          <a:lstStyle/>
          <a:p>
            <a:pPr algn="ctr" eaLnBrk="1" hangingPunct="1"/>
            <a:r>
              <a:rPr lang="en-US" altLang="en-US" sz="3000"/>
              <a:t>Two Great Tastes That Taste Great Together</a:t>
            </a:r>
          </a:p>
        </p:txBody>
      </p:sp>
      <p:pic>
        <p:nvPicPr>
          <p:cNvPr id="124931"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1739900" y="1209675"/>
            <a:ext cx="5084763" cy="5086350"/>
          </a:xfrm>
        </p:spPr>
      </p:pic>
      <p:sp>
        <p:nvSpPr>
          <p:cNvPr id="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eacfb0068e_0_13"/>
          <p:cNvSpPr/>
          <p:nvPr/>
        </p:nvSpPr>
        <p:spPr>
          <a:xfrm>
            <a:off x="1" y="2783541"/>
            <a:ext cx="9144000" cy="2606418"/>
          </a:xfrm>
          <a:prstGeom prst="rect">
            <a:avLst/>
          </a:prstGeom>
          <a:solidFill>
            <a:schemeClr val="accent2">
              <a:alpha val="11372"/>
            </a:schemeClr>
          </a:solidFill>
          <a:ln>
            <a:noFill/>
          </a:ln>
        </p:spPr>
        <p:txBody>
          <a:bodyPr spcFirstLastPara="1" wrap="square" lIns="548625" tIns="34275" rIns="411469" bIns="34275" anchor="ctr" anchorCtr="0">
            <a:noAutofit/>
          </a:bodyPr>
          <a:lstStyle/>
          <a:p>
            <a:pPr>
              <a:lnSpc>
                <a:spcPct val="114000"/>
              </a:lnSpc>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sp>
        <p:nvSpPr>
          <p:cNvPr id="306" name="Google Shape;306;g2eacfb0068e_0_13"/>
          <p:cNvSpPr txBox="1">
            <a:spLocks noGrp="1"/>
          </p:cNvSpPr>
          <p:nvPr>
            <p:ph type="title"/>
          </p:nvPr>
        </p:nvSpPr>
        <p:spPr>
          <a:xfrm>
            <a:off x="457200" y="1012031"/>
            <a:ext cx="8229600" cy="864450"/>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buSzPts val="3200"/>
            </a:pPr>
            <a:r>
              <a:rPr lang="en-US"/>
              <a:t>Correlation Vs. Causation</a:t>
            </a:r>
            <a:endParaRPr/>
          </a:p>
        </p:txBody>
      </p:sp>
      <p:sp>
        <p:nvSpPr>
          <p:cNvPr id="308" name="Google Shape;308;g2eacfb0068e_0_13"/>
          <p:cNvSpPr txBox="1">
            <a:spLocks noGrp="1"/>
          </p:cNvSpPr>
          <p:nvPr>
            <p:ph type="sldNum" idx="12"/>
          </p:nvPr>
        </p:nvSpPr>
        <p:spPr>
          <a:xfrm>
            <a:off x="7834544" y="5692178"/>
            <a:ext cx="852300" cy="166725"/>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fld id="{00000000-1234-1234-1234-123412341234}" type="slidenum">
              <a:rPr lang="en-US"/>
              <a:pPr/>
              <a:t>14</a:t>
            </a:fld>
            <a:endParaRPr/>
          </a:p>
        </p:txBody>
      </p:sp>
      <p:sp>
        <p:nvSpPr>
          <p:cNvPr id="309" name="Google Shape;309;g2eacfb0068e_0_13"/>
          <p:cNvSpPr txBox="1"/>
          <p:nvPr/>
        </p:nvSpPr>
        <p:spPr>
          <a:xfrm>
            <a:off x="968189" y="4958657"/>
            <a:ext cx="2437221" cy="173094"/>
          </a:xfrm>
          <a:prstGeom prst="rect">
            <a:avLst/>
          </a:prstGeom>
          <a:noFill/>
          <a:ln>
            <a:noFill/>
          </a:ln>
        </p:spPr>
        <p:txBody>
          <a:bodyPr spcFirstLastPara="1" wrap="square" lIns="0" tIns="34275" rIns="0" bIns="34275" anchor="t" anchorCtr="0">
            <a:spAutoFit/>
          </a:bodyPr>
          <a:lstStyle/>
          <a:p>
            <a:pPr>
              <a:spcBef>
                <a:spcPts val="0"/>
              </a:spcBef>
              <a:spcAft>
                <a:spcPts val="0"/>
              </a:spcAft>
              <a:buClr>
                <a:srgbClr val="000000"/>
              </a:buClr>
              <a:buSzPts val="900"/>
            </a:pPr>
            <a:r>
              <a:rPr lang="en-US" sz="675">
                <a:solidFill>
                  <a:schemeClr val="accent6"/>
                </a:solidFill>
                <a:latin typeface="Century Gothic"/>
                <a:ea typeface="Century Gothic"/>
                <a:cs typeface="Century Gothic"/>
                <a:sym typeface="Century Gothic"/>
              </a:rPr>
              <a:t>Source: XKCD, “Correlation,” https://xkcd.com/522</a:t>
            </a:r>
            <a:endParaRPr sz="1050">
              <a:solidFill>
                <a:srgbClr val="000000"/>
              </a:solidFill>
              <a:latin typeface="Arial"/>
              <a:ea typeface="Arial"/>
              <a:cs typeface="Arial"/>
              <a:sym typeface="Arial"/>
            </a:endParaRPr>
          </a:p>
        </p:txBody>
      </p:sp>
      <p:grpSp>
        <p:nvGrpSpPr>
          <p:cNvPr id="310" name="Google Shape;310;g2eacfb0068e_0_13"/>
          <p:cNvGrpSpPr/>
          <p:nvPr/>
        </p:nvGrpSpPr>
        <p:grpSpPr>
          <a:xfrm>
            <a:off x="968189" y="2107810"/>
            <a:ext cx="7207622" cy="2831111"/>
            <a:chOff x="1147484" y="1667412"/>
            <a:chExt cx="10246661" cy="4024828"/>
          </a:xfrm>
        </p:grpSpPr>
        <p:pic>
          <p:nvPicPr>
            <p:cNvPr id="311" name="Google Shape;311;g2eacfb0068e_0_13" descr="A cartoon of stick figures talking to each other&#10;&#10;Description automatically generated"/>
            <p:cNvPicPr preferRelativeResize="0"/>
            <p:nvPr/>
          </p:nvPicPr>
          <p:blipFill rotWithShape="1">
            <a:blip r:embed="rId3">
              <a:alphaModFix/>
            </a:blip>
            <a:srcRect r="65398"/>
            <a:stretch/>
          </p:blipFill>
          <p:spPr>
            <a:xfrm>
              <a:off x="1147484" y="1667412"/>
              <a:ext cx="3464857" cy="4024828"/>
            </a:xfrm>
            <a:prstGeom prst="rect">
              <a:avLst/>
            </a:prstGeom>
            <a:noFill/>
            <a:ln>
              <a:noFill/>
            </a:ln>
          </p:spPr>
        </p:pic>
        <p:pic>
          <p:nvPicPr>
            <p:cNvPr id="312" name="Google Shape;312;g2eacfb0068e_0_13" descr="A cartoon of stick figures talking to each other&#10;&#10;Description automatically generated"/>
            <p:cNvPicPr preferRelativeResize="0"/>
            <p:nvPr/>
          </p:nvPicPr>
          <p:blipFill rotWithShape="1">
            <a:blip r:embed="rId3">
              <a:alphaModFix/>
            </a:blip>
            <a:srcRect l="37198" r="33840"/>
            <a:stretch/>
          </p:blipFill>
          <p:spPr>
            <a:xfrm>
              <a:off x="4979897" y="1667412"/>
              <a:ext cx="2900080" cy="4024828"/>
            </a:xfrm>
            <a:prstGeom prst="rect">
              <a:avLst/>
            </a:prstGeom>
            <a:noFill/>
            <a:ln>
              <a:noFill/>
            </a:ln>
          </p:spPr>
        </p:pic>
        <p:pic>
          <p:nvPicPr>
            <p:cNvPr id="313" name="Google Shape;313;g2eacfb0068e_0_13" descr="A cartoon of stick figures talking to each other&#10;&#10;Description automatically generated"/>
            <p:cNvPicPr preferRelativeResize="0"/>
            <p:nvPr/>
          </p:nvPicPr>
          <p:blipFill rotWithShape="1">
            <a:blip r:embed="rId3">
              <a:alphaModFix/>
            </a:blip>
            <a:srcRect l="68577" r="-1"/>
            <a:stretch/>
          </p:blipFill>
          <p:spPr>
            <a:xfrm>
              <a:off x="8247533" y="1667412"/>
              <a:ext cx="3146612" cy="4024828"/>
            </a:xfrm>
            <a:prstGeom prst="rect">
              <a:avLst/>
            </a:prstGeom>
            <a:noFill/>
            <a:ln>
              <a:noFill/>
            </a:ln>
          </p:spPr>
        </p:pic>
      </p:grpSp>
      <p:sp>
        <p:nvSpPr>
          <p:cNvPr id="11" name="Footer Placeholder 1">
            <a:extLst>
              <a:ext uri="{FF2B5EF4-FFF2-40B4-BE49-F238E27FC236}">
                <a16:creationId xmlns:a16="http://schemas.microsoft.com/office/drawing/2014/main" id="{27ED0D49-0ADB-4A75-9D9E-BF18DD7B3E8E}"/>
              </a:ext>
            </a:extLst>
          </p:cNvPr>
          <p:cNvSpPr txBox="1">
            <a:spLocks/>
          </p:cNvSpPr>
          <p:nvPr/>
        </p:nvSpPr>
        <p:spPr bwMode="auto">
          <a:xfrm>
            <a:off x="457200" y="6483350"/>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7938"/>
            <a:ext cx="9144000" cy="1150937"/>
          </a:xfrm>
        </p:spPr>
        <p:txBody>
          <a:bodyPr/>
          <a:lstStyle/>
          <a:p>
            <a:pPr algn="ctr" eaLnBrk="1" hangingPunct="1"/>
            <a:r>
              <a:rPr lang="en-US" altLang="en-US" sz="3000" dirty="0"/>
              <a:t>Beyond Causality: The Value of Randomization</a:t>
            </a:r>
          </a:p>
        </p:txBody>
      </p:sp>
      <p:sp>
        <p:nvSpPr>
          <p:cNvPr id="3" name="Content Placeholder 2"/>
          <p:cNvSpPr>
            <a:spLocks noGrp="1"/>
          </p:cNvSpPr>
          <p:nvPr>
            <p:ph idx="1"/>
          </p:nvPr>
        </p:nvSpPr>
        <p:spPr>
          <a:xfrm>
            <a:off x="228600" y="990600"/>
            <a:ext cx="8458200" cy="5181600"/>
          </a:xfrm>
        </p:spPr>
        <p:txBody>
          <a:bodyPr rtlCol="0">
            <a:noAutofit/>
          </a:bodyPr>
          <a:lstStyle/>
          <a:p>
            <a:pPr eaLnBrk="1" fontAlgn="auto" hangingPunct="1">
              <a:defRPr/>
            </a:pPr>
            <a:endParaRPr lang="en-US" sz="2000" dirty="0">
              <a:latin typeface="+mj-lt"/>
            </a:endParaRPr>
          </a:p>
          <a:p>
            <a:pPr eaLnBrk="1" fontAlgn="auto" hangingPunct="1">
              <a:defRPr/>
            </a:pPr>
            <a:r>
              <a:rPr lang="en-US" sz="2000" dirty="0" err="1">
                <a:latin typeface="+mj-lt"/>
              </a:rPr>
              <a:t>Duflo</a:t>
            </a:r>
            <a:r>
              <a:rPr lang="en-US" sz="2000" dirty="0">
                <a:latin typeface="+mj-lt"/>
              </a:rPr>
              <a:t>: “Have the ability to surprise you”</a:t>
            </a:r>
          </a:p>
          <a:p>
            <a:pPr lvl="1" eaLnBrk="1" fontAlgn="auto" hangingPunct="1">
              <a:defRPr/>
            </a:pPr>
            <a:r>
              <a:rPr lang="en-US" sz="1800" dirty="0">
                <a:latin typeface="+mj-lt"/>
              </a:rPr>
              <a:t>Relatedly, can test for subtle, indirect effects (e.g. spillovers)</a:t>
            </a:r>
          </a:p>
          <a:p>
            <a:pPr eaLnBrk="1" fontAlgn="auto" hangingPunct="1">
              <a:defRPr/>
            </a:pPr>
            <a:endParaRPr lang="en-US" sz="2000" dirty="0">
              <a:latin typeface="+mj-lt"/>
            </a:endParaRPr>
          </a:p>
          <a:p>
            <a:pPr eaLnBrk="1" fontAlgn="auto" hangingPunct="1">
              <a:defRPr/>
            </a:pPr>
            <a:r>
              <a:rPr lang="en-US" sz="2000" dirty="0">
                <a:latin typeface="+mj-lt"/>
              </a:rPr>
              <a:t>Design studies to answer the questions you want to answer (vs. where you can find variation)</a:t>
            </a:r>
          </a:p>
          <a:p>
            <a:pPr lvl="1" eaLnBrk="1" fontAlgn="auto" hangingPunct="1">
              <a:defRPr/>
            </a:pPr>
            <a:r>
              <a:rPr lang="en-US" sz="1800" dirty="0">
                <a:latin typeface="+mj-lt"/>
              </a:rPr>
              <a:t>Relatedly: Design to test theory and mechanisms</a:t>
            </a:r>
          </a:p>
          <a:p>
            <a:pPr marL="0" indent="0" eaLnBrk="1" fontAlgn="auto" hangingPunct="1">
              <a:buNone/>
              <a:defRPr/>
            </a:pPr>
            <a:endParaRPr lang="en-US" sz="2000" dirty="0">
              <a:latin typeface="+mj-lt"/>
            </a:endParaRPr>
          </a:p>
          <a:p>
            <a:pPr eaLnBrk="1" fontAlgn="auto" hangingPunct="1">
              <a:defRPr/>
            </a:pPr>
            <a:r>
              <a:rPr lang="en-US" sz="2000" dirty="0">
                <a:latin typeface="+mj-lt"/>
              </a:rPr>
              <a:t>Gets us off our ass / forces us to do field work (which we should be doing even for non RCTs)</a:t>
            </a:r>
          </a:p>
          <a:p>
            <a:pPr eaLnBrk="1" fontAlgn="auto" hangingPunct="1">
              <a:defRPr/>
            </a:pPr>
            <a:endParaRPr lang="en-US" sz="2000" dirty="0">
              <a:latin typeface="+mj-lt"/>
            </a:endParaRPr>
          </a:p>
          <a:p>
            <a:pPr marL="0" indent="0" eaLnBrk="1" fontAlgn="auto" hangingPunct="1">
              <a:buNone/>
              <a:defRPr/>
            </a:pPr>
            <a:r>
              <a:rPr lang="en-US" sz="2000" dirty="0">
                <a:latin typeface="+mj-lt"/>
              </a:rPr>
              <a:t>(See </a:t>
            </a:r>
            <a:r>
              <a:rPr lang="en-US" sz="2000" dirty="0" err="1">
                <a:latin typeface="+mj-lt"/>
              </a:rPr>
              <a:t>Alsan</a:t>
            </a:r>
            <a:r>
              <a:rPr lang="en-US" sz="2000" dirty="0">
                <a:latin typeface="+mj-lt"/>
              </a:rPr>
              <a:t> and Finkelstein, Milbank Quarterly 2021 for more discussion of these points) </a:t>
            </a:r>
          </a:p>
          <a:p>
            <a:pPr marL="0" indent="0" eaLnBrk="1" fontAlgn="auto" hangingPunct="1">
              <a:buFont typeface="Wingdings 2" panose="05020102010507070707" pitchFamily="18" charset="2"/>
              <a:buNone/>
              <a:defRPr/>
            </a:pPr>
            <a:endParaRPr lang="en-US" sz="1200" dirty="0"/>
          </a:p>
          <a:p>
            <a:pPr marL="457200" lvl="1" indent="0" eaLnBrk="1" fontAlgn="auto" hangingPunct="1">
              <a:buFont typeface="Wingdings" panose="05000000000000000000" pitchFamily="2" charset="2"/>
              <a:buNone/>
              <a:defRPr/>
            </a:pPr>
            <a:endParaRPr lang="en-US" sz="1200" dirty="0"/>
          </a:p>
        </p:txBody>
      </p:sp>
      <p:sp>
        <p:nvSpPr>
          <p:cNvPr id="29701"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endParaRPr lang="en-US" altLang="en-US" dirty="0">
              <a:solidFill>
                <a:srgbClr val="FFFFFF"/>
              </a:solidFill>
              <a:cs typeface="Arial" panose="020B0604020202020204" pitchFamily="34" charset="0"/>
            </a:endParaRPr>
          </a:p>
        </p:txBody>
      </p:sp>
      <p:sp>
        <p:nvSpPr>
          <p:cNvPr id="6" name="Footer Placeholder 1"/>
          <p:cNvSpPr txBox="1">
            <a:spLocks/>
          </p:cNvSpPr>
          <p:nvPr/>
        </p:nvSpPr>
        <p:spPr bwMode="auto">
          <a:xfrm>
            <a:off x="457200" y="6483350"/>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extLst>
      <p:ext uri="{BB962C8B-B14F-4D97-AF65-F5344CB8AC3E}">
        <p14:creationId xmlns:p14="http://schemas.microsoft.com/office/powerpoint/2010/main" val="283449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000" dirty="0"/>
              <a:t>Oregon Health Insurance Experiment</a:t>
            </a:r>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793" y="1724272"/>
            <a:ext cx="3363152"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150" y="2663841"/>
            <a:ext cx="3886200" cy="2472199"/>
          </a:xfrm>
          <a:prstGeom prst="rect">
            <a:avLst/>
          </a:prstGeom>
          <a:ln w="38100">
            <a:solidFill>
              <a:schemeClr val="tx1"/>
            </a:solidFill>
          </a:ln>
        </p:spPr>
      </p:pic>
      <p:sp>
        <p:nvSpPr>
          <p:cNvPr id="8" name="Rectangle 7"/>
          <p:cNvSpPr/>
          <p:nvPr/>
        </p:nvSpPr>
        <p:spPr>
          <a:xfrm>
            <a:off x="1085393" y="3705996"/>
            <a:ext cx="1522617" cy="9254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p:cNvCxnSpPr>
            <a:endCxn id="7" idx="1"/>
          </p:cNvCxnSpPr>
          <p:nvPr/>
        </p:nvCxnSpPr>
        <p:spPr>
          <a:xfrm flipV="1">
            <a:off x="2608010" y="3899941"/>
            <a:ext cx="2021140" cy="339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1">
            <a:extLst>
              <a:ext uri="{FF2B5EF4-FFF2-40B4-BE49-F238E27FC236}">
                <a16:creationId xmlns:a16="http://schemas.microsoft.com/office/drawing/2014/main" id="{970DB568-FFB0-4704-AD02-1798577D8401}"/>
              </a:ext>
            </a:extLst>
          </p:cNvPr>
          <p:cNvSpPr txBox="1">
            <a:spLocks/>
          </p:cNvSpPr>
          <p:nvPr/>
        </p:nvSpPr>
        <p:spPr bwMode="auto">
          <a:xfrm>
            <a:off x="457200" y="6483350"/>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extLst>
      <p:ext uri="{BB962C8B-B14F-4D97-AF65-F5344CB8AC3E}">
        <p14:creationId xmlns:p14="http://schemas.microsoft.com/office/powerpoint/2010/main" val="296314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altLang="en-US" sz="3000" dirty="0"/>
              <a:t>Oregon Health Insurance Experiment</a:t>
            </a:r>
          </a:p>
        </p:txBody>
      </p:sp>
      <p:sp>
        <p:nvSpPr>
          <p:cNvPr id="29699" name="Rectangle 3"/>
          <p:cNvSpPr>
            <a:spLocks noGrp="1" noChangeArrowheads="1"/>
          </p:cNvSpPr>
          <p:nvPr>
            <p:ph idx="1"/>
          </p:nvPr>
        </p:nvSpPr>
        <p:spPr>
          <a:xfrm>
            <a:off x="477838" y="1352550"/>
            <a:ext cx="8229600" cy="4705350"/>
          </a:xfrm>
        </p:spPr>
        <p:txBody>
          <a:bodyPr/>
          <a:lstStyle/>
          <a:p>
            <a:pPr eaLnBrk="1" hangingPunct="1">
              <a:defRPr/>
            </a:pPr>
            <a:r>
              <a:rPr lang="en-US" altLang="en-US" dirty="0">
                <a:latin typeface="+mj-lt"/>
              </a:rPr>
              <a:t>Oregon’</a:t>
            </a:r>
            <a:r>
              <a:rPr lang="en-US" altLang="ja-JP" dirty="0">
                <a:latin typeface="+mj-lt"/>
                <a:cs typeface="メイリオ" panose="020B0604030504040204" pitchFamily="34" charset="-128"/>
              </a:rPr>
              <a:t>s Medicaid expansion program covers those financially but not categorically eligible for Medicaid</a:t>
            </a:r>
          </a:p>
          <a:p>
            <a:pPr lvl="1" eaLnBrk="1" hangingPunct="1">
              <a:buFont typeface="Arial" panose="020B0604020202020204" pitchFamily="34" charset="0"/>
              <a:buChar char="•"/>
              <a:defRPr/>
            </a:pPr>
            <a:r>
              <a:rPr lang="en-US" altLang="en-US" dirty="0">
                <a:latin typeface="+mj-lt"/>
              </a:rPr>
              <a:t>Low-income (below 100% of federal poverty line), uninsured, able-bodied adults</a:t>
            </a:r>
          </a:p>
          <a:p>
            <a:pPr eaLnBrk="1" hangingPunct="1">
              <a:defRPr/>
            </a:pPr>
            <a:r>
              <a:rPr lang="en-US" altLang="en-US" dirty="0">
                <a:latin typeface="+mj-lt"/>
              </a:rPr>
              <a:t>Covers doctors, hospitals, drugs, mental health, etc. with no consumer cost sharing and low or no premiums</a:t>
            </a:r>
          </a:p>
          <a:p>
            <a:pPr eaLnBrk="1" hangingPunct="1">
              <a:defRPr/>
            </a:pPr>
            <a:r>
              <a:rPr lang="en-US" altLang="en-US" dirty="0">
                <a:latin typeface="+mj-lt"/>
              </a:rPr>
              <a:t>In 2008: Oregon had money to cover some but not all of those eligible… so chose to run a lottery for fairness</a:t>
            </a:r>
          </a:p>
          <a:p>
            <a:pPr lvl="1" eaLnBrk="1" hangingPunct="1">
              <a:buFont typeface="Arial" panose="020B0604020202020204" pitchFamily="34" charset="0"/>
              <a:buChar char="•"/>
              <a:defRPr/>
            </a:pPr>
            <a:r>
              <a:rPr lang="en-US" altLang="en-US" dirty="0">
                <a:latin typeface="+mj-lt"/>
              </a:rPr>
              <a:t>Asked interested individuals to sign up </a:t>
            </a:r>
          </a:p>
          <a:p>
            <a:pPr lvl="1" eaLnBrk="1" hangingPunct="1">
              <a:buFont typeface="Arial" panose="020B0604020202020204" pitchFamily="34" charset="0"/>
              <a:buChar char="•"/>
              <a:defRPr/>
            </a:pPr>
            <a:r>
              <a:rPr lang="en-US" altLang="en-US" dirty="0">
                <a:latin typeface="+mj-lt"/>
              </a:rPr>
              <a:t>Randomly assigned about 30,000 out of 75,000 low-income, uninsured adults ability to apply for Medicaid</a:t>
            </a:r>
          </a:p>
          <a:p>
            <a:pPr eaLnBrk="1" hangingPunct="1">
              <a:buFont typeface="Wingdings" panose="05000000000000000000" pitchFamily="2" charset="2"/>
              <a:buNone/>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lvl="1" eaLnBrk="1" hangingPunct="1">
              <a:defRPr/>
            </a:pPr>
            <a:endParaRPr lang="en-US" altLang="en-US" dirty="0">
              <a:latin typeface="Garamond" panose="02020404030301010803" pitchFamily="18" charset="0"/>
            </a:endParaRPr>
          </a:p>
          <a:p>
            <a:pPr lvl="1"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lvl="1" eaLnBrk="1" hangingPunct="1">
              <a:defRPr/>
            </a:pPr>
            <a:endParaRPr lang="en-US" altLang="en-US" dirty="0">
              <a:latin typeface="Garamond" panose="02020404030301010803" pitchFamily="18" charset="0"/>
            </a:endParaRPr>
          </a:p>
        </p:txBody>
      </p:sp>
      <p:sp>
        <p:nvSpPr>
          <p:cNvPr id="30724"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42913" y="322263"/>
            <a:ext cx="8229600" cy="1139825"/>
          </a:xfrm>
        </p:spPr>
        <p:txBody>
          <a:bodyPr/>
          <a:lstStyle/>
          <a:p>
            <a:pPr algn="ctr" eaLnBrk="1" hangingPunct="1"/>
            <a:r>
              <a:rPr lang="en-US" altLang="en-US" sz="3000"/>
              <a:t>Unprecedented Opportunity</a:t>
            </a:r>
          </a:p>
        </p:txBody>
      </p:sp>
      <p:sp>
        <p:nvSpPr>
          <p:cNvPr id="30723" name="Content Placeholder 1"/>
          <p:cNvSpPr>
            <a:spLocks noGrp="1"/>
          </p:cNvSpPr>
          <p:nvPr>
            <p:ph idx="1"/>
          </p:nvPr>
        </p:nvSpPr>
        <p:spPr>
          <a:xfrm>
            <a:off x="457200" y="1462088"/>
            <a:ext cx="8504238" cy="4572000"/>
          </a:xfrm>
        </p:spPr>
        <p:txBody>
          <a:bodyPr/>
          <a:lstStyle/>
          <a:p>
            <a:pPr eaLnBrk="1" hangingPunct="1">
              <a:defRPr/>
            </a:pPr>
            <a:r>
              <a:rPr lang="en-US" altLang="en-US" dirty="0">
                <a:latin typeface="+mj-lt"/>
              </a:rPr>
              <a:t>To bring rigors of randomized trials to pressing domestic health policy question</a:t>
            </a:r>
          </a:p>
          <a:p>
            <a:pPr lvl="1" eaLnBrk="1" hangingPunct="1">
              <a:buFont typeface="Arial" panose="020B0604020202020204" pitchFamily="34" charset="0"/>
              <a:buChar char="•"/>
              <a:defRPr/>
            </a:pPr>
            <a:r>
              <a:rPr lang="en-US" altLang="en-US" dirty="0">
                <a:latin typeface="+mj-lt"/>
              </a:rPr>
              <a:t>First RCT to study the impact of covering the uninsured</a:t>
            </a:r>
          </a:p>
          <a:p>
            <a:pPr eaLnBrk="1" hangingPunct="1">
              <a:buFont typeface="Wingdings 2" panose="05020102010507070707" pitchFamily="18" charset="2"/>
              <a:buNone/>
              <a:defRPr/>
            </a:pPr>
            <a:endParaRPr lang="en-US" altLang="en-US" dirty="0">
              <a:latin typeface="+mj-lt"/>
            </a:endParaRPr>
          </a:p>
          <a:p>
            <a:pPr eaLnBrk="1" hangingPunct="1">
              <a:defRPr/>
            </a:pPr>
            <a:r>
              <a:rPr lang="en-US" altLang="en-US" dirty="0">
                <a:latin typeface="+mj-lt"/>
              </a:rPr>
              <a:t>Assembled a large research team</a:t>
            </a:r>
          </a:p>
          <a:p>
            <a:pPr lvl="1" eaLnBrk="1" hangingPunct="1">
              <a:buFont typeface="Arial" panose="020B0604020202020204" pitchFamily="34" charset="0"/>
              <a:buChar char="•"/>
              <a:defRPr/>
            </a:pPr>
            <a:r>
              <a:rPr lang="en-US" altLang="en-US" dirty="0">
                <a:latin typeface="+mj-lt"/>
              </a:rPr>
              <a:t>Co-PI: Katherine Baicker </a:t>
            </a:r>
          </a:p>
          <a:p>
            <a:pPr lvl="1" eaLnBrk="1" hangingPunct="1">
              <a:buFont typeface="Arial" panose="020B0604020202020204" pitchFamily="34" charset="0"/>
              <a:buChar char="•"/>
              <a:defRPr/>
            </a:pPr>
            <a:r>
              <a:rPr lang="en-US" altLang="en-US" dirty="0">
                <a:latin typeface="+mj-lt"/>
              </a:rPr>
              <a:t>Collaborators in academia, government, health care system…</a:t>
            </a:r>
          </a:p>
          <a:p>
            <a:pPr lvl="1" eaLnBrk="1" hangingPunct="1">
              <a:buFont typeface="Arial" panose="020B0604020202020204" pitchFamily="34" charset="0"/>
              <a:buChar char="•"/>
              <a:defRPr/>
            </a:pPr>
            <a:r>
              <a:rPr lang="en-US" altLang="en-US" dirty="0">
                <a:latin typeface="+mj-lt"/>
              </a:rPr>
              <a:t>Results, protocols and survey instruments, and data are publicly available: </a:t>
            </a:r>
            <a:r>
              <a:rPr lang="en-US" altLang="en-US" dirty="0">
                <a:latin typeface="+mj-lt"/>
                <a:hlinkClick r:id="rId2"/>
              </a:rPr>
              <a:t>www.nber.org/oregon</a:t>
            </a:r>
            <a:r>
              <a:rPr lang="en-US" altLang="en-US" dirty="0">
                <a:latin typeface="+mj-lt"/>
              </a:rPr>
              <a:t> </a:t>
            </a:r>
          </a:p>
          <a:p>
            <a:pPr eaLnBrk="1" hangingPunct="1">
              <a:defRPr/>
            </a:pPr>
            <a:endParaRPr lang="en-US" altLang="en-US" dirty="0"/>
          </a:p>
        </p:txBody>
      </p:sp>
      <p:sp>
        <p:nvSpPr>
          <p:cNvPr id="31748"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6563" y="185738"/>
            <a:ext cx="8229600" cy="1139825"/>
          </a:xfrm>
        </p:spPr>
        <p:txBody>
          <a:bodyPr/>
          <a:lstStyle/>
          <a:p>
            <a:pPr algn="ctr" eaLnBrk="1" hangingPunct="1"/>
            <a:r>
              <a:rPr lang="en-US" altLang="en-US" sz="3000"/>
              <a:t>Left No Data Stone Unturned…</a:t>
            </a:r>
          </a:p>
        </p:txBody>
      </p:sp>
      <p:sp>
        <p:nvSpPr>
          <p:cNvPr id="32771" name="Content Placeholder 1"/>
          <p:cNvSpPr>
            <a:spLocks noGrp="1"/>
          </p:cNvSpPr>
          <p:nvPr>
            <p:ph idx="1"/>
          </p:nvPr>
        </p:nvSpPr>
        <p:spPr>
          <a:xfrm>
            <a:off x="304800" y="1600200"/>
            <a:ext cx="8504238" cy="4572000"/>
          </a:xfrm>
        </p:spPr>
        <p:txBody>
          <a:bodyPr rtlCol="0">
            <a:normAutofit/>
          </a:bodyPr>
          <a:lstStyle/>
          <a:p>
            <a:pPr eaLnBrk="1" fontAlgn="auto" hangingPunct="1">
              <a:buFont typeface="Arial"/>
              <a:buChar char="•"/>
              <a:defRPr/>
            </a:pPr>
            <a:r>
              <a:rPr lang="en-US" altLang="en-US" dirty="0">
                <a:latin typeface="+mj-lt"/>
              </a:rPr>
              <a:t>Administrative data (e.g. hospital discharge records, emergency room visits, credit reports, earnings) (~75,000)</a:t>
            </a:r>
          </a:p>
          <a:p>
            <a:pPr eaLnBrk="1" fontAlgn="auto" hangingPunct="1">
              <a:buFont typeface="Arial"/>
              <a:buChar char="•"/>
              <a:defRPr/>
            </a:pPr>
            <a:r>
              <a:rPr lang="fr-FR" altLang="en-US" dirty="0">
                <a:latin typeface="+mj-lt"/>
              </a:rPr>
              <a:t>Mail </a:t>
            </a:r>
            <a:r>
              <a:rPr lang="fr-FR" altLang="en-US" dirty="0" err="1">
                <a:latin typeface="+mj-lt"/>
              </a:rPr>
              <a:t>surveys</a:t>
            </a:r>
            <a:r>
              <a:rPr lang="fr-FR" altLang="en-US" dirty="0">
                <a:latin typeface="+mj-lt"/>
              </a:rPr>
              <a:t> (sent to ~55,000 people)</a:t>
            </a:r>
          </a:p>
          <a:p>
            <a:pPr lvl="1" eaLnBrk="1" fontAlgn="auto" hangingPunct="1">
              <a:buFont typeface="Arial" panose="020B0604020202020204" pitchFamily="34" charset="0"/>
              <a:buChar char="•"/>
              <a:defRPr/>
            </a:pPr>
            <a:r>
              <a:rPr lang="fr-FR" altLang="en-US" dirty="0">
                <a:latin typeface="+mj-lt"/>
              </a:rPr>
              <a:t>Questions on </a:t>
            </a:r>
            <a:r>
              <a:rPr lang="fr-FR" altLang="en-US" dirty="0" err="1">
                <a:latin typeface="+mj-lt"/>
              </a:rPr>
              <a:t>health</a:t>
            </a:r>
            <a:r>
              <a:rPr lang="fr-FR" altLang="en-US" dirty="0">
                <a:latin typeface="+mj-lt"/>
              </a:rPr>
              <a:t> care use, </a:t>
            </a:r>
            <a:r>
              <a:rPr lang="fr-FR" altLang="en-US" dirty="0" err="1">
                <a:latin typeface="+mj-lt"/>
              </a:rPr>
              <a:t>financial</a:t>
            </a:r>
            <a:r>
              <a:rPr lang="fr-FR" altLang="en-US" dirty="0">
                <a:latin typeface="+mj-lt"/>
              </a:rPr>
              <a:t> </a:t>
            </a:r>
            <a:r>
              <a:rPr lang="fr-FR" altLang="en-US" dirty="0" err="1">
                <a:latin typeface="+mj-lt"/>
              </a:rPr>
              <a:t>strain</a:t>
            </a:r>
            <a:r>
              <a:rPr lang="fr-FR" altLang="en-US" dirty="0">
                <a:latin typeface="+mj-lt"/>
              </a:rPr>
              <a:t>, self-</a:t>
            </a:r>
            <a:r>
              <a:rPr lang="fr-FR" altLang="en-US" dirty="0" err="1">
                <a:latin typeface="+mj-lt"/>
              </a:rPr>
              <a:t>reported</a:t>
            </a:r>
            <a:r>
              <a:rPr lang="fr-FR" altLang="en-US" dirty="0">
                <a:latin typeface="+mj-lt"/>
              </a:rPr>
              <a:t> </a:t>
            </a:r>
            <a:r>
              <a:rPr lang="fr-FR" altLang="en-US" dirty="0" err="1">
                <a:latin typeface="+mj-lt"/>
              </a:rPr>
              <a:t>health</a:t>
            </a:r>
            <a:r>
              <a:rPr lang="fr-FR" altLang="en-US" dirty="0">
                <a:latin typeface="+mj-lt"/>
              </a:rPr>
              <a:t> and </a:t>
            </a:r>
            <a:r>
              <a:rPr lang="fr-FR" altLang="en-US" dirty="0" err="1">
                <a:latin typeface="+mj-lt"/>
              </a:rPr>
              <a:t>well-being</a:t>
            </a:r>
            <a:endParaRPr lang="fr-FR" altLang="en-US" dirty="0">
              <a:latin typeface="+mj-lt"/>
            </a:endParaRPr>
          </a:p>
          <a:p>
            <a:pPr eaLnBrk="1" fontAlgn="auto" hangingPunct="1">
              <a:buFont typeface="Arial"/>
              <a:buChar char="•"/>
              <a:defRPr/>
            </a:pPr>
            <a:r>
              <a:rPr lang="fr-FR" altLang="en-US" dirty="0">
                <a:latin typeface="+mj-lt"/>
              </a:rPr>
              <a:t>In-</a:t>
            </a:r>
            <a:r>
              <a:rPr lang="fr-FR" altLang="en-US" dirty="0" err="1">
                <a:latin typeface="+mj-lt"/>
              </a:rPr>
              <a:t>person</a:t>
            </a:r>
            <a:r>
              <a:rPr lang="fr-FR" altLang="en-US" dirty="0">
                <a:latin typeface="+mj-lt"/>
              </a:rPr>
              <a:t> interviews and </a:t>
            </a:r>
            <a:r>
              <a:rPr lang="fr-FR" altLang="en-US" dirty="0" err="1">
                <a:latin typeface="+mj-lt"/>
              </a:rPr>
              <a:t>physical</a:t>
            </a:r>
            <a:r>
              <a:rPr lang="fr-FR" altLang="en-US" dirty="0">
                <a:latin typeface="+mj-lt"/>
              </a:rPr>
              <a:t> </a:t>
            </a:r>
            <a:r>
              <a:rPr lang="fr-FR" altLang="en-US" dirty="0" err="1">
                <a:latin typeface="+mj-lt"/>
              </a:rPr>
              <a:t>health</a:t>
            </a:r>
            <a:r>
              <a:rPr lang="fr-FR" altLang="en-US" dirty="0">
                <a:latin typeface="+mj-lt"/>
              </a:rPr>
              <a:t> exams (~12,000)</a:t>
            </a:r>
          </a:p>
          <a:p>
            <a:pPr lvl="1" eaLnBrk="1" fontAlgn="auto" hangingPunct="1">
              <a:buFont typeface="Arial" panose="020B0604020202020204" pitchFamily="34" charset="0"/>
              <a:buChar char="•"/>
              <a:defRPr/>
            </a:pPr>
            <a:r>
              <a:rPr lang="fr-FR" altLang="en-US" dirty="0" err="1">
                <a:latin typeface="+mj-lt"/>
              </a:rPr>
              <a:t>Clinical</a:t>
            </a:r>
            <a:r>
              <a:rPr lang="fr-FR" altLang="en-US" dirty="0">
                <a:latin typeface="+mj-lt"/>
              </a:rPr>
              <a:t> </a:t>
            </a:r>
            <a:r>
              <a:rPr lang="fr-FR" altLang="en-US" dirty="0" err="1">
                <a:latin typeface="+mj-lt"/>
              </a:rPr>
              <a:t>measures</a:t>
            </a:r>
            <a:r>
              <a:rPr lang="fr-FR" altLang="en-US" dirty="0">
                <a:latin typeface="+mj-lt"/>
              </a:rPr>
              <a:t>: </a:t>
            </a:r>
            <a:r>
              <a:rPr lang="fr-FR" altLang="en-US" dirty="0" err="1">
                <a:latin typeface="+mj-lt"/>
              </a:rPr>
              <a:t>blood</a:t>
            </a:r>
            <a:r>
              <a:rPr lang="fr-FR" altLang="en-US" dirty="0">
                <a:latin typeface="+mj-lt"/>
              </a:rPr>
              <a:t> pressure, </a:t>
            </a:r>
            <a:r>
              <a:rPr lang="fr-FR" altLang="en-US" dirty="0" err="1">
                <a:latin typeface="+mj-lt"/>
              </a:rPr>
              <a:t>cholesterol</a:t>
            </a:r>
            <a:r>
              <a:rPr lang="fr-FR" altLang="en-US" dirty="0">
                <a:latin typeface="+mj-lt"/>
              </a:rPr>
              <a:t>, </a:t>
            </a:r>
            <a:r>
              <a:rPr lang="fr-FR" altLang="en-US" dirty="0" err="1">
                <a:latin typeface="+mj-lt"/>
              </a:rPr>
              <a:t>blood</a:t>
            </a:r>
            <a:r>
              <a:rPr lang="fr-FR" altLang="en-US" dirty="0">
                <a:latin typeface="+mj-lt"/>
              </a:rPr>
              <a:t> </a:t>
            </a:r>
            <a:r>
              <a:rPr lang="fr-FR" altLang="en-US" dirty="0" err="1">
                <a:latin typeface="+mj-lt"/>
              </a:rPr>
              <a:t>sugar</a:t>
            </a:r>
            <a:r>
              <a:rPr lang="fr-FR" altLang="en-US" dirty="0">
                <a:latin typeface="+mj-lt"/>
              </a:rPr>
              <a:t>, etc.</a:t>
            </a:r>
          </a:p>
          <a:p>
            <a:pPr lvl="1" eaLnBrk="1" fontAlgn="auto" hangingPunct="1">
              <a:buFont typeface="Arial" panose="020B0604020202020204" pitchFamily="34" charset="0"/>
              <a:buChar char="•"/>
              <a:defRPr/>
            </a:pPr>
            <a:r>
              <a:rPr lang="fr-FR" altLang="en-US" dirty="0" err="1">
                <a:latin typeface="+mj-lt"/>
              </a:rPr>
              <a:t>Detailed</a:t>
            </a:r>
            <a:r>
              <a:rPr lang="fr-FR" altLang="en-US" dirty="0">
                <a:latin typeface="+mj-lt"/>
              </a:rPr>
              <a:t> </a:t>
            </a:r>
            <a:r>
              <a:rPr lang="fr-FR" altLang="en-US" dirty="0" err="1">
                <a:latin typeface="+mj-lt"/>
              </a:rPr>
              <a:t>medication</a:t>
            </a:r>
            <a:r>
              <a:rPr lang="fr-FR" altLang="en-US" dirty="0">
                <a:latin typeface="+mj-lt"/>
              </a:rPr>
              <a:t> </a:t>
            </a:r>
            <a:r>
              <a:rPr lang="fr-FR" altLang="en-US" dirty="0" err="1">
                <a:latin typeface="+mj-lt"/>
              </a:rPr>
              <a:t>catalog</a:t>
            </a:r>
            <a:endParaRPr lang="fr-FR" altLang="en-US" dirty="0">
              <a:latin typeface="+mj-lt"/>
            </a:endParaRPr>
          </a:p>
          <a:p>
            <a:pPr lvl="1" eaLnBrk="1" fontAlgn="auto" hangingPunct="1">
              <a:buFont typeface="Arial" panose="020B0604020202020204" pitchFamily="34" charset="0"/>
              <a:buChar char="•"/>
              <a:defRPr/>
            </a:pPr>
            <a:r>
              <a:rPr lang="fr-FR" altLang="en-US" dirty="0" err="1">
                <a:latin typeface="+mj-lt"/>
              </a:rPr>
              <a:t>Medical</a:t>
            </a:r>
            <a:r>
              <a:rPr lang="fr-FR" altLang="en-US" dirty="0">
                <a:latin typeface="+mj-lt"/>
              </a:rPr>
              <a:t> </a:t>
            </a:r>
            <a:r>
              <a:rPr lang="fr-FR" altLang="en-US" dirty="0" err="1">
                <a:latin typeface="+mj-lt"/>
              </a:rPr>
              <a:t>history</a:t>
            </a:r>
            <a:r>
              <a:rPr lang="fr-FR" altLang="en-US" dirty="0">
                <a:latin typeface="+mj-lt"/>
              </a:rPr>
              <a:t> (</a:t>
            </a:r>
            <a:r>
              <a:rPr lang="fr-FR" altLang="en-US" dirty="0" err="1">
                <a:latin typeface="+mj-lt"/>
              </a:rPr>
              <a:t>e.g</a:t>
            </a:r>
            <a:r>
              <a:rPr lang="fr-FR" altLang="en-US" dirty="0">
                <a:latin typeface="+mj-lt"/>
              </a:rPr>
              <a:t>. dates of diagnoses)</a:t>
            </a:r>
          </a:p>
          <a:p>
            <a:pPr eaLnBrk="1" fontAlgn="auto" hangingPunct="1">
              <a:buFont typeface="Arial"/>
              <a:buChar char="•"/>
              <a:defRPr/>
            </a:pPr>
            <a:endParaRPr lang="en-US" altLang="en-US" dirty="0">
              <a:latin typeface="+mj-lt"/>
            </a:endParaRPr>
          </a:p>
        </p:txBody>
      </p:sp>
      <p:sp>
        <p:nvSpPr>
          <p:cNvPr id="32772"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sz="3000" dirty="0"/>
              <a:t>Why Subsidize?</a:t>
            </a:r>
          </a:p>
        </p:txBody>
      </p:sp>
      <p:sp>
        <p:nvSpPr>
          <p:cNvPr id="20483" name="Content Placeholder 3"/>
          <p:cNvSpPr>
            <a:spLocks noGrp="1"/>
          </p:cNvSpPr>
          <p:nvPr>
            <p:ph idx="1"/>
          </p:nvPr>
        </p:nvSpPr>
        <p:spPr>
          <a:xfrm>
            <a:off x="457200" y="1352550"/>
            <a:ext cx="8229600" cy="4824413"/>
          </a:xfrm>
        </p:spPr>
        <p:txBody>
          <a:bodyPr rtlCol="0">
            <a:normAutofit/>
          </a:bodyPr>
          <a:lstStyle/>
          <a:p>
            <a:pPr eaLnBrk="1" fontAlgn="auto" hangingPunct="1">
              <a:buFont typeface="Arial"/>
              <a:buChar char="•"/>
              <a:defRPr/>
            </a:pPr>
            <a:r>
              <a:rPr lang="en-US" altLang="en-US" dirty="0">
                <a:latin typeface="+mj-lt"/>
              </a:rPr>
              <a:t>Adverse selection</a:t>
            </a:r>
          </a:p>
          <a:p>
            <a:pPr eaLnBrk="1" fontAlgn="auto" hangingPunct="1">
              <a:buFont typeface="Arial"/>
              <a:buChar char="•"/>
              <a:defRPr/>
            </a:pPr>
            <a:endParaRPr lang="en-US" altLang="en-US" dirty="0">
              <a:latin typeface="+mj-lt"/>
            </a:endParaRPr>
          </a:p>
          <a:p>
            <a:pPr eaLnBrk="1" fontAlgn="auto" hangingPunct="1">
              <a:buFont typeface="Arial"/>
              <a:buChar char="•"/>
              <a:defRPr/>
            </a:pPr>
            <a:r>
              <a:rPr lang="en-US" altLang="en-US" dirty="0"/>
              <a:t>Redistribution </a:t>
            </a:r>
          </a:p>
          <a:p>
            <a:pPr lvl="1" eaLnBrk="1" fontAlgn="auto" hangingPunct="1">
              <a:buFont typeface="Arial"/>
              <a:buChar char="•"/>
              <a:defRPr/>
            </a:pPr>
            <a:r>
              <a:rPr lang="en-US" altLang="en-US" dirty="0"/>
              <a:t>NB: A distinct – and distinctive – issue of “affordability” with risk that is not proportional to income</a:t>
            </a:r>
          </a:p>
          <a:p>
            <a:pPr eaLnBrk="1" fontAlgn="auto" hangingPunct="1">
              <a:buFont typeface="Arial"/>
              <a:buChar char="•"/>
              <a:defRPr/>
            </a:pPr>
            <a:endParaRPr lang="en-US" altLang="en-US" dirty="0">
              <a:latin typeface="+mj-lt"/>
            </a:endParaRPr>
          </a:p>
          <a:p>
            <a:pPr eaLnBrk="1" fontAlgn="auto" hangingPunct="1">
              <a:buFont typeface="Arial"/>
              <a:buChar char="•"/>
              <a:defRPr/>
            </a:pPr>
            <a:r>
              <a:rPr lang="en-US" altLang="en-US" dirty="0">
                <a:latin typeface="+mj-lt"/>
              </a:rPr>
              <a:t>Samaritan’s Dilemma</a:t>
            </a:r>
          </a:p>
          <a:p>
            <a:pPr eaLnBrk="1" fontAlgn="auto" hangingPunct="1">
              <a:buFont typeface="Arial"/>
              <a:buChar char="•"/>
              <a:defRPr/>
            </a:pPr>
            <a:endParaRPr lang="en-US" altLang="en-US" dirty="0">
              <a:latin typeface="+mj-lt"/>
            </a:endParaRPr>
          </a:p>
        </p:txBody>
      </p:sp>
      <p:sp>
        <p:nvSpPr>
          <p:cNvPr id="20484"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endParaRPr lang="en-US" altLang="en-US" dirty="0">
              <a:solidFill>
                <a:srgbClr val="FFFFFF"/>
              </a:solidFill>
              <a:cs typeface="Arial" panose="020B0604020202020204" pitchFamily="34" charset="0"/>
            </a:endParaRPr>
          </a:p>
        </p:txBody>
      </p:sp>
      <p:sp>
        <p:nvSpPr>
          <p:cNvPr id="8" name="Footer Placeholder 1"/>
          <p:cNvSpPr txBox="1">
            <a:spLocks/>
          </p:cNvSpPr>
          <p:nvPr/>
        </p:nvSpPr>
        <p:spPr bwMode="auto">
          <a:xfrm>
            <a:off x="476250" y="644683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extLst>
      <p:ext uri="{BB962C8B-B14F-4D97-AF65-F5344CB8AC3E}">
        <p14:creationId xmlns:p14="http://schemas.microsoft.com/office/powerpoint/2010/main" val="3889450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6563" y="185738"/>
            <a:ext cx="8229600" cy="1139825"/>
          </a:xfrm>
        </p:spPr>
        <p:txBody>
          <a:bodyPr/>
          <a:lstStyle/>
          <a:p>
            <a:pPr algn="ctr" eaLnBrk="1" hangingPunct="1"/>
            <a:r>
              <a:rPr lang="en-US" altLang="en-US" sz="3000" dirty="0"/>
              <a:t>Research: Always An Adventure</a:t>
            </a:r>
          </a:p>
        </p:txBody>
      </p:sp>
      <p:sp>
        <p:nvSpPr>
          <p:cNvPr id="32772"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pic>
        <p:nvPicPr>
          <p:cNvPr id="6" name="Content Placeholder 4" descr="FedExFi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201920" cy="390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11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42913" y="185738"/>
            <a:ext cx="8229600" cy="1139825"/>
          </a:xfrm>
        </p:spPr>
        <p:txBody>
          <a:bodyPr/>
          <a:lstStyle/>
          <a:p>
            <a:pPr algn="ctr" eaLnBrk="1" hangingPunct="1"/>
            <a:r>
              <a:rPr lang="en-US" altLang="en-US" sz="3000"/>
              <a:t>Empirical framework – very simple</a:t>
            </a:r>
          </a:p>
        </p:txBody>
      </p:sp>
      <p:sp>
        <p:nvSpPr>
          <p:cNvPr id="32771" name="Content Placeholder 1"/>
          <p:cNvSpPr>
            <a:spLocks noGrp="1"/>
          </p:cNvSpPr>
          <p:nvPr>
            <p:ph idx="1"/>
          </p:nvPr>
        </p:nvSpPr>
        <p:spPr>
          <a:xfrm>
            <a:off x="304800" y="1600200"/>
            <a:ext cx="8504238" cy="4572000"/>
          </a:xfrm>
        </p:spPr>
        <p:txBody>
          <a:bodyPr/>
          <a:lstStyle/>
          <a:p>
            <a:pPr eaLnBrk="1" hangingPunct="1">
              <a:defRPr/>
            </a:pPr>
            <a:r>
              <a:rPr lang="en-US" altLang="en-US" dirty="0">
                <a:latin typeface="+mj-lt"/>
              </a:rPr>
              <a:t>Reduced form: Regress outcome on lottery assignment</a:t>
            </a:r>
          </a:p>
          <a:p>
            <a:pPr eaLnBrk="1" hangingPunct="1">
              <a:defRPr/>
            </a:pPr>
            <a:r>
              <a:rPr lang="en-US" altLang="en-US" dirty="0">
                <a:latin typeface="+mj-lt"/>
              </a:rPr>
              <a:t>IV: Regress outcome on insurance (Medicaid), instrumenting for insurance with lottery assignment (2SLS)</a:t>
            </a:r>
          </a:p>
          <a:p>
            <a:pPr lvl="1" eaLnBrk="1" hangingPunct="1">
              <a:buFont typeface="Arial" panose="020B0604020202020204" pitchFamily="34" charset="0"/>
              <a:buChar char="•"/>
              <a:defRPr/>
            </a:pPr>
            <a:r>
              <a:rPr lang="en-US" altLang="en-US" dirty="0">
                <a:latin typeface="+mj-lt"/>
              </a:rPr>
              <a:t>First stage 0.25</a:t>
            </a:r>
          </a:p>
          <a:p>
            <a:pPr lvl="1" eaLnBrk="1" hangingPunct="1">
              <a:buFont typeface="Arial" panose="020B0604020202020204" pitchFamily="34" charset="0"/>
              <a:buChar char="•"/>
              <a:defRPr/>
            </a:pPr>
            <a:r>
              <a:rPr lang="en-US" altLang="en-US" dirty="0">
                <a:latin typeface="+mj-lt"/>
              </a:rPr>
              <a:t>Think about exclusion restriction</a:t>
            </a:r>
          </a:p>
          <a:p>
            <a:pPr eaLnBrk="1" hangingPunct="1">
              <a:defRPr/>
            </a:pPr>
            <a:r>
              <a:rPr lang="en-US" altLang="en-US" dirty="0">
                <a:latin typeface="+mj-lt"/>
              </a:rPr>
              <a:t>Controls:	</a:t>
            </a:r>
          </a:p>
          <a:p>
            <a:pPr lvl="1" eaLnBrk="1" hangingPunct="1">
              <a:buFont typeface="Arial" panose="020B0604020202020204" pitchFamily="34" charset="0"/>
              <a:buChar char="•"/>
              <a:defRPr/>
            </a:pPr>
            <a:r>
              <a:rPr lang="en-US" altLang="en-US" dirty="0">
                <a:latin typeface="+mj-lt"/>
              </a:rPr>
              <a:t>Need to control for anything correlated with probability of treatment</a:t>
            </a:r>
          </a:p>
          <a:p>
            <a:pPr lvl="2" eaLnBrk="1" hangingPunct="1">
              <a:defRPr/>
            </a:pPr>
            <a:r>
              <a:rPr lang="en-US" altLang="en-US" dirty="0">
                <a:latin typeface="+mj-lt"/>
              </a:rPr>
              <a:t>Household “size” / tickets</a:t>
            </a:r>
          </a:p>
          <a:p>
            <a:pPr lvl="1" eaLnBrk="1" hangingPunct="1">
              <a:buFont typeface="Arial" panose="020B0604020202020204" pitchFamily="34" charset="0"/>
              <a:buChar char="•"/>
              <a:defRPr/>
            </a:pPr>
            <a:r>
              <a:rPr lang="en-US" altLang="en-US" dirty="0">
                <a:latin typeface="+mj-lt"/>
              </a:rPr>
              <a:t>May improve power by controlling for baseline covariates</a:t>
            </a:r>
          </a:p>
          <a:p>
            <a:pPr lvl="2" eaLnBrk="1" hangingPunct="1">
              <a:defRPr/>
            </a:pPr>
            <a:endParaRPr lang="en-US" altLang="en-US" dirty="0">
              <a:latin typeface="+mj-lt"/>
            </a:endParaRPr>
          </a:p>
          <a:p>
            <a:pPr eaLnBrk="1" hangingPunct="1">
              <a:defRPr/>
            </a:pPr>
            <a:endParaRPr lang="fr-FR" altLang="en-US" dirty="0">
              <a:latin typeface="Garamond" panose="02020404030301010803" pitchFamily="18" charset="0"/>
            </a:endParaRPr>
          </a:p>
          <a:p>
            <a:pPr eaLnBrk="1" hangingPunct="1">
              <a:defRPr/>
            </a:pPr>
            <a:endParaRPr lang="en-US" altLang="en-US" dirty="0"/>
          </a:p>
        </p:txBody>
      </p:sp>
      <p:sp>
        <p:nvSpPr>
          <p:cNvPr id="33796"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42913" y="322263"/>
            <a:ext cx="8229600" cy="1139825"/>
          </a:xfrm>
        </p:spPr>
        <p:txBody>
          <a:bodyPr/>
          <a:lstStyle/>
          <a:p>
            <a:pPr algn="ctr" eaLnBrk="1" hangingPunct="1"/>
            <a:r>
              <a:rPr lang="en-US" altLang="en-US" sz="3000"/>
              <a:t>Empirical framework – some comments</a:t>
            </a:r>
          </a:p>
        </p:txBody>
      </p:sp>
      <p:sp>
        <p:nvSpPr>
          <p:cNvPr id="24579" name="Content Placeholder 1"/>
          <p:cNvSpPr>
            <a:spLocks noGrp="1"/>
          </p:cNvSpPr>
          <p:nvPr>
            <p:ph idx="1"/>
          </p:nvPr>
        </p:nvSpPr>
        <p:spPr>
          <a:xfrm>
            <a:off x="304800" y="1600200"/>
            <a:ext cx="8504238" cy="4572000"/>
          </a:xfrm>
        </p:spPr>
        <p:txBody>
          <a:bodyPr rtlCol="0">
            <a:normAutofit fontScale="92500" lnSpcReduction="20000"/>
          </a:bodyPr>
          <a:lstStyle/>
          <a:p>
            <a:pPr eaLnBrk="1" fontAlgn="auto" hangingPunct="1">
              <a:buFont typeface="Arial"/>
              <a:buChar char="•"/>
              <a:defRPr/>
            </a:pPr>
            <a:r>
              <a:rPr lang="en-US" altLang="en-US" dirty="0">
                <a:latin typeface="+mj-lt"/>
              </a:rPr>
              <a:t>Checking if randomization “worked”</a:t>
            </a:r>
          </a:p>
          <a:p>
            <a:pPr lvl="1" eaLnBrk="1" fontAlgn="auto" hangingPunct="1">
              <a:buFont typeface="Arial" panose="020B0604020202020204" pitchFamily="34" charset="0"/>
              <a:buChar char="•"/>
              <a:defRPr/>
            </a:pPr>
            <a:r>
              <a:rPr lang="en-US" altLang="en-US" dirty="0">
                <a:latin typeface="+mj-lt"/>
              </a:rPr>
              <a:t>Balance of covariates</a:t>
            </a:r>
          </a:p>
          <a:p>
            <a:pPr lvl="1" eaLnBrk="1" fontAlgn="auto" hangingPunct="1">
              <a:buFont typeface="Arial" panose="020B0604020202020204" pitchFamily="34" charset="0"/>
              <a:buChar char="•"/>
              <a:defRPr/>
            </a:pPr>
            <a:r>
              <a:rPr lang="en-US" altLang="en-US" dirty="0">
                <a:latin typeface="+mj-lt"/>
              </a:rPr>
              <a:t>Why needed?</a:t>
            </a:r>
          </a:p>
          <a:p>
            <a:pPr eaLnBrk="1" fontAlgn="auto" hangingPunct="1">
              <a:defRPr/>
            </a:pPr>
            <a:r>
              <a:rPr lang="en-US" altLang="en-US" dirty="0">
                <a:latin typeface="+mj-lt"/>
              </a:rPr>
              <a:t>Potential non-response bias in surveys</a:t>
            </a:r>
          </a:p>
          <a:p>
            <a:pPr lvl="1" eaLnBrk="1" fontAlgn="auto" hangingPunct="1">
              <a:buFont typeface="Arial" panose="020B0604020202020204" pitchFamily="34" charset="0"/>
              <a:buChar char="•"/>
              <a:defRPr/>
            </a:pPr>
            <a:r>
              <a:rPr lang="en-US" altLang="en-US" dirty="0">
                <a:latin typeface="+mj-lt"/>
              </a:rPr>
              <a:t>Examine: balance of response rate and covariates among responders</a:t>
            </a:r>
          </a:p>
          <a:p>
            <a:pPr lvl="1" eaLnBrk="1" fontAlgn="auto" hangingPunct="1">
              <a:buFont typeface="Arial" panose="020B0604020202020204" pitchFamily="34" charset="0"/>
              <a:buChar char="•"/>
              <a:defRPr/>
            </a:pPr>
            <a:r>
              <a:rPr lang="en-US" altLang="en-US" dirty="0">
                <a:latin typeface="+mj-lt"/>
              </a:rPr>
              <a:t>Took kit for imbalance:</a:t>
            </a:r>
          </a:p>
          <a:p>
            <a:pPr lvl="2" eaLnBrk="1" fontAlgn="auto" hangingPunct="1">
              <a:buFont typeface="Arial"/>
              <a:buChar char="•"/>
              <a:defRPr/>
            </a:pPr>
            <a:r>
              <a:rPr lang="en-US" altLang="en-US" dirty="0">
                <a:latin typeface="+mj-lt"/>
              </a:rPr>
              <a:t>Intensive follow up</a:t>
            </a:r>
          </a:p>
          <a:p>
            <a:pPr lvl="2" eaLnBrk="1" fontAlgn="auto" hangingPunct="1">
              <a:buFont typeface="Arial"/>
              <a:buChar char="•"/>
              <a:defRPr/>
            </a:pPr>
            <a:r>
              <a:rPr lang="en-US" altLang="en-US" dirty="0">
                <a:latin typeface="+mj-lt"/>
              </a:rPr>
              <a:t>Administrative data</a:t>
            </a:r>
          </a:p>
          <a:p>
            <a:pPr lvl="2" eaLnBrk="1" fontAlgn="auto" hangingPunct="1">
              <a:buFont typeface="Arial"/>
              <a:buChar char="•"/>
              <a:defRPr/>
            </a:pPr>
            <a:r>
              <a:rPr lang="en-US" altLang="en-US" dirty="0">
                <a:latin typeface="+mj-lt"/>
              </a:rPr>
              <a:t>Lee (2009) bounds (for lower response rate for treatment)</a:t>
            </a:r>
          </a:p>
          <a:p>
            <a:pPr lvl="3" eaLnBrk="1" fontAlgn="auto" hangingPunct="1">
              <a:buFont typeface="Arial"/>
              <a:buChar char="•"/>
              <a:defRPr/>
            </a:pPr>
            <a:r>
              <a:rPr lang="en-US" altLang="en-US" dirty="0">
                <a:latin typeface="+mj-lt"/>
              </a:rPr>
              <a:t>Assume anyone who responds as treatment would have responded as control</a:t>
            </a:r>
          </a:p>
          <a:p>
            <a:pPr lvl="3" eaLnBrk="1" fontAlgn="auto" hangingPunct="1">
              <a:buFont typeface="Arial"/>
              <a:buChar char="•"/>
              <a:defRPr/>
            </a:pPr>
            <a:r>
              <a:rPr lang="en-US" altLang="en-US" dirty="0">
                <a:latin typeface="+mj-lt"/>
              </a:rPr>
              <a:t>Lower bound for a positive treatment effect: drop controls with lowest outcome values until response rates are equalized. </a:t>
            </a:r>
          </a:p>
        </p:txBody>
      </p:sp>
      <p:sp>
        <p:nvSpPr>
          <p:cNvPr id="34820"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819" name="Content Placeholder 1"/>
              <p:cNvSpPr>
                <a:spLocks noGrp="1"/>
              </p:cNvSpPr>
              <p:nvPr>
                <p:ph idx="1"/>
              </p:nvPr>
            </p:nvSpPr>
            <p:spPr>
              <a:xfrm>
                <a:off x="304800" y="1600200"/>
                <a:ext cx="8504238" cy="4572000"/>
              </a:xfrm>
            </p:spPr>
            <p:txBody>
              <a:bodyPr/>
              <a:lstStyle/>
              <a:p>
                <a:pPr eaLnBrk="1" hangingPunct="1">
                  <a:defRPr/>
                </a:pPr>
                <a:r>
                  <a:rPr lang="en-US" altLang="en-US" dirty="0">
                    <a:latin typeface="+mj-lt"/>
                  </a:rPr>
                  <a:t>Multiple, related outcomes (e.g. various health measures)</a:t>
                </a:r>
              </a:p>
              <a:p>
                <a:pPr lvl="1" eaLnBrk="1" hangingPunct="1">
                  <a:buFont typeface="Arial" panose="020B0604020202020204" pitchFamily="34" charset="0"/>
                  <a:buChar char="•"/>
                  <a:defRPr/>
                </a:pPr>
                <a:r>
                  <a:rPr lang="en-US" altLang="en-US" dirty="0">
                    <a:latin typeface="+mj-lt"/>
                  </a:rPr>
                  <a:t>Standardized treatment effects </a:t>
                </a:r>
              </a:p>
              <a:p>
                <a:pPr lvl="2" eaLnBrk="1" hangingPunct="1">
                  <a:defRPr/>
                </a:pPr>
                <a14:m>
                  <m:oMath xmlns:m="http://schemas.openxmlformats.org/officeDocument/2006/math">
                    <m:nary>
                      <m:naryPr>
                        <m:chr m:val="∑"/>
                        <m:supHide m:val="on"/>
                        <m:ctrlPr>
                          <a:rPr lang="en-US" altLang="en-US" i="1" smtClean="0">
                            <a:latin typeface="Cambria Math" panose="02040503050406030204" pitchFamily="18" charset="0"/>
                          </a:rPr>
                        </m:ctrlPr>
                      </m:naryPr>
                      <m:sub>
                        <m:r>
                          <m:rPr>
                            <m:brk m:alnAt="7"/>
                          </m:rPr>
                          <a:rPr lang="en-US" altLang="en-US" b="0" i="1" smtClean="0">
                            <a:latin typeface="Cambria Math"/>
                          </a:rPr>
                          <m:t>𝑗</m:t>
                        </m:r>
                        <m:r>
                          <a:rPr lang="en-US" altLang="en-US" b="0" i="1" smtClean="0">
                            <a:latin typeface="Cambria Math"/>
                            <a:ea typeface="Cambria Math"/>
                          </a:rPr>
                          <m:t>∈</m:t>
                        </m:r>
                        <m:r>
                          <a:rPr lang="en-US" altLang="en-US" b="0" i="1" smtClean="0">
                            <a:latin typeface="Cambria Math"/>
                            <a:ea typeface="Cambria Math"/>
                          </a:rPr>
                          <m:t>𝐽</m:t>
                        </m:r>
                      </m:sub>
                      <m:sup/>
                      <m:e>
                        <m:f>
                          <m:fPr>
                            <m:ctrlPr>
                              <a:rPr lang="en-US" altLang="en-US" i="1" smtClean="0">
                                <a:latin typeface="Cambria Math" panose="02040503050406030204" pitchFamily="18" charset="0"/>
                              </a:rPr>
                            </m:ctrlPr>
                          </m:fPr>
                          <m:num>
                            <m:r>
                              <a:rPr lang="en-US" altLang="en-US" b="0" i="1" smtClean="0">
                                <a:latin typeface="Cambria Math"/>
                              </a:rPr>
                              <m:t>1</m:t>
                            </m:r>
                          </m:num>
                          <m:den>
                            <m:r>
                              <a:rPr lang="en-US" altLang="en-US" b="0" i="1" smtClean="0">
                                <a:latin typeface="Cambria Math"/>
                              </a:rPr>
                              <m:t>𝐽</m:t>
                            </m:r>
                          </m:den>
                        </m:f>
                        <m:f>
                          <m:fPr>
                            <m:ctrlPr>
                              <a:rPr lang="en-US" altLang="en-US" i="1" smtClean="0">
                                <a:latin typeface="Cambria Math" panose="02040503050406030204" pitchFamily="18" charset="0"/>
                              </a:rPr>
                            </m:ctrlPr>
                          </m:fPr>
                          <m:num>
                            <m:sSub>
                              <m:sSubPr>
                                <m:ctrlPr>
                                  <a:rPr lang="el-GR" altLang="en-US" i="1" smtClean="0">
                                    <a:latin typeface="Cambria Math" panose="02040503050406030204" pitchFamily="18" charset="0"/>
                                  </a:rPr>
                                </m:ctrlPr>
                              </m:sSubPr>
                              <m:e>
                                <m:r>
                                  <m:rPr>
                                    <m:sty m:val="p"/>
                                  </m:rPr>
                                  <a:rPr lang="el-GR" altLang="en-US" i="1">
                                    <a:latin typeface="Cambria Math"/>
                                  </a:rPr>
                                  <m:t>β</m:t>
                                </m:r>
                              </m:e>
                              <m:sub>
                                <m:r>
                                  <a:rPr lang="en-US" altLang="en-US" b="0" i="1" smtClean="0">
                                    <a:latin typeface="Cambria Math"/>
                                  </a:rPr>
                                  <m:t>𝑗</m:t>
                                </m:r>
                              </m:sub>
                            </m:sSub>
                          </m:num>
                          <m:den>
                            <m:sSub>
                              <m:sSubPr>
                                <m:ctrlPr>
                                  <a:rPr lang="el-GR" altLang="en-US" i="1" smtClean="0">
                                    <a:latin typeface="Cambria Math" panose="02040503050406030204" pitchFamily="18" charset="0"/>
                                  </a:rPr>
                                </m:ctrlPr>
                              </m:sSubPr>
                              <m:e>
                                <m:r>
                                  <m:rPr>
                                    <m:sty m:val="p"/>
                                  </m:rPr>
                                  <a:rPr lang="el-GR" altLang="en-US" i="1">
                                    <a:latin typeface="Cambria Math"/>
                                  </a:rPr>
                                  <m:t>σ</m:t>
                                </m:r>
                              </m:e>
                              <m:sub>
                                <m:r>
                                  <a:rPr lang="en-US" altLang="en-US" b="0" i="1" smtClean="0">
                                    <a:latin typeface="Cambria Math"/>
                                  </a:rPr>
                                  <m:t>𝑗</m:t>
                                </m:r>
                              </m:sub>
                            </m:sSub>
                          </m:den>
                        </m:f>
                      </m:e>
                    </m:nary>
                    <m:r>
                      <a:rPr lang="en-US" altLang="en-US" b="0" i="1" smtClean="0">
                        <a:latin typeface="Cambria Math"/>
                      </a:rPr>
                      <m:t>,</m:t>
                    </m:r>
                  </m:oMath>
                </a14:m>
                <a:r>
                  <a:rPr lang="en-US" altLang="en-US" dirty="0">
                    <a:latin typeface="+mj-lt"/>
                  </a:rPr>
                  <a:t> where </a:t>
                </a:r>
                <a14:m>
                  <m:oMath xmlns:m="http://schemas.openxmlformats.org/officeDocument/2006/math">
                    <m:sSub>
                      <m:sSubPr>
                        <m:ctrlPr>
                          <a:rPr lang="el-GR" altLang="en-US" i="1">
                            <a:latin typeface="Cambria Math" panose="02040503050406030204" pitchFamily="18" charset="0"/>
                          </a:rPr>
                        </m:ctrlPr>
                      </m:sSubPr>
                      <m:e>
                        <m:r>
                          <m:rPr>
                            <m:sty m:val="p"/>
                          </m:rPr>
                          <a:rPr lang="el-GR" altLang="en-US" i="1">
                            <a:latin typeface="Cambria Math"/>
                          </a:rPr>
                          <m:t>β</m:t>
                        </m:r>
                      </m:e>
                      <m:sub>
                        <m:r>
                          <a:rPr lang="en-US" altLang="en-US" i="1">
                            <a:latin typeface="Cambria Math"/>
                          </a:rPr>
                          <m:t>𝑗</m:t>
                        </m:r>
                      </m:sub>
                    </m:sSub>
                  </m:oMath>
                </a14:m>
                <a:r>
                  <a:rPr lang="en-US" altLang="en-US" dirty="0">
                    <a:latin typeface="+mj-lt"/>
                  </a:rPr>
                  <a:t> is the coefficient of interest for outcome </a:t>
                </a:r>
                <a:r>
                  <a:rPr lang="en-US" altLang="en-US" i="1" dirty="0">
                    <a:latin typeface="+mj-lt"/>
                  </a:rPr>
                  <a:t>j</a:t>
                </a:r>
                <a:r>
                  <a:rPr lang="en-US" altLang="en-US" dirty="0">
                    <a:latin typeface="+mj-lt"/>
                  </a:rPr>
                  <a:t> and </a:t>
                </a:r>
                <a14:m>
                  <m:oMath xmlns:m="http://schemas.openxmlformats.org/officeDocument/2006/math">
                    <m:sSub>
                      <m:sSubPr>
                        <m:ctrlPr>
                          <a:rPr lang="el-GR" altLang="en-US" i="1" smtClean="0">
                            <a:latin typeface="Cambria Math" panose="02040503050406030204" pitchFamily="18" charset="0"/>
                          </a:rPr>
                        </m:ctrlPr>
                      </m:sSubPr>
                      <m:e>
                        <m:r>
                          <m:rPr>
                            <m:sty m:val="p"/>
                          </m:rPr>
                          <a:rPr lang="el-GR" altLang="en-US" i="1">
                            <a:latin typeface="Cambria Math"/>
                          </a:rPr>
                          <m:t>σ</m:t>
                        </m:r>
                      </m:e>
                      <m:sub>
                        <m:r>
                          <a:rPr lang="en-US" altLang="en-US" b="0" i="1" smtClean="0">
                            <a:latin typeface="Cambria Math"/>
                          </a:rPr>
                          <m:t>𝑗</m:t>
                        </m:r>
                      </m:sub>
                    </m:sSub>
                  </m:oMath>
                </a14:m>
                <a:r>
                  <a:rPr lang="en-US" altLang="en-US" dirty="0">
                    <a:latin typeface="+mj-lt"/>
                  </a:rPr>
                  <a:t> is the standard deviation of the outcome for control group)</a:t>
                </a:r>
              </a:p>
              <a:p>
                <a:pPr lvl="1" eaLnBrk="1" hangingPunct="1">
                  <a:buFont typeface="Arial" panose="020B0604020202020204" pitchFamily="34" charset="0"/>
                  <a:buChar char="•"/>
                  <a:defRPr/>
                </a:pPr>
                <a:r>
                  <a:rPr lang="en-US" altLang="en-US" dirty="0">
                    <a:latin typeface="+mj-lt"/>
                  </a:rPr>
                  <a:t>Multiple inference adjustment (Bonferroni; Westfall-Young)</a:t>
                </a:r>
              </a:p>
              <a:p>
                <a:pPr eaLnBrk="1" hangingPunct="1">
                  <a:defRPr/>
                </a:pPr>
                <a:endParaRPr lang="en-US" altLang="en-US" sz="1200" dirty="0">
                  <a:latin typeface="+mj-lt"/>
                </a:endParaRPr>
              </a:p>
              <a:p>
                <a:pPr eaLnBrk="1" hangingPunct="1">
                  <a:defRPr/>
                </a:pPr>
                <a:r>
                  <a:rPr lang="en-US" altLang="en-US" dirty="0">
                    <a:latin typeface="+mj-lt"/>
                  </a:rPr>
                  <a:t>Pre-specification and archiving of analysis plan</a:t>
                </a:r>
              </a:p>
              <a:p>
                <a:pPr lvl="1" eaLnBrk="1" hangingPunct="1">
                  <a:buFont typeface="Arial" panose="020B0604020202020204" pitchFamily="34" charset="0"/>
                  <a:buChar char="•"/>
                  <a:defRPr/>
                </a:pPr>
                <a:r>
                  <a:rPr lang="en-US" altLang="en-US" dirty="0">
                    <a:latin typeface="+mj-lt"/>
                  </a:rPr>
                  <a:t>Particularly useful if implementing an RCT with a partner with a “stake” in the outcome</a:t>
                </a:r>
              </a:p>
              <a:p>
                <a:pPr lvl="1" eaLnBrk="1" hangingPunct="1">
                  <a:buFont typeface="Arial" panose="020B0604020202020204" pitchFamily="34" charset="0"/>
                  <a:buChar char="•"/>
                  <a:defRPr/>
                </a:pPr>
                <a:r>
                  <a:rPr lang="en-US" altLang="en-US" dirty="0">
                    <a:latin typeface="+mj-lt"/>
                  </a:rPr>
                  <a:t>Keep it short  (a floor, not ceiling)</a:t>
                </a:r>
              </a:p>
              <a:p>
                <a:pPr lvl="2" eaLnBrk="1" hangingPunct="1">
                  <a:defRPr/>
                </a:pPr>
                <a:r>
                  <a:rPr lang="en-US" altLang="en-US" dirty="0">
                    <a:latin typeface="+mj-lt"/>
                  </a:rPr>
                  <a:t>“In praise of moderation” (</a:t>
                </a:r>
                <a:r>
                  <a:rPr lang="en-US" altLang="en-US" dirty="0"/>
                  <a:t>Banerjee et al. </a:t>
                </a:r>
                <a:r>
                  <a:rPr lang="en-US" altLang="en-US"/>
                  <a:t>2020)</a:t>
                </a:r>
                <a:endParaRPr lang="en-US" altLang="en-US" dirty="0">
                  <a:latin typeface="+mj-lt"/>
                </a:endParaRPr>
              </a:p>
              <a:p>
                <a:pPr lvl="1"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lvl="2" eaLnBrk="1" hangingPunct="1">
                  <a:defRPr/>
                </a:pPr>
                <a:endParaRPr lang="en-US" altLang="en-US" dirty="0">
                  <a:latin typeface="Garamond" panose="02020404030301010803" pitchFamily="18" charset="0"/>
                </a:endParaRPr>
              </a:p>
              <a:p>
                <a:pPr eaLnBrk="1" hangingPunct="1">
                  <a:defRPr/>
                </a:pPr>
                <a:endParaRPr lang="fr-FR" altLang="en-US" dirty="0">
                  <a:latin typeface="Garamond" panose="02020404030301010803" pitchFamily="18" charset="0"/>
                </a:endParaRPr>
              </a:p>
              <a:p>
                <a:pPr eaLnBrk="1" hangingPunct="1">
                  <a:defRPr/>
                </a:pPr>
                <a:endParaRPr lang="en-US" altLang="en-US" dirty="0"/>
              </a:p>
            </p:txBody>
          </p:sp>
        </mc:Choice>
        <mc:Fallback xmlns="">
          <p:sp>
            <p:nvSpPr>
              <p:cNvPr id="34819" name="Content Placeholder 1"/>
              <p:cNvSpPr>
                <a:spLocks noGrp="1" noRot="1" noChangeAspect="1" noMove="1" noResize="1" noEditPoints="1" noAdjustHandles="1" noChangeArrowheads="1" noChangeShapeType="1" noTextEdit="1"/>
              </p:cNvSpPr>
              <p:nvPr>
                <p:ph idx="1"/>
              </p:nvPr>
            </p:nvSpPr>
            <p:spPr>
              <a:xfrm>
                <a:off x="304800" y="1600200"/>
                <a:ext cx="8504238" cy="4572000"/>
              </a:xfrm>
              <a:blipFill>
                <a:blip r:embed="rId2"/>
                <a:stretch>
                  <a:fillRect l="-789" t="-933" b="-3333"/>
                </a:stretch>
              </a:blipFill>
            </p:spPr>
            <p:txBody>
              <a:bodyPr/>
              <a:lstStyle/>
              <a:p>
                <a:r>
                  <a:rPr lang="en-US">
                    <a:noFill/>
                  </a:rPr>
                  <a:t> </a:t>
                </a:r>
              </a:p>
            </p:txBody>
          </p:sp>
        </mc:Fallback>
      </mc:AlternateContent>
      <p:sp>
        <p:nvSpPr>
          <p:cNvPr id="35844"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34820" name="Rectangle 2"/>
          <p:cNvSpPr txBox="1">
            <a:spLocks noChangeArrowheads="1"/>
          </p:cNvSpPr>
          <p:nvPr/>
        </p:nvSpPr>
        <p:spPr bwMode="auto">
          <a:xfrm>
            <a:off x="442913" y="32226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Empirical framework – some comments</a:t>
            </a:r>
          </a:p>
        </p:txBody>
      </p:sp>
      <p:sp>
        <p:nvSpPr>
          <p:cNvPr id="8"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98475" y="365125"/>
            <a:ext cx="8229600" cy="1000125"/>
          </a:xfrm>
        </p:spPr>
        <p:txBody>
          <a:bodyPr/>
          <a:lstStyle/>
          <a:p>
            <a:pPr algn="ctr" eaLnBrk="1" hangingPunct="1"/>
            <a:r>
              <a:rPr lang="en-US" altLang="en-US" sz="3000"/>
              <a:t>Results after 1-2 Years</a:t>
            </a:r>
          </a:p>
        </p:txBody>
      </p:sp>
      <p:sp>
        <p:nvSpPr>
          <p:cNvPr id="3" name="Content Placeholder 2"/>
          <p:cNvSpPr>
            <a:spLocks noGrp="1"/>
          </p:cNvSpPr>
          <p:nvPr>
            <p:ph idx="1"/>
          </p:nvPr>
        </p:nvSpPr>
        <p:spPr>
          <a:xfrm>
            <a:off x="533400" y="1490663"/>
            <a:ext cx="8229600" cy="4705350"/>
          </a:xfrm>
        </p:spPr>
        <p:txBody>
          <a:bodyPr rtlCol="0">
            <a:normAutofit/>
          </a:bodyPr>
          <a:lstStyle/>
          <a:p>
            <a:pPr eaLnBrk="1" fontAlgn="auto" hangingPunct="1">
              <a:defRPr/>
            </a:pPr>
            <a:r>
              <a:rPr lang="en-US" sz="2400" dirty="0">
                <a:latin typeface="Garamond" panose="02020404030301010803" pitchFamily="18" charset="0"/>
              </a:rPr>
              <a:t> </a:t>
            </a:r>
            <a:r>
              <a:rPr lang="en-US" sz="2400" dirty="0">
                <a:latin typeface="+mj-lt"/>
              </a:rPr>
              <a:t>Health care use</a:t>
            </a:r>
          </a:p>
          <a:p>
            <a:pPr marL="457200" lvl="1" indent="0" eaLnBrk="1" fontAlgn="auto" hangingPunct="1">
              <a:buNone/>
              <a:defRPr/>
            </a:pPr>
            <a:endParaRPr lang="en-US" sz="2200" dirty="0">
              <a:latin typeface="+mj-lt"/>
            </a:endParaRPr>
          </a:p>
          <a:p>
            <a:pPr eaLnBrk="1" fontAlgn="auto" hangingPunct="1">
              <a:defRPr/>
            </a:pPr>
            <a:r>
              <a:rPr lang="en-US" sz="2400" dirty="0">
                <a:latin typeface="+mj-lt"/>
              </a:rPr>
              <a:t> Financial well-being and security</a:t>
            </a:r>
          </a:p>
          <a:p>
            <a:pPr marL="457200" lvl="1" indent="0" eaLnBrk="1" fontAlgn="auto" hangingPunct="1">
              <a:buNone/>
              <a:defRPr/>
            </a:pPr>
            <a:endParaRPr lang="en-US" sz="2200" dirty="0">
              <a:latin typeface="+mj-lt"/>
            </a:endParaRPr>
          </a:p>
          <a:p>
            <a:pPr eaLnBrk="1" fontAlgn="auto" hangingPunct="1">
              <a:defRPr/>
            </a:pPr>
            <a:r>
              <a:rPr lang="en-US" dirty="0">
                <a:latin typeface="+mj-lt"/>
              </a:rPr>
              <a:t> </a:t>
            </a:r>
            <a:r>
              <a:rPr lang="en-US" sz="2400" dirty="0">
                <a:latin typeface="+mj-lt"/>
              </a:rPr>
              <a:t>Health</a:t>
            </a:r>
          </a:p>
          <a:p>
            <a:pPr marL="457200" lvl="1" indent="0" eaLnBrk="1" fontAlgn="auto" hangingPunct="1">
              <a:buNone/>
              <a:defRPr/>
            </a:pPr>
            <a:endParaRPr lang="en-US" dirty="0"/>
          </a:p>
          <a:p>
            <a:pPr lvl="1" eaLnBrk="1" fontAlgn="auto" hangingPunct="1">
              <a:buFont typeface="Arial" panose="020B0604020202020204" pitchFamily="34" charset="0"/>
              <a:buChar char="•"/>
              <a:defRPr/>
            </a:pPr>
            <a:endParaRPr lang="en-US" dirty="0"/>
          </a:p>
          <a:p>
            <a:pPr marL="201168" lvl="1" indent="0" eaLnBrk="1" fontAlgn="auto" hangingPunct="1">
              <a:buFont typeface="Wingdings" panose="05000000000000000000" pitchFamily="2" charset="2"/>
              <a:buNone/>
              <a:defRPr/>
            </a:pPr>
            <a:endParaRPr lang="en-US" dirty="0"/>
          </a:p>
          <a:p>
            <a:pPr eaLnBrk="1" fontAlgn="auto" hangingPunct="1">
              <a:buFont typeface="Arial"/>
              <a:buChar char="•"/>
              <a:defRPr/>
            </a:pPr>
            <a:endParaRPr lang="en-US" sz="2400" dirty="0"/>
          </a:p>
          <a:p>
            <a:pPr eaLnBrk="1" fontAlgn="auto" hangingPunct="1">
              <a:buFont typeface="Arial"/>
              <a:buChar char="•"/>
              <a:defRPr/>
            </a:pPr>
            <a:endParaRPr lang="en-US" sz="2400" dirty="0"/>
          </a:p>
          <a:p>
            <a:pPr marL="0" indent="0" eaLnBrk="1" fontAlgn="auto" hangingPunct="1">
              <a:buFont typeface="Wingdings 2" panose="05020102010507070707" pitchFamily="18" charset="2"/>
              <a:buNone/>
              <a:defRPr/>
            </a:pPr>
            <a:endParaRPr lang="en-US" dirty="0"/>
          </a:p>
          <a:p>
            <a:pPr marL="457200" lvl="1" indent="0" eaLnBrk="1" fontAlgn="auto" hangingPunct="1">
              <a:buFont typeface="Wingdings" panose="05000000000000000000" pitchFamily="2" charset="2"/>
              <a:buNone/>
              <a:defRPr/>
            </a:pPr>
            <a:endParaRPr lang="en-US" dirty="0"/>
          </a:p>
        </p:txBody>
      </p:sp>
      <p:sp>
        <p:nvSpPr>
          <p:cNvPr id="3686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36867" name="Title 1"/>
          <p:cNvSpPr>
            <a:spLocks noGrp="1"/>
          </p:cNvSpPr>
          <p:nvPr>
            <p:ph type="title" idx="4294967295"/>
          </p:nvPr>
        </p:nvSpPr>
        <p:spPr>
          <a:xfrm>
            <a:off x="0" y="314325"/>
            <a:ext cx="8534400" cy="758825"/>
          </a:xfrm>
        </p:spPr>
        <p:txBody>
          <a:bodyPr/>
          <a:lstStyle/>
          <a:p>
            <a:pPr eaLnBrk="1" hangingPunct="1"/>
            <a:r>
              <a:rPr lang="en-US" altLang="en-US">
                <a:solidFill>
                  <a:schemeClr val="bg1"/>
                </a:solidFill>
                <a:latin typeface="Garamond" panose="02020404030301010803" pitchFamily="18" charset="0"/>
              </a:rPr>
              <a:t>Medicaid Increases Hospital Admissions</a:t>
            </a:r>
          </a:p>
        </p:txBody>
      </p:sp>
      <p:pic>
        <p:nvPicPr>
          <p:cNvPr id="368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073150"/>
            <a:ext cx="7215188"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4724400" y="6110288"/>
            <a:ext cx="3581400" cy="366712"/>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Quarterly Journal of Economics 2012</a:t>
            </a:r>
          </a:p>
        </p:txBody>
      </p:sp>
      <p:sp>
        <p:nvSpPr>
          <p:cNvPr id="36870" name="Title 3"/>
          <p:cNvSpPr txBox="1">
            <a:spLocks/>
          </p:cNvSpPr>
          <p:nvPr/>
        </p:nvSpPr>
        <p:spPr bwMode="auto">
          <a:xfrm>
            <a:off x="1588" y="360363"/>
            <a:ext cx="9144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Medicaid Increases Hospital Visits</a:t>
            </a:r>
          </a:p>
        </p:txBody>
      </p:sp>
      <p:sp>
        <p:nvSpPr>
          <p:cNvPr id="11"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389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0763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txBox="1">
            <a:spLocks/>
          </p:cNvSpPr>
          <p:nvPr/>
        </p:nvSpPr>
        <p:spPr>
          <a:xfrm>
            <a:off x="6553200" y="6034088"/>
            <a:ext cx="3581400" cy="366712"/>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Science 2014</a:t>
            </a:r>
          </a:p>
        </p:txBody>
      </p:sp>
      <p:sp>
        <p:nvSpPr>
          <p:cNvPr id="38917" name="Title 3"/>
          <p:cNvSpPr txBox="1">
            <a:spLocks/>
          </p:cNvSpPr>
          <p:nvPr/>
        </p:nvSpPr>
        <p:spPr bwMode="auto">
          <a:xfrm>
            <a:off x="0" y="304800"/>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Medicaid Increases Emergency Room Visits</a:t>
            </a:r>
          </a:p>
        </p:txBody>
      </p:sp>
      <p:sp>
        <p:nvSpPr>
          <p:cNvPr id="10"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4096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663" y="1100138"/>
            <a:ext cx="7180262"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6477000" y="6034088"/>
            <a:ext cx="3581400" cy="366712"/>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Science 2014</a:t>
            </a:r>
          </a:p>
        </p:txBody>
      </p:sp>
      <p:sp>
        <p:nvSpPr>
          <p:cNvPr id="40965" name="Title 3"/>
          <p:cNvSpPr txBox="1">
            <a:spLocks/>
          </p:cNvSpPr>
          <p:nvPr/>
        </p:nvSpPr>
        <p:spPr bwMode="auto">
          <a:xfrm>
            <a:off x="1588" y="304800"/>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Medicaid Increases All Types of ER Visits</a:t>
            </a:r>
          </a:p>
        </p:txBody>
      </p:sp>
      <p:sp>
        <p:nvSpPr>
          <p:cNvPr id="10"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43011" name="Title 1"/>
          <p:cNvSpPr>
            <a:spLocks noGrp="1"/>
          </p:cNvSpPr>
          <p:nvPr>
            <p:ph type="title" idx="4294967295"/>
          </p:nvPr>
        </p:nvSpPr>
        <p:spPr>
          <a:xfrm>
            <a:off x="152400" y="503238"/>
            <a:ext cx="8534400" cy="758825"/>
          </a:xfrm>
        </p:spPr>
        <p:txBody>
          <a:bodyPr/>
          <a:lstStyle/>
          <a:p>
            <a:pPr eaLnBrk="1" hangingPunct="1"/>
            <a:r>
              <a:rPr lang="en-US" altLang="en-US">
                <a:solidFill>
                  <a:schemeClr val="bg1"/>
                </a:solidFill>
                <a:latin typeface="Garamond" panose="02020404030301010803" pitchFamily="18" charset="0"/>
              </a:rPr>
              <a:t>Increase in ER Use Steady Over First Two Years</a:t>
            </a:r>
          </a:p>
        </p:txBody>
      </p:sp>
      <p:pic>
        <p:nvPicPr>
          <p:cNvPr id="43012" name="Picture 2" descr="http://www.nber.org/oregon/images/results/ed-use-2years-numvisi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62063"/>
            <a:ext cx="82296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5305425" y="5957888"/>
            <a:ext cx="3581400" cy="366712"/>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new England journal of medicine 2016</a:t>
            </a:r>
          </a:p>
        </p:txBody>
      </p:sp>
      <p:sp>
        <p:nvSpPr>
          <p:cNvPr id="43014" name="Title 3"/>
          <p:cNvSpPr txBox="1">
            <a:spLocks/>
          </p:cNvSpPr>
          <p:nvPr/>
        </p:nvSpPr>
        <p:spPr bwMode="auto">
          <a:xfrm>
            <a:off x="0" y="482600"/>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Increase in ER Use Steady Over First Two Years</a:t>
            </a:r>
          </a:p>
        </p:txBody>
      </p:sp>
      <p:sp>
        <p:nvSpPr>
          <p:cNvPr id="10"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88" y="577850"/>
            <a:ext cx="8534400" cy="758825"/>
          </a:xfrm>
        </p:spPr>
        <p:txBody>
          <a:bodyPr/>
          <a:lstStyle/>
          <a:p>
            <a:pPr algn="ctr" eaLnBrk="1" hangingPunct="1"/>
            <a:r>
              <a:rPr lang="en-US" altLang="en-US" sz="3000"/>
              <a:t>(Aside – Value of Administrative Data)</a:t>
            </a:r>
          </a:p>
        </p:txBody>
      </p:sp>
      <p:sp>
        <p:nvSpPr>
          <p:cNvPr id="45059" name="Rectangle 3"/>
          <p:cNvSpPr>
            <a:spLocks noGrp="1" noChangeArrowheads="1"/>
          </p:cNvSpPr>
          <p:nvPr>
            <p:ph idx="1"/>
          </p:nvPr>
        </p:nvSpPr>
        <p:spPr>
          <a:xfrm>
            <a:off x="492125" y="1336675"/>
            <a:ext cx="8229600" cy="4705350"/>
          </a:xfrm>
        </p:spPr>
        <p:txBody>
          <a:bodyPr/>
          <a:lstStyle/>
          <a:p>
            <a:pPr eaLnBrk="1" hangingPunct="1">
              <a:defRPr/>
            </a:pPr>
            <a:r>
              <a:rPr lang="en-US" altLang="en-US" dirty="0">
                <a:latin typeface="+mj-lt"/>
              </a:rPr>
              <a:t>We find increase in ER visits in ER discharge data, not in survey or interview data (</a:t>
            </a:r>
            <a:r>
              <a:rPr lang="en-US" altLang="en-US" dirty="0" err="1">
                <a:latin typeface="+mj-lt"/>
              </a:rPr>
              <a:t>Taubman</a:t>
            </a:r>
            <a:r>
              <a:rPr lang="en-US" altLang="en-US" dirty="0">
                <a:latin typeface="+mj-lt"/>
              </a:rPr>
              <a:t> et al.  </a:t>
            </a:r>
            <a:r>
              <a:rPr lang="en-US" altLang="en-US" i="1" dirty="0">
                <a:latin typeface="+mj-lt"/>
              </a:rPr>
              <a:t>Science </a:t>
            </a:r>
            <a:r>
              <a:rPr lang="en-US" altLang="en-US" dirty="0">
                <a:latin typeface="+mj-lt"/>
              </a:rPr>
              <a:t>2014). Why</a:t>
            </a:r>
          </a:p>
          <a:p>
            <a:pPr lvl="1" eaLnBrk="1" hangingPunct="1">
              <a:buFont typeface="Arial" panose="020B0604020202020204" pitchFamily="34" charset="0"/>
              <a:buChar char="•"/>
              <a:defRPr/>
            </a:pPr>
            <a:r>
              <a:rPr lang="en-US" altLang="en-US" dirty="0">
                <a:latin typeface="+mj-lt"/>
              </a:rPr>
              <a:t>Ability to look back over longer time horizons</a:t>
            </a:r>
          </a:p>
          <a:p>
            <a:pPr lvl="1" eaLnBrk="1" hangingPunct="1">
              <a:buFont typeface="Arial" panose="020B0604020202020204" pitchFamily="34" charset="0"/>
              <a:buChar char="•"/>
              <a:defRPr/>
            </a:pPr>
            <a:r>
              <a:rPr lang="en-US" altLang="en-US" dirty="0">
                <a:latin typeface="+mj-lt"/>
              </a:rPr>
              <a:t>More reporting error / noise in self-reports</a:t>
            </a:r>
          </a:p>
          <a:p>
            <a:pPr eaLnBrk="1" hangingPunct="1">
              <a:defRPr/>
            </a:pPr>
            <a:r>
              <a:rPr lang="en-US" altLang="en-US" dirty="0">
                <a:latin typeface="+mj-lt"/>
              </a:rPr>
              <a:t>Other advantages of administrative data</a:t>
            </a:r>
          </a:p>
          <a:p>
            <a:pPr lvl="1" eaLnBrk="1" hangingPunct="1">
              <a:buFont typeface="Arial" panose="020B0604020202020204" pitchFamily="34" charset="0"/>
              <a:buChar char="•"/>
              <a:defRPr/>
            </a:pPr>
            <a:r>
              <a:rPr lang="en-US" altLang="en-US" dirty="0">
                <a:latin typeface="+mj-lt"/>
              </a:rPr>
              <a:t>More detailed (diagnoses; detailed time patterns </a:t>
            </a:r>
            <a:r>
              <a:rPr lang="en-US" altLang="en-US" dirty="0" err="1">
                <a:latin typeface="+mj-lt"/>
              </a:rPr>
              <a:t>etc</a:t>
            </a:r>
            <a:r>
              <a:rPr lang="en-US" altLang="en-US" dirty="0">
                <a:latin typeface="+mj-lt"/>
              </a:rPr>
              <a:t>)</a:t>
            </a:r>
          </a:p>
          <a:p>
            <a:pPr lvl="1" eaLnBrk="1" hangingPunct="1">
              <a:buFont typeface="Arial" panose="020B0604020202020204" pitchFamily="34" charset="0"/>
              <a:buChar char="•"/>
              <a:defRPr/>
            </a:pPr>
            <a:r>
              <a:rPr lang="en-US" altLang="en-US" dirty="0">
                <a:latin typeface="+mj-lt"/>
              </a:rPr>
              <a:t>Much cheaper to collect</a:t>
            </a:r>
          </a:p>
          <a:p>
            <a:pPr lvl="1" eaLnBrk="1" hangingPunct="1">
              <a:buFont typeface="Arial" panose="020B0604020202020204" pitchFamily="34" charset="0"/>
              <a:buChar char="•"/>
              <a:defRPr/>
            </a:pPr>
            <a:r>
              <a:rPr lang="en-US" altLang="en-US" dirty="0">
                <a:latin typeface="+mj-lt"/>
              </a:rPr>
              <a:t>Avoid issues of non-response bias</a:t>
            </a:r>
          </a:p>
          <a:p>
            <a:pPr eaLnBrk="1" hangingPunct="1">
              <a:defRPr/>
            </a:pPr>
            <a:r>
              <a:rPr lang="en-US" altLang="en-US" dirty="0">
                <a:latin typeface="+mj-lt"/>
              </a:rPr>
              <a:t>Downside of administrative data:</a:t>
            </a:r>
          </a:p>
          <a:p>
            <a:pPr lvl="1" eaLnBrk="1" hangingPunct="1">
              <a:buFont typeface="Arial" panose="020B0604020202020204" pitchFamily="34" charset="0"/>
              <a:buChar char="•"/>
              <a:defRPr/>
            </a:pPr>
            <a:r>
              <a:rPr lang="en-US" altLang="en-US" dirty="0">
                <a:latin typeface="+mj-lt"/>
              </a:rPr>
              <a:t>If they don’t measure what you want to study</a:t>
            </a:r>
          </a:p>
          <a:p>
            <a:pPr eaLnBrk="1" hangingPunct="1">
              <a:defRPr/>
            </a:pPr>
            <a:endParaRPr lang="en-US" altLang="en-US" dirty="0">
              <a:latin typeface="Garamond" panose="02020404030301010803" pitchFamily="18" charset="0"/>
              <a:sym typeface="Wingdings" panose="05000000000000000000" pitchFamily="2" charset="2"/>
            </a:endParaRPr>
          </a:p>
          <a:p>
            <a:pPr lvl="1" eaLnBrk="1" hangingPunct="1">
              <a:buFont typeface="Wingdings" panose="05000000000000000000" pitchFamily="2" charset="2"/>
              <a:buNone/>
              <a:defRPr/>
            </a:pPr>
            <a:endParaRPr lang="en-US" altLang="en-US" dirty="0">
              <a:latin typeface="Garamond" panose="02020404030301010803" pitchFamily="18" charset="0"/>
            </a:endParaRPr>
          </a:p>
          <a:p>
            <a:pPr lvl="1"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lvl="1" eaLnBrk="1" hangingPunct="1">
              <a:defRPr/>
            </a:pPr>
            <a:endParaRPr lang="en-US" altLang="en-US" dirty="0">
              <a:latin typeface="Garamond" panose="02020404030301010803" pitchFamily="18" charset="0"/>
            </a:endParaRPr>
          </a:p>
          <a:p>
            <a:pPr lvl="1"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lvl="1" eaLnBrk="1" hangingPunct="1">
              <a:defRPr/>
            </a:pPr>
            <a:endParaRPr lang="en-US" altLang="en-US" dirty="0">
              <a:latin typeface="Garamond" panose="02020404030301010803" pitchFamily="18" charset="0"/>
            </a:endParaRPr>
          </a:p>
        </p:txBody>
      </p:sp>
      <p:sp>
        <p:nvSpPr>
          <p:cNvPr id="46084"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448365" y="426004"/>
            <a:ext cx="8229600" cy="864974"/>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buSzPts val="3200"/>
            </a:pPr>
            <a:r>
              <a:rPr lang="en-US" sz="2400" dirty="0">
                <a:latin typeface="Century Gothic"/>
                <a:ea typeface="Century Gothic"/>
                <a:cs typeface="Century Gothic"/>
                <a:sym typeface="Century Gothic"/>
              </a:rPr>
              <a:t>Health Insurance Coverage Over Time</a:t>
            </a:r>
            <a:endParaRPr dirty="0"/>
          </a:p>
        </p:txBody>
      </p:sp>
      <p:sp>
        <p:nvSpPr>
          <p:cNvPr id="162" name="Google Shape;162;p5"/>
          <p:cNvSpPr txBox="1">
            <a:spLocks noGrp="1"/>
          </p:cNvSpPr>
          <p:nvPr>
            <p:ph type="sldNum" idx="12"/>
          </p:nvPr>
        </p:nvSpPr>
        <p:spPr>
          <a:xfrm>
            <a:off x="7834545" y="5692178"/>
            <a:ext cx="852256" cy="166742"/>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fld id="{00000000-1234-1234-1234-123412341234}" type="slidenum">
              <a:rPr lang="en-US"/>
              <a:pPr/>
              <a:t>3</a:t>
            </a:fld>
            <a:endParaRPr/>
          </a:p>
        </p:txBody>
      </p:sp>
      <p:sp>
        <p:nvSpPr>
          <p:cNvPr id="163" name="Google Shape;163;p5"/>
          <p:cNvSpPr txBox="1"/>
          <p:nvPr/>
        </p:nvSpPr>
        <p:spPr>
          <a:xfrm>
            <a:off x="637673" y="1728010"/>
            <a:ext cx="7868654" cy="281225"/>
          </a:xfrm>
          <a:prstGeom prst="rect">
            <a:avLst/>
          </a:prstGeom>
          <a:noFill/>
          <a:ln>
            <a:noFill/>
          </a:ln>
        </p:spPr>
        <p:txBody>
          <a:bodyPr spcFirstLastPara="1" wrap="square" lIns="68569" tIns="34275" rIns="68569" bIns="34275" anchor="ctr" anchorCtr="0">
            <a:normAutofit/>
          </a:bodyPr>
          <a:lstStyle/>
          <a:p>
            <a:pPr algn="ctr">
              <a:spcBef>
                <a:spcPts val="0"/>
              </a:spcBef>
              <a:spcAft>
                <a:spcPts val="0"/>
              </a:spcAft>
              <a:buClr>
                <a:schemeClr val="accent2"/>
              </a:buClr>
              <a:buSzPts val="1800"/>
            </a:pPr>
            <a:r>
              <a:rPr lang="en-US" sz="1350" b="1">
                <a:solidFill>
                  <a:schemeClr val="accent2"/>
                </a:solidFill>
                <a:latin typeface="Century Gothic"/>
                <a:ea typeface="Century Gothic"/>
                <a:cs typeface="Century Gothic"/>
                <a:sym typeface="Century Gothic"/>
              </a:rPr>
              <a:t>Uninsured Rate, 1963–2022</a:t>
            </a:r>
            <a:endParaRPr sz="1050">
              <a:solidFill>
                <a:srgbClr val="000000"/>
              </a:solidFill>
              <a:latin typeface="Arial"/>
              <a:ea typeface="Arial"/>
              <a:cs typeface="Arial"/>
              <a:sym typeface="Arial"/>
            </a:endParaRPr>
          </a:p>
        </p:txBody>
      </p:sp>
      <p:grpSp>
        <p:nvGrpSpPr>
          <p:cNvPr id="164" name="Google Shape;164;p5"/>
          <p:cNvGrpSpPr/>
          <p:nvPr/>
        </p:nvGrpSpPr>
        <p:grpSpPr>
          <a:xfrm>
            <a:off x="1293348" y="2094616"/>
            <a:ext cx="6623608" cy="3394595"/>
            <a:chOff x="1724464" y="1681906"/>
            <a:chExt cx="8831477" cy="4526126"/>
          </a:xfrm>
        </p:grpSpPr>
        <p:cxnSp>
          <p:nvCxnSpPr>
            <p:cNvPr id="165" name="Google Shape;165;p5"/>
            <p:cNvCxnSpPr/>
            <p:nvPr/>
          </p:nvCxnSpPr>
          <p:spPr>
            <a:xfrm>
              <a:off x="8700247" y="4018798"/>
              <a:ext cx="587686" cy="0"/>
            </a:xfrm>
            <a:prstGeom prst="straightConnector1">
              <a:avLst/>
            </a:prstGeom>
            <a:noFill/>
            <a:ln w="25400" cap="flat" cmpd="sng">
              <a:solidFill>
                <a:schemeClr val="dk2"/>
              </a:solidFill>
              <a:prstDash val="dash"/>
              <a:round/>
              <a:headEnd type="none" w="sm" len="sm"/>
              <a:tailEnd type="triangle" w="med" len="med"/>
            </a:ln>
          </p:spPr>
        </p:cxnSp>
        <p:sp>
          <p:nvSpPr>
            <p:cNvPr id="166" name="Google Shape;166;p5"/>
            <p:cNvSpPr txBox="1"/>
            <p:nvPr/>
          </p:nvSpPr>
          <p:spPr>
            <a:xfrm>
              <a:off x="6462601" y="3722159"/>
              <a:ext cx="2141700" cy="523180"/>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400"/>
              </a:pPr>
              <a:r>
                <a:rPr lang="en-US" sz="1050" b="1">
                  <a:solidFill>
                    <a:schemeClr val="accent2"/>
                  </a:solidFill>
                  <a:latin typeface="Century Gothic"/>
                  <a:ea typeface="Century Gothic"/>
                  <a:cs typeface="Century Gothic"/>
                  <a:sym typeface="Century Gothic"/>
                </a:rPr>
                <a:t>Affordable Care Act / Medicaid Expansions</a:t>
              </a:r>
              <a:endParaRPr sz="1050">
                <a:solidFill>
                  <a:srgbClr val="000000"/>
                </a:solidFill>
                <a:latin typeface="Arial"/>
                <a:ea typeface="Arial"/>
                <a:cs typeface="Arial"/>
                <a:sym typeface="Arial"/>
              </a:endParaRPr>
            </a:p>
          </p:txBody>
        </p:sp>
        <p:cxnSp>
          <p:nvCxnSpPr>
            <p:cNvPr id="167" name="Google Shape;167;p5"/>
            <p:cNvCxnSpPr/>
            <p:nvPr/>
          </p:nvCxnSpPr>
          <p:spPr>
            <a:xfrm>
              <a:off x="9796369" y="4654417"/>
              <a:ext cx="640139" cy="0"/>
            </a:xfrm>
            <a:prstGeom prst="straightConnector1">
              <a:avLst/>
            </a:prstGeom>
            <a:noFill/>
            <a:ln w="25400" cap="flat" cmpd="sng">
              <a:solidFill>
                <a:schemeClr val="dk2"/>
              </a:solidFill>
              <a:prstDash val="dash"/>
              <a:round/>
              <a:headEnd type="none" w="sm" len="sm"/>
              <a:tailEnd type="triangle" w="med" len="med"/>
            </a:ln>
          </p:spPr>
        </p:cxnSp>
        <p:sp>
          <p:nvSpPr>
            <p:cNvPr id="168" name="Google Shape;168;p5"/>
            <p:cNvSpPr txBox="1"/>
            <p:nvPr/>
          </p:nvSpPr>
          <p:spPr>
            <a:xfrm>
              <a:off x="9111069" y="4502642"/>
              <a:ext cx="1000595" cy="523180"/>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400"/>
              </a:pPr>
              <a:r>
                <a:rPr lang="en-US" sz="1050" b="1">
                  <a:solidFill>
                    <a:schemeClr val="accent2"/>
                  </a:solidFill>
                  <a:latin typeface="Century Gothic"/>
                  <a:ea typeface="Century Gothic"/>
                  <a:cs typeface="Century Gothic"/>
                  <a:sym typeface="Century Gothic"/>
                </a:rPr>
                <a:t>2022:</a:t>
              </a:r>
              <a:endParaRPr sz="1050">
                <a:solidFill>
                  <a:srgbClr val="000000"/>
                </a:solidFill>
                <a:latin typeface="Arial"/>
                <a:ea typeface="Arial"/>
                <a:cs typeface="Arial"/>
                <a:sym typeface="Arial"/>
              </a:endParaRPr>
            </a:p>
            <a:p>
              <a:pPr>
                <a:spcBef>
                  <a:spcPts val="0"/>
                </a:spcBef>
                <a:spcAft>
                  <a:spcPts val="0"/>
                </a:spcAft>
                <a:buClr>
                  <a:srgbClr val="000000"/>
                </a:buClr>
                <a:buSzPts val="1400"/>
              </a:pPr>
              <a:r>
                <a:rPr lang="en-US" sz="1050" b="1">
                  <a:solidFill>
                    <a:schemeClr val="accent2"/>
                  </a:solidFill>
                  <a:latin typeface="Century Gothic"/>
                  <a:ea typeface="Century Gothic"/>
                  <a:cs typeface="Century Gothic"/>
                  <a:sym typeface="Century Gothic"/>
                </a:rPr>
                <a:t>28 million</a:t>
              </a:r>
              <a:endParaRPr sz="1050">
                <a:solidFill>
                  <a:srgbClr val="000000"/>
                </a:solidFill>
                <a:latin typeface="Arial"/>
                <a:ea typeface="Arial"/>
                <a:cs typeface="Arial"/>
                <a:sym typeface="Arial"/>
              </a:endParaRPr>
            </a:p>
          </p:txBody>
        </p:sp>
        <p:cxnSp>
          <p:nvCxnSpPr>
            <p:cNvPr id="169" name="Google Shape;169;p5"/>
            <p:cNvCxnSpPr>
              <a:stCxn id="170" idx="1"/>
            </p:cNvCxnSpPr>
            <p:nvPr/>
          </p:nvCxnSpPr>
          <p:spPr>
            <a:xfrm flipH="1">
              <a:off x="3002908" y="2549849"/>
              <a:ext cx="502800" cy="20"/>
            </a:xfrm>
            <a:prstGeom prst="straightConnector1">
              <a:avLst/>
            </a:prstGeom>
            <a:noFill/>
            <a:ln w="25400" cap="flat" cmpd="sng">
              <a:solidFill>
                <a:schemeClr val="dk2"/>
              </a:solidFill>
              <a:prstDash val="dash"/>
              <a:round/>
              <a:headEnd type="none" w="sm" len="sm"/>
              <a:tailEnd type="triangle" w="med" len="med"/>
            </a:ln>
          </p:spPr>
        </p:cxnSp>
        <p:grpSp>
          <p:nvGrpSpPr>
            <p:cNvPr id="171" name="Google Shape;171;p5"/>
            <p:cNvGrpSpPr/>
            <p:nvPr/>
          </p:nvGrpSpPr>
          <p:grpSpPr>
            <a:xfrm>
              <a:off x="1724464" y="1681906"/>
              <a:ext cx="8831477" cy="4526126"/>
              <a:chOff x="1724464" y="1681906"/>
              <a:chExt cx="8831477" cy="4526126"/>
            </a:xfrm>
          </p:grpSpPr>
          <p:grpSp>
            <p:nvGrpSpPr>
              <p:cNvPr id="172" name="Google Shape;172;p5"/>
              <p:cNvGrpSpPr/>
              <p:nvPr/>
            </p:nvGrpSpPr>
            <p:grpSpPr>
              <a:xfrm>
                <a:off x="1724464" y="1681906"/>
                <a:ext cx="8831477" cy="4526126"/>
                <a:chOff x="1724464" y="1681906"/>
                <a:chExt cx="8831477" cy="4526126"/>
              </a:xfrm>
            </p:grpSpPr>
            <p:grpSp>
              <p:nvGrpSpPr>
                <p:cNvPr id="173" name="Google Shape;173;p5"/>
                <p:cNvGrpSpPr/>
                <p:nvPr/>
              </p:nvGrpSpPr>
              <p:grpSpPr>
                <a:xfrm>
                  <a:off x="2173354" y="1768729"/>
                  <a:ext cx="8382587" cy="4263113"/>
                  <a:chOff x="2173354" y="1768729"/>
                  <a:chExt cx="8382587" cy="4263113"/>
                </a:xfrm>
              </p:grpSpPr>
              <p:grpSp>
                <p:nvGrpSpPr>
                  <p:cNvPr id="174" name="Google Shape;174;p5"/>
                  <p:cNvGrpSpPr/>
                  <p:nvPr/>
                </p:nvGrpSpPr>
                <p:grpSpPr>
                  <a:xfrm>
                    <a:off x="2173354" y="1768729"/>
                    <a:ext cx="8382587" cy="4191738"/>
                    <a:chOff x="2173354" y="1768729"/>
                    <a:chExt cx="8382587" cy="4191738"/>
                  </a:xfrm>
                </p:grpSpPr>
                <p:grpSp>
                  <p:nvGrpSpPr>
                    <p:cNvPr id="175" name="Google Shape;175;p5"/>
                    <p:cNvGrpSpPr/>
                    <p:nvPr/>
                  </p:nvGrpSpPr>
                  <p:grpSpPr>
                    <a:xfrm>
                      <a:off x="2221387" y="1779835"/>
                      <a:ext cx="8334554" cy="3395531"/>
                      <a:chOff x="2221387" y="1779835"/>
                      <a:chExt cx="8334554" cy="3395531"/>
                    </a:xfrm>
                  </p:grpSpPr>
                  <p:sp>
                    <p:nvSpPr>
                      <p:cNvPr id="176" name="Google Shape;176;p5"/>
                      <p:cNvSpPr/>
                      <p:nvPr/>
                    </p:nvSpPr>
                    <p:spPr>
                      <a:xfrm>
                        <a:off x="2221387" y="1779835"/>
                        <a:ext cx="8334554" cy="45719"/>
                      </a:xfrm>
                      <a:custGeom>
                        <a:avLst/>
                        <a:gdLst/>
                        <a:ahLst/>
                        <a:cxnLst/>
                        <a:rect l="l" t="t" r="r" b="b"/>
                        <a:pathLst>
                          <a:path w="4866223" h="120000" extrusionOk="0">
                            <a:moveTo>
                              <a:pt x="4866224" y="0"/>
                            </a:moveTo>
                            <a:lnTo>
                              <a:pt x="0" y="0"/>
                            </a:lnTo>
                          </a:path>
                        </a:pathLst>
                      </a:custGeom>
                      <a:noFill/>
                      <a:ln w="9525" cap="flat" cmpd="sng">
                        <a:solidFill>
                          <a:srgbClr val="E9E9E9"/>
                        </a:solidFill>
                        <a:prstDash val="solid"/>
                        <a:miter lim="8000"/>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sp>
                    <p:nvSpPr>
                      <p:cNvPr id="177" name="Google Shape;177;p5"/>
                      <p:cNvSpPr/>
                      <p:nvPr/>
                    </p:nvSpPr>
                    <p:spPr>
                      <a:xfrm>
                        <a:off x="2221387" y="2601600"/>
                        <a:ext cx="8334554" cy="45719"/>
                      </a:xfrm>
                      <a:custGeom>
                        <a:avLst/>
                        <a:gdLst/>
                        <a:ahLst/>
                        <a:cxnLst/>
                        <a:rect l="l" t="t" r="r" b="b"/>
                        <a:pathLst>
                          <a:path w="4866223" h="120000" extrusionOk="0">
                            <a:moveTo>
                              <a:pt x="4866224" y="0"/>
                            </a:moveTo>
                            <a:lnTo>
                              <a:pt x="0" y="0"/>
                            </a:lnTo>
                          </a:path>
                        </a:pathLst>
                      </a:custGeom>
                      <a:noFill/>
                      <a:ln w="9525" cap="flat" cmpd="sng">
                        <a:solidFill>
                          <a:srgbClr val="E9E9E9"/>
                        </a:solidFill>
                        <a:prstDash val="solid"/>
                        <a:miter lim="8000"/>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sp>
                    <p:nvSpPr>
                      <p:cNvPr id="178" name="Google Shape;178;p5"/>
                      <p:cNvSpPr/>
                      <p:nvPr/>
                    </p:nvSpPr>
                    <p:spPr>
                      <a:xfrm>
                        <a:off x="2221387" y="3435318"/>
                        <a:ext cx="8334554" cy="45719"/>
                      </a:xfrm>
                      <a:custGeom>
                        <a:avLst/>
                        <a:gdLst/>
                        <a:ahLst/>
                        <a:cxnLst/>
                        <a:rect l="l" t="t" r="r" b="b"/>
                        <a:pathLst>
                          <a:path w="4866223" h="120000" extrusionOk="0">
                            <a:moveTo>
                              <a:pt x="4866224" y="0"/>
                            </a:moveTo>
                            <a:lnTo>
                              <a:pt x="0" y="0"/>
                            </a:lnTo>
                          </a:path>
                        </a:pathLst>
                      </a:custGeom>
                      <a:noFill/>
                      <a:ln w="9525" cap="flat" cmpd="sng">
                        <a:solidFill>
                          <a:srgbClr val="E9E9E9"/>
                        </a:solidFill>
                        <a:prstDash val="solid"/>
                        <a:miter lim="8000"/>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sp>
                    <p:nvSpPr>
                      <p:cNvPr id="179" name="Google Shape;179;p5"/>
                      <p:cNvSpPr/>
                      <p:nvPr/>
                    </p:nvSpPr>
                    <p:spPr>
                      <a:xfrm>
                        <a:off x="2221387" y="4282482"/>
                        <a:ext cx="8334554" cy="45719"/>
                      </a:xfrm>
                      <a:custGeom>
                        <a:avLst/>
                        <a:gdLst/>
                        <a:ahLst/>
                        <a:cxnLst/>
                        <a:rect l="l" t="t" r="r" b="b"/>
                        <a:pathLst>
                          <a:path w="4866223" h="120000" extrusionOk="0">
                            <a:moveTo>
                              <a:pt x="4866224" y="0"/>
                            </a:moveTo>
                            <a:lnTo>
                              <a:pt x="0" y="0"/>
                            </a:lnTo>
                          </a:path>
                        </a:pathLst>
                      </a:custGeom>
                      <a:noFill/>
                      <a:ln w="9525" cap="flat" cmpd="sng">
                        <a:solidFill>
                          <a:srgbClr val="E9E9E9"/>
                        </a:solidFill>
                        <a:prstDash val="solid"/>
                        <a:miter lim="8000"/>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sp>
                    <p:nvSpPr>
                      <p:cNvPr id="180" name="Google Shape;180;p5"/>
                      <p:cNvSpPr/>
                      <p:nvPr/>
                    </p:nvSpPr>
                    <p:spPr>
                      <a:xfrm>
                        <a:off x="2221387" y="5129647"/>
                        <a:ext cx="8334554" cy="45719"/>
                      </a:xfrm>
                      <a:custGeom>
                        <a:avLst/>
                        <a:gdLst/>
                        <a:ahLst/>
                        <a:cxnLst/>
                        <a:rect l="l" t="t" r="r" b="b"/>
                        <a:pathLst>
                          <a:path w="4866223" h="120000" extrusionOk="0">
                            <a:moveTo>
                              <a:pt x="4866224" y="0"/>
                            </a:moveTo>
                            <a:lnTo>
                              <a:pt x="0" y="0"/>
                            </a:lnTo>
                          </a:path>
                        </a:pathLst>
                      </a:custGeom>
                      <a:noFill/>
                      <a:ln w="9525" cap="flat" cmpd="sng">
                        <a:solidFill>
                          <a:srgbClr val="E9E9E9"/>
                        </a:solidFill>
                        <a:prstDash val="solid"/>
                        <a:miter lim="8000"/>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grpSp>
                <p:sp>
                  <p:nvSpPr>
                    <p:cNvPr id="181" name="Google Shape;181;p5"/>
                    <p:cNvSpPr/>
                    <p:nvPr/>
                  </p:nvSpPr>
                  <p:spPr>
                    <a:xfrm>
                      <a:off x="2173354" y="1768729"/>
                      <a:ext cx="77252" cy="4191738"/>
                    </a:xfrm>
                    <a:custGeom>
                      <a:avLst/>
                      <a:gdLst/>
                      <a:ahLst/>
                      <a:cxnLst/>
                      <a:rect l="l" t="t" r="r" b="b"/>
                      <a:pathLst>
                        <a:path w="44036" h="4191738" extrusionOk="0">
                          <a:moveTo>
                            <a:pt x="0" y="0"/>
                          </a:moveTo>
                          <a:lnTo>
                            <a:pt x="44037" y="0"/>
                          </a:lnTo>
                          <a:moveTo>
                            <a:pt x="0" y="837089"/>
                          </a:moveTo>
                          <a:lnTo>
                            <a:pt x="44037" y="837089"/>
                          </a:lnTo>
                          <a:moveTo>
                            <a:pt x="0" y="1680472"/>
                          </a:moveTo>
                          <a:lnTo>
                            <a:pt x="44037" y="1680472"/>
                          </a:lnTo>
                          <a:moveTo>
                            <a:pt x="0" y="2517561"/>
                          </a:moveTo>
                          <a:lnTo>
                            <a:pt x="44037" y="2517561"/>
                          </a:lnTo>
                          <a:moveTo>
                            <a:pt x="0" y="3354650"/>
                          </a:moveTo>
                          <a:lnTo>
                            <a:pt x="44037" y="3354650"/>
                          </a:lnTo>
                          <a:moveTo>
                            <a:pt x="0" y="4191738"/>
                          </a:moveTo>
                          <a:lnTo>
                            <a:pt x="44037" y="4191738"/>
                          </a:lnTo>
                        </a:path>
                      </a:pathLst>
                    </a:custGeom>
                    <a:noFill/>
                    <a:ln w="9525" cap="flat" cmpd="sng">
                      <a:solidFill>
                        <a:srgbClr val="000000"/>
                      </a:solidFill>
                      <a:prstDash val="solid"/>
                      <a:round/>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grpSp>
              <p:grpSp>
                <p:nvGrpSpPr>
                  <p:cNvPr id="182" name="Google Shape;182;p5"/>
                  <p:cNvGrpSpPr/>
                  <p:nvPr/>
                </p:nvGrpSpPr>
                <p:grpSpPr>
                  <a:xfrm>
                    <a:off x="2251738" y="1768729"/>
                    <a:ext cx="8304076" cy="4204325"/>
                    <a:chOff x="2251738" y="1768729"/>
                    <a:chExt cx="8304076" cy="4204325"/>
                  </a:xfrm>
                </p:grpSpPr>
                <p:sp>
                  <p:nvSpPr>
                    <p:cNvPr id="183" name="Google Shape;183;p5"/>
                    <p:cNvSpPr/>
                    <p:nvPr/>
                  </p:nvSpPr>
                  <p:spPr>
                    <a:xfrm>
                      <a:off x="2251738" y="1768729"/>
                      <a:ext cx="12581" cy="4191738"/>
                    </a:xfrm>
                    <a:custGeom>
                      <a:avLst/>
                      <a:gdLst/>
                      <a:ahLst/>
                      <a:cxnLst/>
                      <a:rect l="l" t="t" r="r" b="b"/>
                      <a:pathLst>
                        <a:path w="12581" h="4191738" extrusionOk="0">
                          <a:moveTo>
                            <a:pt x="0" y="4191738"/>
                          </a:moveTo>
                          <a:lnTo>
                            <a:pt x="0" y="0"/>
                          </a:lnTo>
                        </a:path>
                      </a:pathLst>
                    </a:custGeom>
                    <a:noFill/>
                    <a:ln w="9525" cap="flat" cmpd="sng">
                      <a:solidFill>
                        <a:srgbClr val="000000"/>
                      </a:solidFill>
                      <a:prstDash val="solid"/>
                      <a:round/>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sp>
                  <p:nvSpPr>
                    <p:cNvPr id="184" name="Google Shape;184;p5"/>
                    <p:cNvSpPr/>
                    <p:nvPr/>
                  </p:nvSpPr>
                  <p:spPr>
                    <a:xfrm>
                      <a:off x="2251738" y="5960467"/>
                      <a:ext cx="8304076" cy="12587"/>
                    </a:xfrm>
                    <a:custGeom>
                      <a:avLst/>
                      <a:gdLst/>
                      <a:ahLst/>
                      <a:cxnLst/>
                      <a:rect l="l" t="t" r="r" b="b"/>
                      <a:pathLst>
                        <a:path w="8304076" h="12587" extrusionOk="0">
                          <a:moveTo>
                            <a:pt x="0" y="0"/>
                          </a:moveTo>
                          <a:lnTo>
                            <a:pt x="8304077" y="0"/>
                          </a:lnTo>
                        </a:path>
                      </a:pathLst>
                    </a:custGeom>
                    <a:noFill/>
                    <a:ln w="9525" cap="flat" cmpd="sng">
                      <a:solidFill>
                        <a:srgbClr val="000000"/>
                      </a:solidFill>
                      <a:prstDash val="solid"/>
                      <a:round/>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grpSp>
              <p:sp>
                <p:nvSpPr>
                  <p:cNvPr id="185" name="Google Shape;185;p5"/>
                  <p:cNvSpPr/>
                  <p:nvPr/>
                </p:nvSpPr>
                <p:spPr>
                  <a:xfrm>
                    <a:off x="2251738" y="5962465"/>
                    <a:ext cx="7907745" cy="69377"/>
                  </a:xfrm>
                  <a:custGeom>
                    <a:avLst/>
                    <a:gdLst/>
                    <a:ahLst/>
                    <a:cxnLst/>
                    <a:rect l="l" t="t" r="r" b="b"/>
                    <a:pathLst>
                      <a:path w="7907745" h="50351" extrusionOk="0">
                        <a:moveTo>
                          <a:pt x="7907746" y="0"/>
                        </a:moveTo>
                        <a:lnTo>
                          <a:pt x="7907746" y="50351"/>
                        </a:lnTo>
                        <a:moveTo>
                          <a:pt x="6592934" y="0"/>
                        </a:moveTo>
                        <a:lnTo>
                          <a:pt x="6592934" y="50351"/>
                        </a:lnTo>
                        <a:moveTo>
                          <a:pt x="5271831" y="0"/>
                        </a:moveTo>
                        <a:lnTo>
                          <a:pt x="5271831" y="50351"/>
                        </a:lnTo>
                        <a:moveTo>
                          <a:pt x="3957018" y="0"/>
                        </a:moveTo>
                        <a:lnTo>
                          <a:pt x="3957018" y="50351"/>
                        </a:lnTo>
                        <a:moveTo>
                          <a:pt x="2635915" y="0"/>
                        </a:moveTo>
                        <a:lnTo>
                          <a:pt x="2635915" y="50351"/>
                        </a:lnTo>
                        <a:moveTo>
                          <a:pt x="1314812" y="0"/>
                        </a:moveTo>
                        <a:lnTo>
                          <a:pt x="1314812" y="50351"/>
                        </a:lnTo>
                        <a:moveTo>
                          <a:pt x="0" y="0"/>
                        </a:moveTo>
                        <a:lnTo>
                          <a:pt x="0" y="50351"/>
                        </a:lnTo>
                      </a:path>
                    </a:pathLst>
                  </a:custGeom>
                  <a:noFill/>
                  <a:ln w="9525" cap="flat" cmpd="sng">
                    <a:solidFill>
                      <a:srgbClr val="000000"/>
                    </a:solidFill>
                    <a:prstDash val="solid"/>
                    <a:round/>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grpSp>
            <p:grpSp>
              <p:nvGrpSpPr>
                <p:cNvPr id="186" name="Google Shape;186;p5"/>
                <p:cNvGrpSpPr/>
                <p:nvPr/>
              </p:nvGrpSpPr>
              <p:grpSpPr>
                <a:xfrm>
                  <a:off x="1996293" y="6054144"/>
                  <a:ext cx="8430622" cy="153888"/>
                  <a:chOff x="1996293" y="6054144"/>
                  <a:chExt cx="8430622" cy="153888"/>
                </a:xfrm>
              </p:grpSpPr>
              <p:sp>
                <p:nvSpPr>
                  <p:cNvPr id="187" name="Google Shape;187;p5"/>
                  <p:cNvSpPr txBox="1"/>
                  <p:nvPr/>
                </p:nvSpPr>
                <p:spPr>
                  <a:xfrm>
                    <a:off x="1996293" y="6054144"/>
                    <a:ext cx="524407"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000"/>
                    </a:pPr>
                    <a:r>
                      <a:rPr lang="en-US" sz="750">
                        <a:solidFill>
                          <a:schemeClr val="accent6"/>
                        </a:solidFill>
                        <a:latin typeface="Century Gothic"/>
                        <a:ea typeface="Century Gothic"/>
                        <a:cs typeface="Century Gothic"/>
                        <a:sym typeface="Century Gothic"/>
                      </a:rPr>
                      <a:t>1960</a:t>
                    </a:r>
                    <a:endParaRPr sz="1050">
                      <a:solidFill>
                        <a:srgbClr val="000000"/>
                      </a:solidFill>
                      <a:latin typeface="Arial"/>
                      <a:ea typeface="Arial"/>
                      <a:cs typeface="Arial"/>
                      <a:sym typeface="Arial"/>
                    </a:endParaRPr>
                  </a:p>
                </p:txBody>
              </p:sp>
              <p:sp>
                <p:nvSpPr>
                  <p:cNvPr id="188" name="Google Shape;188;p5"/>
                  <p:cNvSpPr txBox="1"/>
                  <p:nvPr/>
                </p:nvSpPr>
                <p:spPr>
                  <a:xfrm>
                    <a:off x="3300985" y="6054144"/>
                    <a:ext cx="524407"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000"/>
                    </a:pPr>
                    <a:r>
                      <a:rPr lang="en-US" sz="750">
                        <a:solidFill>
                          <a:schemeClr val="accent6"/>
                        </a:solidFill>
                        <a:latin typeface="Century Gothic"/>
                        <a:ea typeface="Century Gothic"/>
                        <a:cs typeface="Century Gothic"/>
                        <a:sym typeface="Century Gothic"/>
                      </a:rPr>
                      <a:t>1970</a:t>
                    </a:r>
                    <a:endParaRPr sz="1050">
                      <a:solidFill>
                        <a:srgbClr val="000000"/>
                      </a:solidFill>
                      <a:latin typeface="Arial"/>
                      <a:ea typeface="Arial"/>
                      <a:cs typeface="Arial"/>
                      <a:sym typeface="Arial"/>
                    </a:endParaRPr>
                  </a:p>
                </p:txBody>
              </p:sp>
              <p:sp>
                <p:nvSpPr>
                  <p:cNvPr id="189" name="Google Shape;189;p5"/>
                  <p:cNvSpPr txBox="1"/>
                  <p:nvPr/>
                </p:nvSpPr>
                <p:spPr>
                  <a:xfrm>
                    <a:off x="4627981" y="6054144"/>
                    <a:ext cx="524407"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000"/>
                    </a:pPr>
                    <a:r>
                      <a:rPr lang="en-US" sz="750">
                        <a:solidFill>
                          <a:schemeClr val="accent6"/>
                        </a:solidFill>
                        <a:latin typeface="Century Gothic"/>
                        <a:ea typeface="Century Gothic"/>
                        <a:cs typeface="Century Gothic"/>
                        <a:sym typeface="Century Gothic"/>
                      </a:rPr>
                      <a:t>1980</a:t>
                    </a:r>
                    <a:endParaRPr sz="1050">
                      <a:solidFill>
                        <a:srgbClr val="000000"/>
                      </a:solidFill>
                      <a:latin typeface="Arial"/>
                      <a:ea typeface="Arial"/>
                      <a:cs typeface="Arial"/>
                      <a:sym typeface="Arial"/>
                    </a:endParaRPr>
                  </a:p>
                </p:txBody>
              </p:sp>
              <p:sp>
                <p:nvSpPr>
                  <p:cNvPr id="190" name="Google Shape;190;p5"/>
                  <p:cNvSpPr txBox="1"/>
                  <p:nvPr/>
                </p:nvSpPr>
                <p:spPr>
                  <a:xfrm>
                    <a:off x="5943825" y="6054144"/>
                    <a:ext cx="524407"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000"/>
                    </a:pPr>
                    <a:r>
                      <a:rPr lang="en-US" sz="750">
                        <a:solidFill>
                          <a:schemeClr val="accent6"/>
                        </a:solidFill>
                        <a:latin typeface="Century Gothic"/>
                        <a:ea typeface="Century Gothic"/>
                        <a:cs typeface="Century Gothic"/>
                        <a:sym typeface="Century Gothic"/>
                      </a:rPr>
                      <a:t>1990</a:t>
                    </a:r>
                    <a:endParaRPr sz="1050">
                      <a:solidFill>
                        <a:srgbClr val="000000"/>
                      </a:solidFill>
                      <a:latin typeface="Arial"/>
                      <a:ea typeface="Arial"/>
                      <a:cs typeface="Arial"/>
                      <a:sym typeface="Arial"/>
                    </a:endParaRPr>
                  </a:p>
                </p:txBody>
              </p:sp>
              <p:sp>
                <p:nvSpPr>
                  <p:cNvPr id="191" name="Google Shape;191;p5"/>
                  <p:cNvSpPr txBox="1"/>
                  <p:nvPr/>
                </p:nvSpPr>
                <p:spPr>
                  <a:xfrm>
                    <a:off x="7248518" y="6054144"/>
                    <a:ext cx="524407"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000"/>
                    </a:pPr>
                    <a:r>
                      <a:rPr lang="en-US" sz="750">
                        <a:solidFill>
                          <a:schemeClr val="accent6"/>
                        </a:solidFill>
                        <a:latin typeface="Century Gothic"/>
                        <a:ea typeface="Century Gothic"/>
                        <a:cs typeface="Century Gothic"/>
                        <a:sym typeface="Century Gothic"/>
                      </a:rPr>
                      <a:t>2000</a:t>
                    </a:r>
                    <a:endParaRPr sz="1050">
                      <a:solidFill>
                        <a:srgbClr val="000000"/>
                      </a:solidFill>
                      <a:latin typeface="Arial"/>
                      <a:ea typeface="Arial"/>
                      <a:cs typeface="Arial"/>
                      <a:sym typeface="Arial"/>
                    </a:endParaRPr>
                  </a:p>
                </p:txBody>
              </p:sp>
              <p:sp>
                <p:nvSpPr>
                  <p:cNvPr id="192" name="Google Shape;192;p5"/>
                  <p:cNvSpPr txBox="1"/>
                  <p:nvPr/>
                </p:nvSpPr>
                <p:spPr>
                  <a:xfrm>
                    <a:off x="8586664" y="6054144"/>
                    <a:ext cx="524407"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000"/>
                    </a:pPr>
                    <a:r>
                      <a:rPr lang="en-US" sz="750">
                        <a:solidFill>
                          <a:schemeClr val="accent6"/>
                        </a:solidFill>
                        <a:latin typeface="Century Gothic"/>
                        <a:ea typeface="Century Gothic"/>
                        <a:cs typeface="Century Gothic"/>
                        <a:sym typeface="Century Gothic"/>
                      </a:rPr>
                      <a:t>2010</a:t>
                    </a:r>
                    <a:endParaRPr sz="1050">
                      <a:solidFill>
                        <a:srgbClr val="000000"/>
                      </a:solidFill>
                      <a:latin typeface="Arial"/>
                      <a:ea typeface="Arial"/>
                      <a:cs typeface="Arial"/>
                      <a:sym typeface="Arial"/>
                    </a:endParaRPr>
                  </a:p>
                </p:txBody>
              </p:sp>
              <p:sp>
                <p:nvSpPr>
                  <p:cNvPr id="193" name="Google Shape;193;p5"/>
                  <p:cNvSpPr txBox="1"/>
                  <p:nvPr/>
                </p:nvSpPr>
                <p:spPr>
                  <a:xfrm>
                    <a:off x="9902508" y="6054144"/>
                    <a:ext cx="524407"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000"/>
                    </a:pPr>
                    <a:r>
                      <a:rPr lang="en-US" sz="750">
                        <a:solidFill>
                          <a:schemeClr val="accent6"/>
                        </a:solidFill>
                        <a:latin typeface="Century Gothic"/>
                        <a:ea typeface="Century Gothic"/>
                        <a:cs typeface="Century Gothic"/>
                        <a:sym typeface="Century Gothic"/>
                      </a:rPr>
                      <a:t>2020</a:t>
                    </a:r>
                    <a:endParaRPr sz="1050">
                      <a:solidFill>
                        <a:srgbClr val="000000"/>
                      </a:solidFill>
                      <a:latin typeface="Arial"/>
                      <a:ea typeface="Arial"/>
                      <a:cs typeface="Arial"/>
                      <a:sym typeface="Arial"/>
                    </a:endParaRPr>
                  </a:p>
                </p:txBody>
              </p:sp>
            </p:grpSp>
            <p:grpSp>
              <p:nvGrpSpPr>
                <p:cNvPr id="194" name="Google Shape;194;p5"/>
                <p:cNvGrpSpPr/>
                <p:nvPr/>
              </p:nvGrpSpPr>
              <p:grpSpPr>
                <a:xfrm>
                  <a:off x="1724464" y="1681906"/>
                  <a:ext cx="388660" cy="4346747"/>
                  <a:chOff x="1724464" y="1681906"/>
                  <a:chExt cx="388660" cy="4346747"/>
                </a:xfrm>
              </p:grpSpPr>
              <p:sp>
                <p:nvSpPr>
                  <p:cNvPr id="195" name="Google Shape;195;p5"/>
                  <p:cNvSpPr txBox="1"/>
                  <p:nvPr/>
                </p:nvSpPr>
                <p:spPr>
                  <a:xfrm>
                    <a:off x="1724464" y="5874765"/>
                    <a:ext cx="388660" cy="153888"/>
                  </a:xfrm>
                  <a:prstGeom prst="rect">
                    <a:avLst/>
                  </a:prstGeom>
                  <a:noFill/>
                  <a:ln>
                    <a:noFill/>
                  </a:ln>
                </p:spPr>
                <p:txBody>
                  <a:bodyPr spcFirstLastPara="1" wrap="square" lIns="0" tIns="0" rIns="0" bIns="0" anchor="t" anchorCtr="0">
                    <a:spAutoFit/>
                  </a:bodyPr>
                  <a:lstStyle/>
                  <a:p>
                    <a:pPr algn="r">
                      <a:spcBef>
                        <a:spcPts val="0"/>
                      </a:spcBef>
                      <a:spcAft>
                        <a:spcPts val="0"/>
                      </a:spcAft>
                      <a:buClr>
                        <a:srgbClr val="000000"/>
                      </a:buClr>
                      <a:buSzPts val="1000"/>
                    </a:pPr>
                    <a:r>
                      <a:rPr lang="en-US" sz="750">
                        <a:solidFill>
                          <a:schemeClr val="dk1"/>
                        </a:solidFill>
                        <a:latin typeface="Century Gothic"/>
                        <a:ea typeface="Century Gothic"/>
                        <a:cs typeface="Century Gothic"/>
                        <a:sym typeface="Century Gothic"/>
                      </a:rPr>
                      <a:t>0</a:t>
                    </a:r>
                    <a:endParaRPr sz="1050">
                      <a:solidFill>
                        <a:srgbClr val="000000"/>
                      </a:solidFill>
                      <a:latin typeface="Arial"/>
                      <a:ea typeface="Arial"/>
                      <a:cs typeface="Arial"/>
                      <a:sym typeface="Arial"/>
                    </a:endParaRPr>
                  </a:p>
                </p:txBody>
              </p:sp>
              <p:sp>
                <p:nvSpPr>
                  <p:cNvPr id="196" name="Google Shape;196;p5"/>
                  <p:cNvSpPr txBox="1"/>
                  <p:nvPr/>
                </p:nvSpPr>
                <p:spPr>
                  <a:xfrm>
                    <a:off x="1724464" y="5049575"/>
                    <a:ext cx="388660" cy="153888"/>
                  </a:xfrm>
                  <a:prstGeom prst="rect">
                    <a:avLst/>
                  </a:prstGeom>
                  <a:noFill/>
                  <a:ln>
                    <a:noFill/>
                  </a:ln>
                </p:spPr>
                <p:txBody>
                  <a:bodyPr spcFirstLastPara="1" wrap="square" lIns="0" tIns="0" rIns="0" bIns="0" anchor="t" anchorCtr="0">
                    <a:spAutoFit/>
                  </a:bodyPr>
                  <a:lstStyle/>
                  <a:p>
                    <a:pPr algn="r">
                      <a:spcBef>
                        <a:spcPts val="0"/>
                      </a:spcBef>
                      <a:spcAft>
                        <a:spcPts val="0"/>
                      </a:spcAft>
                      <a:buClr>
                        <a:srgbClr val="000000"/>
                      </a:buClr>
                      <a:buSzPts val="1000"/>
                    </a:pPr>
                    <a:r>
                      <a:rPr lang="en-US" sz="750">
                        <a:solidFill>
                          <a:schemeClr val="dk1"/>
                        </a:solidFill>
                        <a:latin typeface="Century Gothic"/>
                        <a:ea typeface="Century Gothic"/>
                        <a:cs typeface="Century Gothic"/>
                        <a:sym typeface="Century Gothic"/>
                      </a:rPr>
                      <a:t>5%</a:t>
                    </a:r>
                    <a:endParaRPr sz="1050">
                      <a:solidFill>
                        <a:srgbClr val="000000"/>
                      </a:solidFill>
                      <a:latin typeface="Arial"/>
                      <a:ea typeface="Arial"/>
                      <a:cs typeface="Arial"/>
                      <a:sym typeface="Arial"/>
                    </a:endParaRPr>
                  </a:p>
                </p:txBody>
              </p:sp>
              <p:sp>
                <p:nvSpPr>
                  <p:cNvPr id="197" name="Google Shape;197;p5"/>
                  <p:cNvSpPr txBox="1"/>
                  <p:nvPr/>
                </p:nvSpPr>
                <p:spPr>
                  <a:xfrm>
                    <a:off x="1724464" y="4213233"/>
                    <a:ext cx="388660" cy="153888"/>
                  </a:xfrm>
                  <a:prstGeom prst="rect">
                    <a:avLst/>
                  </a:prstGeom>
                  <a:noFill/>
                  <a:ln>
                    <a:noFill/>
                  </a:ln>
                </p:spPr>
                <p:txBody>
                  <a:bodyPr spcFirstLastPara="1" wrap="square" lIns="0" tIns="0" rIns="0" bIns="0" anchor="t" anchorCtr="0">
                    <a:spAutoFit/>
                  </a:bodyPr>
                  <a:lstStyle/>
                  <a:p>
                    <a:pPr algn="r">
                      <a:spcBef>
                        <a:spcPts val="0"/>
                      </a:spcBef>
                      <a:spcAft>
                        <a:spcPts val="0"/>
                      </a:spcAft>
                      <a:buClr>
                        <a:srgbClr val="000000"/>
                      </a:buClr>
                      <a:buSzPts val="1000"/>
                    </a:pPr>
                    <a:r>
                      <a:rPr lang="en-US" sz="750">
                        <a:solidFill>
                          <a:schemeClr val="dk1"/>
                        </a:solidFill>
                        <a:latin typeface="Century Gothic"/>
                        <a:ea typeface="Century Gothic"/>
                        <a:cs typeface="Century Gothic"/>
                        <a:sym typeface="Century Gothic"/>
                      </a:rPr>
                      <a:t>10%</a:t>
                    </a:r>
                    <a:endParaRPr sz="1050">
                      <a:solidFill>
                        <a:srgbClr val="000000"/>
                      </a:solidFill>
                      <a:latin typeface="Arial"/>
                      <a:ea typeface="Arial"/>
                      <a:cs typeface="Arial"/>
                      <a:sym typeface="Arial"/>
                    </a:endParaRPr>
                  </a:p>
                </p:txBody>
              </p:sp>
              <p:sp>
                <p:nvSpPr>
                  <p:cNvPr id="198" name="Google Shape;198;p5"/>
                  <p:cNvSpPr txBox="1"/>
                  <p:nvPr/>
                </p:nvSpPr>
                <p:spPr>
                  <a:xfrm>
                    <a:off x="1724464" y="3365742"/>
                    <a:ext cx="388660" cy="153888"/>
                  </a:xfrm>
                  <a:prstGeom prst="rect">
                    <a:avLst/>
                  </a:prstGeom>
                  <a:noFill/>
                  <a:ln>
                    <a:noFill/>
                  </a:ln>
                </p:spPr>
                <p:txBody>
                  <a:bodyPr spcFirstLastPara="1" wrap="square" lIns="0" tIns="0" rIns="0" bIns="0" anchor="t" anchorCtr="0">
                    <a:spAutoFit/>
                  </a:bodyPr>
                  <a:lstStyle/>
                  <a:p>
                    <a:pPr algn="r">
                      <a:spcBef>
                        <a:spcPts val="0"/>
                      </a:spcBef>
                      <a:spcAft>
                        <a:spcPts val="0"/>
                      </a:spcAft>
                      <a:buClr>
                        <a:srgbClr val="000000"/>
                      </a:buClr>
                      <a:buSzPts val="1000"/>
                    </a:pPr>
                    <a:r>
                      <a:rPr lang="en-US" sz="750">
                        <a:solidFill>
                          <a:schemeClr val="dk1"/>
                        </a:solidFill>
                        <a:latin typeface="Century Gothic"/>
                        <a:ea typeface="Century Gothic"/>
                        <a:cs typeface="Century Gothic"/>
                        <a:sym typeface="Century Gothic"/>
                      </a:rPr>
                      <a:t>15%</a:t>
                    </a:r>
                    <a:endParaRPr sz="1050">
                      <a:solidFill>
                        <a:srgbClr val="000000"/>
                      </a:solidFill>
                      <a:latin typeface="Arial"/>
                      <a:ea typeface="Arial"/>
                      <a:cs typeface="Arial"/>
                      <a:sym typeface="Arial"/>
                    </a:endParaRPr>
                  </a:p>
                </p:txBody>
              </p:sp>
              <p:sp>
                <p:nvSpPr>
                  <p:cNvPr id="199" name="Google Shape;199;p5"/>
                  <p:cNvSpPr txBox="1"/>
                  <p:nvPr/>
                </p:nvSpPr>
                <p:spPr>
                  <a:xfrm>
                    <a:off x="1724464" y="2529399"/>
                    <a:ext cx="388660" cy="153888"/>
                  </a:xfrm>
                  <a:prstGeom prst="rect">
                    <a:avLst/>
                  </a:prstGeom>
                  <a:noFill/>
                  <a:ln>
                    <a:noFill/>
                  </a:ln>
                </p:spPr>
                <p:txBody>
                  <a:bodyPr spcFirstLastPara="1" wrap="square" lIns="0" tIns="0" rIns="0" bIns="0" anchor="t" anchorCtr="0">
                    <a:spAutoFit/>
                  </a:bodyPr>
                  <a:lstStyle/>
                  <a:p>
                    <a:pPr algn="r">
                      <a:spcBef>
                        <a:spcPts val="0"/>
                      </a:spcBef>
                      <a:spcAft>
                        <a:spcPts val="0"/>
                      </a:spcAft>
                      <a:buClr>
                        <a:srgbClr val="000000"/>
                      </a:buClr>
                      <a:buSzPts val="1000"/>
                    </a:pPr>
                    <a:r>
                      <a:rPr lang="en-US" sz="750">
                        <a:solidFill>
                          <a:schemeClr val="dk1"/>
                        </a:solidFill>
                        <a:latin typeface="Century Gothic"/>
                        <a:ea typeface="Century Gothic"/>
                        <a:cs typeface="Century Gothic"/>
                        <a:sym typeface="Century Gothic"/>
                      </a:rPr>
                      <a:t>20%</a:t>
                    </a:r>
                    <a:endParaRPr sz="1050">
                      <a:solidFill>
                        <a:srgbClr val="000000"/>
                      </a:solidFill>
                      <a:latin typeface="Arial"/>
                      <a:ea typeface="Arial"/>
                      <a:cs typeface="Arial"/>
                      <a:sym typeface="Arial"/>
                    </a:endParaRPr>
                  </a:p>
                </p:txBody>
              </p:sp>
              <p:sp>
                <p:nvSpPr>
                  <p:cNvPr id="200" name="Google Shape;200;p5"/>
                  <p:cNvSpPr txBox="1"/>
                  <p:nvPr/>
                </p:nvSpPr>
                <p:spPr>
                  <a:xfrm>
                    <a:off x="1724464" y="1681906"/>
                    <a:ext cx="388660" cy="153888"/>
                  </a:xfrm>
                  <a:prstGeom prst="rect">
                    <a:avLst/>
                  </a:prstGeom>
                  <a:noFill/>
                  <a:ln>
                    <a:noFill/>
                  </a:ln>
                </p:spPr>
                <p:txBody>
                  <a:bodyPr spcFirstLastPara="1" wrap="square" lIns="0" tIns="0" rIns="0" bIns="0" anchor="t" anchorCtr="0">
                    <a:spAutoFit/>
                  </a:bodyPr>
                  <a:lstStyle/>
                  <a:p>
                    <a:pPr algn="r">
                      <a:spcBef>
                        <a:spcPts val="0"/>
                      </a:spcBef>
                      <a:spcAft>
                        <a:spcPts val="0"/>
                      </a:spcAft>
                      <a:buClr>
                        <a:srgbClr val="000000"/>
                      </a:buClr>
                      <a:buSzPts val="1000"/>
                    </a:pPr>
                    <a:r>
                      <a:rPr lang="en-US" sz="750">
                        <a:solidFill>
                          <a:schemeClr val="dk1"/>
                        </a:solidFill>
                        <a:latin typeface="Century Gothic"/>
                        <a:ea typeface="Century Gothic"/>
                        <a:cs typeface="Century Gothic"/>
                        <a:sym typeface="Century Gothic"/>
                      </a:rPr>
                      <a:t>25%</a:t>
                    </a:r>
                    <a:endParaRPr sz="1050">
                      <a:solidFill>
                        <a:srgbClr val="000000"/>
                      </a:solidFill>
                      <a:latin typeface="Arial"/>
                      <a:ea typeface="Arial"/>
                      <a:cs typeface="Arial"/>
                      <a:sym typeface="Arial"/>
                    </a:endParaRPr>
                  </a:p>
                </p:txBody>
              </p:sp>
            </p:grpSp>
          </p:grpSp>
          <p:sp>
            <p:nvSpPr>
              <p:cNvPr id="201" name="Google Shape;201;p5"/>
              <p:cNvSpPr/>
              <p:nvPr/>
            </p:nvSpPr>
            <p:spPr>
              <a:xfrm>
                <a:off x="2641778" y="1888313"/>
                <a:ext cx="7781926" cy="2662320"/>
              </a:xfrm>
              <a:custGeom>
                <a:avLst/>
                <a:gdLst/>
                <a:ahLst/>
                <a:cxnLst/>
                <a:rect l="l" t="t" r="r" b="b"/>
                <a:pathLst>
                  <a:path w="7781926" h="2662320" extrusionOk="0">
                    <a:moveTo>
                      <a:pt x="0" y="0"/>
                    </a:moveTo>
                    <a:lnTo>
                      <a:pt x="660552" y="1649002"/>
                    </a:lnTo>
                    <a:lnTo>
                      <a:pt x="924772" y="1617533"/>
                    </a:lnTo>
                    <a:lnTo>
                      <a:pt x="1188993" y="1850407"/>
                    </a:lnTo>
                    <a:lnTo>
                      <a:pt x="1453214" y="2165102"/>
                    </a:lnTo>
                    <a:lnTo>
                      <a:pt x="1717434" y="1944816"/>
                    </a:lnTo>
                    <a:lnTo>
                      <a:pt x="1981655" y="2158808"/>
                    </a:lnTo>
                    <a:lnTo>
                      <a:pt x="2245875" y="2165102"/>
                    </a:lnTo>
                    <a:lnTo>
                      <a:pt x="2510096" y="1982579"/>
                    </a:lnTo>
                    <a:lnTo>
                      <a:pt x="2642206" y="1881877"/>
                    </a:lnTo>
                    <a:lnTo>
                      <a:pt x="2774317" y="1900758"/>
                    </a:lnTo>
                    <a:lnTo>
                      <a:pt x="3038537" y="1837819"/>
                    </a:lnTo>
                    <a:lnTo>
                      <a:pt x="3434868" y="1743411"/>
                    </a:lnTo>
                    <a:lnTo>
                      <a:pt x="3566978" y="1529418"/>
                    </a:lnTo>
                    <a:lnTo>
                      <a:pt x="3692798" y="1649002"/>
                    </a:lnTo>
                    <a:lnTo>
                      <a:pt x="3824908" y="1592357"/>
                    </a:lnTo>
                    <a:lnTo>
                      <a:pt x="3957018" y="1497949"/>
                    </a:lnTo>
                    <a:lnTo>
                      <a:pt x="4089129" y="1435010"/>
                    </a:lnTo>
                    <a:lnTo>
                      <a:pt x="4221239" y="1649002"/>
                    </a:lnTo>
                    <a:lnTo>
                      <a:pt x="4353349" y="1592357"/>
                    </a:lnTo>
                    <a:lnTo>
                      <a:pt x="4485460" y="1466479"/>
                    </a:lnTo>
                    <a:lnTo>
                      <a:pt x="4617570" y="1604945"/>
                    </a:lnTo>
                    <a:lnTo>
                      <a:pt x="4749680" y="1674178"/>
                    </a:lnTo>
                    <a:lnTo>
                      <a:pt x="4881791" y="1567181"/>
                    </a:lnTo>
                    <a:lnTo>
                      <a:pt x="5013901" y="1667884"/>
                    </a:lnTo>
                    <a:lnTo>
                      <a:pt x="5146011" y="1604945"/>
                    </a:lnTo>
                    <a:lnTo>
                      <a:pt x="5278122" y="1617533"/>
                    </a:lnTo>
                    <a:lnTo>
                      <a:pt x="5410232" y="1630120"/>
                    </a:lnTo>
                    <a:lnTo>
                      <a:pt x="5542342" y="1636414"/>
                    </a:lnTo>
                    <a:lnTo>
                      <a:pt x="5674453" y="1548300"/>
                    </a:lnTo>
                    <a:lnTo>
                      <a:pt x="5806563" y="1611239"/>
                    </a:lnTo>
                    <a:lnTo>
                      <a:pt x="5938673" y="1592357"/>
                    </a:lnTo>
                    <a:lnTo>
                      <a:pt x="6070783" y="1485361"/>
                    </a:lnTo>
                    <a:lnTo>
                      <a:pt x="6202894" y="1384658"/>
                    </a:lnTo>
                    <a:lnTo>
                      <a:pt x="6335004" y="1542006"/>
                    </a:lnTo>
                    <a:lnTo>
                      <a:pt x="6467114" y="1598651"/>
                    </a:lnTo>
                    <a:lnTo>
                      <a:pt x="6599225" y="1642708"/>
                    </a:lnTo>
                    <a:lnTo>
                      <a:pt x="6731335" y="2146220"/>
                    </a:lnTo>
                    <a:lnTo>
                      <a:pt x="6863445" y="2549030"/>
                    </a:lnTo>
                    <a:lnTo>
                      <a:pt x="6995556" y="2561618"/>
                    </a:lnTo>
                    <a:lnTo>
                      <a:pt x="7127666" y="2549030"/>
                    </a:lnTo>
                    <a:lnTo>
                      <a:pt x="7259776" y="2498679"/>
                    </a:lnTo>
                    <a:lnTo>
                      <a:pt x="7385596" y="2347625"/>
                    </a:lnTo>
                    <a:lnTo>
                      <a:pt x="7517706" y="2448328"/>
                    </a:lnTo>
                    <a:lnTo>
                      <a:pt x="7649816" y="2530148"/>
                    </a:lnTo>
                    <a:lnTo>
                      <a:pt x="7781926" y="2662320"/>
                    </a:lnTo>
                  </a:path>
                </a:pathLst>
              </a:custGeom>
              <a:noFill/>
              <a:ln w="37725" cap="rnd" cmpd="sng">
                <a:solidFill>
                  <a:srgbClr val="E3551F"/>
                </a:solidFill>
                <a:prstDash val="solid"/>
                <a:round/>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000000"/>
                  </a:buClr>
                  <a:buSzPts val="1800"/>
                </a:pPr>
                <a:endParaRPr sz="1350">
                  <a:solidFill>
                    <a:schemeClr val="dk1"/>
                  </a:solidFill>
                  <a:latin typeface="Century Gothic"/>
                  <a:ea typeface="Century Gothic"/>
                  <a:cs typeface="Century Gothic"/>
                  <a:sym typeface="Century Gothic"/>
                </a:endParaRPr>
              </a:p>
            </p:txBody>
          </p:sp>
        </p:grpSp>
        <p:sp>
          <p:nvSpPr>
            <p:cNvPr id="170" name="Google Shape;170;p5"/>
            <p:cNvSpPr txBox="1"/>
            <p:nvPr/>
          </p:nvSpPr>
          <p:spPr>
            <a:xfrm>
              <a:off x="3505708" y="2288258"/>
              <a:ext cx="2097049" cy="523180"/>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rgbClr val="000000"/>
                </a:buClr>
                <a:buSzPts val="1400"/>
              </a:pPr>
              <a:r>
                <a:rPr lang="en-US" sz="1050" b="1">
                  <a:solidFill>
                    <a:schemeClr val="accent2"/>
                  </a:solidFill>
                  <a:latin typeface="Century Gothic"/>
                  <a:ea typeface="Century Gothic"/>
                  <a:cs typeface="Century Gothic"/>
                  <a:sym typeface="Century Gothic"/>
                </a:rPr>
                <a:t>Creation of Medicare </a:t>
              </a:r>
              <a:br>
                <a:rPr lang="en-US" sz="1050" b="1">
                  <a:solidFill>
                    <a:schemeClr val="accent2"/>
                  </a:solidFill>
                  <a:latin typeface="Century Gothic"/>
                  <a:ea typeface="Century Gothic"/>
                  <a:cs typeface="Century Gothic"/>
                  <a:sym typeface="Century Gothic"/>
                </a:rPr>
              </a:br>
              <a:r>
                <a:rPr lang="en-US" sz="1050" b="1">
                  <a:solidFill>
                    <a:schemeClr val="accent2"/>
                  </a:solidFill>
                  <a:latin typeface="Century Gothic"/>
                  <a:ea typeface="Century Gothic"/>
                  <a:cs typeface="Century Gothic"/>
                  <a:sym typeface="Century Gothic"/>
                </a:rPr>
                <a:t>and Medicaid</a:t>
              </a:r>
              <a:endParaRPr sz="1050">
                <a:solidFill>
                  <a:srgbClr val="000000"/>
                </a:solidFill>
                <a:latin typeface="Arial"/>
                <a:ea typeface="Arial"/>
                <a:cs typeface="Arial"/>
                <a:sym typeface="Arial"/>
              </a:endParaRPr>
            </a:p>
          </p:txBody>
        </p:sp>
      </p:grpSp>
      <p:sp>
        <p:nvSpPr>
          <p:cNvPr id="202" name="Google Shape;202;p5"/>
          <p:cNvSpPr/>
          <p:nvPr/>
        </p:nvSpPr>
        <p:spPr>
          <a:xfrm>
            <a:off x="4747773" y="3525588"/>
            <a:ext cx="1688400" cy="584100"/>
          </a:xfrm>
          <a:prstGeom prst="ellipse">
            <a:avLst/>
          </a:prstGeom>
          <a:noFill/>
          <a:ln w="254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rgbClr val="000000"/>
              </a:buClr>
              <a:buSzPts val="1400"/>
            </a:pPr>
            <a:endParaRPr sz="1050">
              <a:solidFill>
                <a:schemeClr val="lt1"/>
              </a:solidFill>
              <a:latin typeface="Arial"/>
              <a:ea typeface="Arial"/>
              <a:cs typeface="Arial"/>
              <a:sym typeface="Arial"/>
            </a:endParaRPr>
          </a:p>
        </p:txBody>
      </p:sp>
      <p:sp>
        <p:nvSpPr>
          <p:cNvPr id="45" name="Footer Placeholder 1">
            <a:extLst>
              <a:ext uri="{FF2B5EF4-FFF2-40B4-BE49-F238E27FC236}">
                <a16:creationId xmlns:a16="http://schemas.microsoft.com/office/drawing/2014/main" id="{37AF0021-9F29-4875-B9D4-11306DA820B7}"/>
              </a:ext>
            </a:extLst>
          </p:cNvPr>
          <p:cNvSpPr txBox="1">
            <a:spLocks/>
          </p:cNvSpPr>
          <p:nvPr/>
        </p:nvSpPr>
        <p:spPr bwMode="auto">
          <a:xfrm>
            <a:off x="476250" y="644683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427038"/>
            <a:ext cx="8534400" cy="758825"/>
          </a:xfrm>
        </p:spPr>
        <p:txBody>
          <a:bodyPr/>
          <a:lstStyle/>
          <a:p>
            <a:pPr algn="ctr" eaLnBrk="1" hangingPunct="1"/>
            <a:r>
              <a:rPr lang="en-US" altLang="en-US" sz="3000"/>
              <a:t>Is the Increase in ER Use a Puzzle?</a:t>
            </a:r>
          </a:p>
        </p:txBody>
      </p:sp>
      <p:sp>
        <p:nvSpPr>
          <p:cNvPr id="47107" name="Rectangle 3"/>
          <p:cNvSpPr>
            <a:spLocks noGrp="1" noChangeArrowheads="1"/>
          </p:cNvSpPr>
          <p:nvPr>
            <p:ph idx="1"/>
          </p:nvPr>
        </p:nvSpPr>
        <p:spPr>
          <a:xfrm>
            <a:off x="457200" y="1363663"/>
            <a:ext cx="8229600" cy="4705350"/>
          </a:xfrm>
        </p:spPr>
        <p:txBody>
          <a:bodyPr/>
          <a:lstStyle/>
          <a:p>
            <a:pPr eaLnBrk="1" hangingPunct="1">
              <a:defRPr/>
            </a:pPr>
            <a:r>
              <a:rPr lang="en-US" altLang="en-US" dirty="0">
                <a:latin typeface="+mj-lt"/>
              </a:rPr>
              <a:t>Ex ante the effect could have gone either way:</a:t>
            </a:r>
          </a:p>
          <a:p>
            <a:pPr lvl="1" eaLnBrk="1" hangingPunct="1">
              <a:buFont typeface="Arial" panose="020B0604020202020204" pitchFamily="34" charset="0"/>
              <a:buChar char="•"/>
              <a:defRPr/>
            </a:pPr>
            <a:r>
              <a:rPr lang="en-US" altLang="en-US" dirty="0">
                <a:latin typeface="+mj-lt"/>
              </a:rPr>
              <a:t>Medicaid makes ER free </a:t>
            </a:r>
            <a:r>
              <a:rPr lang="en-US" altLang="en-US" dirty="0">
                <a:latin typeface="+mj-lt"/>
                <a:sym typeface="Wingdings" panose="05000000000000000000" pitchFamily="2" charset="2"/>
              </a:rPr>
              <a:t> more use</a:t>
            </a:r>
          </a:p>
          <a:p>
            <a:pPr lvl="1" eaLnBrk="1" hangingPunct="1">
              <a:buFont typeface="Arial" panose="020B0604020202020204" pitchFamily="34" charset="0"/>
              <a:buChar char="•"/>
              <a:defRPr/>
            </a:pPr>
            <a:r>
              <a:rPr lang="en-US" altLang="en-US" dirty="0">
                <a:latin typeface="+mj-lt"/>
                <a:sym typeface="Wingdings" panose="05000000000000000000" pitchFamily="2" charset="2"/>
              </a:rPr>
              <a:t>Medicaid makes doctor visit free  more use of docs, ? use of ER</a:t>
            </a:r>
          </a:p>
          <a:p>
            <a:pPr eaLnBrk="1" hangingPunct="1">
              <a:defRPr/>
            </a:pPr>
            <a:endParaRPr lang="en-US" altLang="en-US" dirty="0">
              <a:latin typeface="+mj-lt"/>
              <a:sym typeface="Wingdings" panose="05000000000000000000" pitchFamily="2" charset="2"/>
            </a:endParaRPr>
          </a:p>
          <a:p>
            <a:pPr eaLnBrk="1" hangingPunct="1">
              <a:defRPr/>
            </a:pPr>
            <a:r>
              <a:rPr lang="en-US" altLang="en-US" dirty="0">
                <a:latin typeface="+mj-lt"/>
                <a:sym typeface="Wingdings" panose="05000000000000000000" pitchFamily="2" charset="2"/>
              </a:rPr>
              <a:t>On net, we now know any “offset” from ER  doc does not dominate</a:t>
            </a:r>
          </a:p>
          <a:p>
            <a:pPr eaLnBrk="1" hangingPunct="1">
              <a:defRPr/>
            </a:pPr>
            <a:endParaRPr lang="en-US" altLang="en-US" dirty="0">
              <a:latin typeface="+mj-lt"/>
              <a:sym typeface="Wingdings" panose="05000000000000000000" pitchFamily="2" charset="2"/>
            </a:endParaRPr>
          </a:p>
          <a:p>
            <a:pPr eaLnBrk="1" hangingPunct="1">
              <a:defRPr/>
            </a:pPr>
            <a:r>
              <a:rPr lang="en-US" altLang="en-US" dirty="0">
                <a:latin typeface="+mj-lt"/>
                <a:sym typeface="Wingdings" panose="05000000000000000000" pitchFamily="2" charset="2"/>
              </a:rPr>
              <a:t>Is this because Medicaid doesn’t increase doctor use?</a:t>
            </a:r>
            <a:endParaRPr lang="en-US" altLang="en-US" dirty="0">
              <a:latin typeface="+mj-lt"/>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lvl="1" eaLnBrk="1" hangingPunct="1">
              <a:defRPr/>
            </a:pPr>
            <a:endParaRPr lang="en-US" altLang="en-US" dirty="0">
              <a:latin typeface="Garamond" panose="02020404030301010803" pitchFamily="18" charset="0"/>
            </a:endParaRPr>
          </a:p>
          <a:p>
            <a:pPr lvl="1"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eaLnBrk="1" hangingPunct="1">
              <a:defRPr/>
            </a:pPr>
            <a:endParaRPr lang="en-US" altLang="en-US" dirty="0">
              <a:latin typeface="Garamond" panose="02020404030301010803" pitchFamily="18" charset="0"/>
            </a:endParaRPr>
          </a:p>
          <a:p>
            <a:pPr lvl="1" eaLnBrk="1" hangingPunct="1">
              <a:defRPr/>
            </a:pPr>
            <a:endParaRPr lang="en-US" altLang="en-US" dirty="0">
              <a:latin typeface="Garamond" panose="02020404030301010803" pitchFamily="18" charset="0"/>
            </a:endParaRPr>
          </a:p>
        </p:txBody>
      </p:sp>
      <p:sp>
        <p:nvSpPr>
          <p:cNvPr id="48132"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491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066800"/>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4724400" y="6096000"/>
            <a:ext cx="3581400" cy="366713"/>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Quarterly journal of economics 2012</a:t>
            </a:r>
          </a:p>
        </p:txBody>
      </p:sp>
      <p:sp>
        <p:nvSpPr>
          <p:cNvPr id="49157" name="Title 3"/>
          <p:cNvSpPr txBox="1">
            <a:spLocks/>
          </p:cNvSpPr>
          <p:nvPr/>
        </p:nvSpPr>
        <p:spPr bwMode="auto">
          <a:xfrm>
            <a:off x="0" y="358775"/>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Medicaid Increases Primary Care</a:t>
            </a:r>
          </a:p>
        </p:txBody>
      </p:sp>
      <p:sp>
        <p:nvSpPr>
          <p:cNvPr id="10"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1203" name="Title 1"/>
          <p:cNvSpPr>
            <a:spLocks noGrp="1"/>
          </p:cNvSpPr>
          <p:nvPr>
            <p:ph type="title" idx="4294967295"/>
          </p:nvPr>
        </p:nvSpPr>
        <p:spPr>
          <a:xfrm>
            <a:off x="0" y="155575"/>
            <a:ext cx="8534400" cy="758825"/>
          </a:xfrm>
        </p:spPr>
        <p:txBody>
          <a:bodyPr/>
          <a:lstStyle/>
          <a:p>
            <a:pPr eaLnBrk="1" hangingPunct="1"/>
            <a:r>
              <a:rPr lang="en-US" altLang="en-US">
                <a:solidFill>
                  <a:schemeClr val="bg1"/>
                </a:solidFill>
                <a:latin typeface="Garamond" panose="02020404030301010803" pitchFamily="18" charset="0"/>
              </a:rPr>
              <a:t>Medicaid Increases Preventive Care</a:t>
            </a:r>
          </a:p>
        </p:txBody>
      </p:sp>
      <p:pic>
        <p:nvPicPr>
          <p:cNvPr id="512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076325"/>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4724400" y="6096000"/>
            <a:ext cx="3581400" cy="366713"/>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Quarterly journal of economics 2012</a:t>
            </a:r>
          </a:p>
        </p:txBody>
      </p:sp>
      <p:sp>
        <p:nvSpPr>
          <p:cNvPr id="51206" name="Title 3"/>
          <p:cNvSpPr txBox="1">
            <a:spLocks/>
          </p:cNvSpPr>
          <p:nvPr/>
        </p:nvSpPr>
        <p:spPr bwMode="auto">
          <a:xfrm>
            <a:off x="152400" y="407988"/>
            <a:ext cx="91440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Medicaid Increases Preventive Care</a:t>
            </a:r>
          </a:p>
        </p:txBody>
      </p:sp>
      <p:sp>
        <p:nvSpPr>
          <p:cNvPr id="10"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532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066800"/>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4724400" y="6096000"/>
            <a:ext cx="3581400" cy="366713"/>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Quarterly journal of economics 2012</a:t>
            </a:r>
          </a:p>
        </p:txBody>
      </p:sp>
      <p:sp>
        <p:nvSpPr>
          <p:cNvPr id="53253" name="Title 3"/>
          <p:cNvSpPr txBox="1">
            <a:spLocks/>
          </p:cNvSpPr>
          <p:nvPr/>
        </p:nvSpPr>
        <p:spPr bwMode="auto">
          <a:xfrm>
            <a:off x="0" y="441325"/>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Medicaid Increases Access to Health Care</a:t>
            </a:r>
          </a:p>
        </p:txBody>
      </p:sp>
      <p:sp>
        <p:nvSpPr>
          <p:cNvPr id="10"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4025" y="384175"/>
            <a:ext cx="8229600" cy="1150938"/>
          </a:xfrm>
        </p:spPr>
        <p:txBody>
          <a:bodyPr/>
          <a:lstStyle/>
          <a:p>
            <a:pPr algn="ctr" eaLnBrk="1" hangingPunct="1"/>
            <a:r>
              <a:rPr lang="en-US" altLang="en-US" sz="3000"/>
              <a:t>Health Care Utilization (summary)</a:t>
            </a:r>
          </a:p>
        </p:txBody>
      </p:sp>
      <p:sp>
        <p:nvSpPr>
          <p:cNvPr id="55299" name="Content Placeholder 2"/>
          <p:cNvSpPr>
            <a:spLocks noGrp="1"/>
          </p:cNvSpPr>
          <p:nvPr>
            <p:ph idx="1"/>
          </p:nvPr>
        </p:nvSpPr>
        <p:spPr>
          <a:xfrm>
            <a:off x="457200" y="1524000"/>
            <a:ext cx="8458200" cy="4530725"/>
          </a:xfrm>
        </p:spPr>
        <p:txBody>
          <a:bodyPr/>
          <a:lstStyle/>
          <a:p>
            <a:pPr eaLnBrk="1" hangingPunct="1">
              <a:defRPr/>
            </a:pPr>
            <a:r>
              <a:rPr lang="en-US" altLang="en-US" dirty="0">
                <a:latin typeface="+mj-lt"/>
              </a:rPr>
              <a:t>Increased utilization</a:t>
            </a:r>
          </a:p>
          <a:p>
            <a:pPr lvl="1" eaLnBrk="1" hangingPunct="1">
              <a:buFont typeface="Arial" panose="020B0604020202020204" pitchFamily="34" charset="0"/>
              <a:buChar char="•"/>
              <a:defRPr/>
            </a:pPr>
            <a:r>
              <a:rPr lang="en-US" altLang="en-US" dirty="0">
                <a:latin typeface="+mj-lt"/>
              </a:rPr>
              <a:t>30% ↑ probability of hospital admission </a:t>
            </a:r>
          </a:p>
          <a:p>
            <a:pPr lvl="1" eaLnBrk="1" hangingPunct="1">
              <a:buFont typeface="Arial" panose="020B0604020202020204" pitchFamily="34" charset="0"/>
              <a:buChar char="•"/>
              <a:defRPr/>
            </a:pPr>
            <a:r>
              <a:rPr lang="en-US" altLang="en-US" dirty="0">
                <a:latin typeface="+mj-lt"/>
              </a:rPr>
              <a:t>35% ↑ probability of outpatient visit</a:t>
            </a:r>
          </a:p>
          <a:p>
            <a:pPr lvl="1" eaLnBrk="1" hangingPunct="1">
              <a:buFont typeface="Arial" panose="020B0604020202020204" pitchFamily="34" charset="0"/>
              <a:buChar char="•"/>
              <a:defRPr/>
            </a:pPr>
            <a:r>
              <a:rPr lang="en-US" altLang="en-US" dirty="0">
                <a:latin typeface="+mj-lt"/>
              </a:rPr>
              <a:t>15% ↑ probability of taking prescription drugs</a:t>
            </a:r>
          </a:p>
          <a:p>
            <a:pPr lvl="1" eaLnBrk="1" hangingPunct="1">
              <a:buFont typeface="Arial" panose="020B0604020202020204" pitchFamily="34" charset="0"/>
              <a:buChar char="•"/>
              <a:defRPr/>
            </a:pPr>
            <a:r>
              <a:rPr lang="en-US" altLang="en-US" dirty="0">
                <a:latin typeface="+mj-lt"/>
              </a:rPr>
              <a:t>40% ↑ in number of ER visits</a:t>
            </a:r>
          </a:p>
          <a:p>
            <a:pPr lvl="1" eaLnBrk="1" hangingPunct="1">
              <a:buFont typeface="Arial" panose="020B0604020202020204" pitchFamily="34" charset="0"/>
              <a:buChar char="•"/>
              <a:defRPr/>
            </a:pPr>
            <a:r>
              <a:rPr lang="en-US" altLang="en-US" dirty="0">
                <a:latin typeface="+mj-lt"/>
              </a:rPr>
              <a:t>↑ in compliance with recommended preventive care</a:t>
            </a:r>
          </a:p>
          <a:p>
            <a:pPr eaLnBrk="1" hangingPunct="1">
              <a:defRPr/>
            </a:pPr>
            <a:endParaRPr lang="en-US" altLang="en-US" dirty="0">
              <a:latin typeface="+mj-lt"/>
            </a:endParaRPr>
          </a:p>
          <a:p>
            <a:pPr eaLnBrk="1" hangingPunct="1">
              <a:defRPr/>
            </a:pPr>
            <a:r>
              <a:rPr lang="en-US" altLang="en-US" dirty="0">
                <a:latin typeface="+mj-lt"/>
              </a:rPr>
              <a:t>Increased total health care spending</a:t>
            </a:r>
          </a:p>
          <a:p>
            <a:pPr lvl="1" eaLnBrk="1" hangingPunct="1">
              <a:buFont typeface="Arial" panose="020B0604020202020204" pitchFamily="34" charset="0"/>
              <a:buChar char="•"/>
              <a:defRPr/>
            </a:pPr>
            <a:r>
              <a:rPr lang="en-US" altLang="en-US" dirty="0">
                <a:latin typeface="+mj-lt"/>
              </a:rPr>
              <a:t>25% ↑ total, annual spending (hospital, outpatient, ER, drugs)</a:t>
            </a:r>
          </a:p>
        </p:txBody>
      </p:sp>
      <p:sp>
        <p:nvSpPr>
          <p:cNvPr id="56324"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Footer Placeholder 3"/>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6323" name="Title 1"/>
          <p:cNvSpPr>
            <a:spLocks noGrp="1"/>
          </p:cNvSpPr>
          <p:nvPr>
            <p:ph type="title" idx="4294967295"/>
          </p:nvPr>
        </p:nvSpPr>
        <p:spPr>
          <a:xfrm>
            <a:off x="0" y="155575"/>
            <a:ext cx="8534400" cy="758825"/>
          </a:xfrm>
        </p:spPr>
        <p:txBody>
          <a:bodyPr/>
          <a:lstStyle/>
          <a:p>
            <a:pPr eaLnBrk="1" hangingPunct="1"/>
            <a:r>
              <a:rPr lang="en-US" altLang="en-US">
                <a:solidFill>
                  <a:schemeClr val="bg1"/>
                </a:solidFill>
                <a:latin typeface="Garamond" panose="02020404030301010803" pitchFamily="18" charset="0"/>
              </a:rPr>
              <a:t>Medicaid Increases Economic Security</a:t>
            </a:r>
          </a:p>
        </p:txBody>
      </p:sp>
      <p:pic>
        <p:nvPicPr>
          <p:cNvPr id="5632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066800"/>
            <a:ext cx="72136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4800600" y="6096000"/>
            <a:ext cx="3581400" cy="366713"/>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Quarterly journal of economics 2012</a:t>
            </a:r>
          </a:p>
        </p:txBody>
      </p:sp>
      <p:sp>
        <p:nvSpPr>
          <p:cNvPr id="56326" name="Title 3"/>
          <p:cNvSpPr txBox="1">
            <a:spLocks/>
          </p:cNvSpPr>
          <p:nvPr/>
        </p:nvSpPr>
        <p:spPr bwMode="auto">
          <a:xfrm>
            <a:off x="25400" y="447675"/>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Medicaid Increases Economic Security</a:t>
            </a:r>
          </a:p>
        </p:txBody>
      </p:sp>
      <p:sp>
        <p:nvSpPr>
          <p:cNvPr id="10"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Footer Placeholder 1"/>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583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066800"/>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txBox="1">
            <a:spLocks/>
          </p:cNvSpPr>
          <p:nvPr/>
        </p:nvSpPr>
        <p:spPr>
          <a:xfrm>
            <a:off x="4648200" y="6035675"/>
            <a:ext cx="3581400" cy="366713"/>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Quarterly journal of economics 2012; New England Journal of Medicine 2013</a:t>
            </a:r>
          </a:p>
        </p:txBody>
      </p:sp>
      <p:sp>
        <p:nvSpPr>
          <p:cNvPr id="58373" name="Title 3"/>
          <p:cNvSpPr txBox="1">
            <a:spLocks/>
          </p:cNvSpPr>
          <p:nvPr/>
        </p:nvSpPr>
        <p:spPr bwMode="auto">
          <a:xfrm>
            <a:off x="0" y="358775"/>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Medicaid Increases Economic Security</a:t>
            </a:r>
          </a:p>
        </p:txBody>
      </p:sp>
      <p:sp>
        <p:nvSpPr>
          <p:cNvPr id="10"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Footer Placeholder 1"/>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5939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214438"/>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6324600" y="6096000"/>
            <a:ext cx="3581400" cy="366713"/>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AER P&amp;P 2014</a:t>
            </a:r>
          </a:p>
        </p:txBody>
      </p:sp>
      <p:sp>
        <p:nvSpPr>
          <p:cNvPr id="59397" name="Title 3"/>
          <p:cNvSpPr txBox="1">
            <a:spLocks/>
          </p:cNvSpPr>
          <p:nvPr/>
        </p:nvSpPr>
        <p:spPr bwMode="auto">
          <a:xfrm>
            <a:off x="-17463" y="152400"/>
            <a:ext cx="9144001"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No Detectable Impact on Earnings and Employment</a:t>
            </a:r>
          </a:p>
        </p:txBody>
      </p:sp>
      <p:sp>
        <p:nvSpPr>
          <p:cNvPr id="10"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Footer Placeholder 1"/>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604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066800"/>
            <a:ext cx="7213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txBox="1">
            <a:spLocks/>
          </p:cNvSpPr>
          <p:nvPr/>
        </p:nvSpPr>
        <p:spPr>
          <a:xfrm>
            <a:off x="4800600" y="6096000"/>
            <a:ext cx="3581400" cy="366713"/>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Quarterly journal of economics 2012</a:t>
            </a:r>
          </a:p>
        </p:txBody>
      </p:sp>
      <p:sp>
        <p:nvSpPr>
          <p:cNvPr id="60421" name="Title 3"/>
          <p:cNvSpPr txBox="1">
            <a:spLocks/>
          </p:cNvSpPr>
          <p:nvPr/>
        </p:nvSpPr>
        <p:spPr bwMode="auto">
          <a:xfrm>
            <a:off x="0" y="304800"/>
            <a:ext cx="9144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Medicaid Improves Self-Reported Health</a:t>
            </a:r>
          </a:p>
        </p:txBody>
      </p:sp>
      <p:sp>
        <p:nvSpPr>
          <p:cNvPr id="11"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Footer Placeholder 1"/>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1443" name="Title 1"/>
          <p:cNvSpPr>
            <a:spLocks noGrp="1"/>
          </p:cNvSpPr>
          <p:nvPr>
            <p:ph type="title" idx="4294967295"/>
          </p:nvPr>
        </p:nvSpPr>
        <p:spPr>
          <a:xfrm>
            <a:off x="0" y="155575"/>
            <a:ext cx="8534400" cy="758825"/>
          </a:xfrm>
        </p:spPr>
        <p:txBody>
          <a:bodyPr/>
          <a:lstStyle/>
          <a:p>
            <a:pPr eaLnBrk="1" hangingPunct="1"/>
            <a:r>
              <a:rPr lang="en-US" altLang="en-US">
                <a:solidFill>
                  <a:srgbClr val="FFFFFF"/>
                </a:solidFill>
                <a:latin typeface="Garamond" panose="02020404030301010803" pitchFamily="18" charset="0"/>
              </a:rPr>
              <a:t>No Detectable Effect On Physical Health</a:t>
            </a:r>
          </a:p>
        </p:txBody>
      </p:sp>
      <p:pic>
        <p:nvPicPr>
          <p:cNvPr id="614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3613" y="1076325"/>
            <a:ext cx="72167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txBox="1">
            <a:spLocks/>
          </p:cNvSpPr>
          <p:nvPr/>
        </p:nvSpPr>
        <p:spPr>
          <a:xfrm>
            <a:off x="4648200" y="6096000"/>
            <a:ext cx="3810000" cy="366713"/>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New England Journal of Medicine, 2013</a:t>
            </a:r>
          </a:p>
        </p:txBody>
      </p:sp>
      <p:sp>
        <p:nvSpPr>
          <p:cNvPr id="61446" name="Title 3"/>
          <p:cNvSpPr txBox="1">
            <a:spLocks/>
          </p:cNvSpPr>
          <p:nvPr/>
        </p:nvSpPr>
        <p:spPr bwMode="auto">
          <a:xfrm>
            <a:off x="-76200" y="31432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algn="ctr" eaLnBrk="1" hangingPunct="1">
              <a:spcBef>
                <a:spcPct val="0"/>
              </a:spcBef>
              <a:spcAft>
                <a:spcPct val="0"/>
              </a:spcAft>
              <a:buFontTx/>
              <a:buNone/>
            </a:pPr>
            <a:r>
              <a:rPr lang="en-US" altLang="en-US" sz="3000">
                <a:solidFill>
                  <a:schemeClr val="accent1"/>
                </a:solidFill>
              </a:rPr>
              <a:t>No Detectable Impact on Physical Health</a:t>
            </a:r>
          </a:p>
        </p:txBody>
      </p:sp>
      <p:sp>
        <p:nvSpPr>
          <p:cNvPr id="11"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sz="3000" dirty="0"/>
              <a:t>Medicaid as Major Form of Redistribution</a:t>
            </a:r>
          </a:p>
        </p:txBody>
      </p:sp>
      <p:sp>
        <p:nvSpPr>
          <p:cNvPr id="20483" name="Content Placeholder 3"/>
          <p:cNvSpPr>
            <a:spLocks noGrp="1"/>
          </p:cNvSpPr>
          <p:nvPr>
            <p:ph idx="1"/>
          </p:nvPr>
        </p:nvSpPr>
        <p:spPr>
          <a:xfrm>
            <a:off x="457200" y="1352550"/>
            <a:ext cx="8229600" cy="4824413"/>
          </a:xfrm>
        </p:spPr>
        <p:txBody>
          <a:bodyPr rtlCol="0">
            <a:normAutofit/>
          </a:bodyPr>
          <a:lstStyle/>
          <a:p>
            <a:pPr eaLnBrk="1" fontAlgn="auto" hangingPunct="1">
              <a:buFont typeface="Arial"/>
              <a:buChar char="•"/>
              <a:defRPr/>
            </a:pPr>
            <a:r>
              <a:rPr lang="en-US" altLang="en-US" dirty="0">
                <a:latin typeface="+mj-lt"/>
              </a:rPr>
              <a:t>Medicaid provides public health insurance to low-income children, disabled, elderly, and some adults</a:t>
            </a:r>
          </a:p>
          <a:p>
            <a:pPr eaLnBrk="1" fontAlgn="auto" hangingPunct="1">
              <a:buFont typeface="Arial"/>
              <a:buChar char="•"/>
              <a:defRPr/>
            </a:pPr>
            <a:r>
              <a:rPr lang="en-US" altLang="en-US" dirty="0">
                <a:latin typeface="+mj-lt"/>
              </a:rPr>
              <a:t>Expanded in 2014 to adults up to 138% of federal poverty line</a:t>
            </a:r>
          </a:p>
          <a:p>
            <a:pPr lvl="1" eaLnBrk="1" fontAlgn="auto" hangingPunct="1">
              <a:buFont typeface="Arial" panose="020B0604020202020204" pitchFamily="34" charset="0"/>
              <a:buChar char="•"/>
              <a:defRPr/>
            </a:pPr>
            <a:r>
              <a:rPr lang="en-US" altLang="en-US" dirty="0">
                <a:latin typeface="+mj-lt"/>
              </a:rPr>
              <a:t>~11 million newly covered low-income adults (~1/3 of newly insured)</a:t>
            </a:r>
          </a:p>
          <a:p>
            <a:pPr eaLnBrk="1" hangingPunct="1"/>
            <a:r>
              <a:rPr lang="en-US" altLang="en-US" dirty="0"/>
              <a:t>Medicaid spending is now ~$600 billion per year</a:t>
            </a:r>
          </a:p>
          <a:p>
            <a:pPr lvl="1" eaLnBrk="1" hangingPunct="1"/>
            <a:r>
              <a:rPr lang="en-US" altLang="en-US" dirty="0"/>
              <a:t>Dwarfing next largest means-tested programs (SNAP, EITC: ~$70 billion each)</a:t>
            </a:r>
          </a:p>
          <a:p>
            <a:pPr lvl="1" eaLnBrk="1" hangingPunct="1"/>
            <a:r>
              <a:rPr lang="en-US" altLang="en-US" dirty="0"/>
              <a:t>About the size of the national defense budget</a:t>
            </a:r>
          </a:p>
        </p:txBody>
      </p:sp>
      <p:sp>
        <p:nvSpPr>
          <p:cNvPr id="20484"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endParaRPr lang="en-US" altLang="en-US" dirty="0">
              <a:solidFill>
                <a:srgbClr val="FFFFFF"/>
              </a:solidFill>
              <a:cs typeface="Arial" panose="020B0604020202020204" pitchFamily="34" charset="0"/>
            </a:endParaRPr>
          </a:p>
        </p:txBody>
      </p:sp>
      <p:sp>
        <p:nvSpPr>
          <p:cNvPr id="8" name="Footer Placeholder 1"/>
          <p:cNvSpPr txBox="1">
            <a:spLocks/>
          </p:cNvSpPr>
          <p:nvPr/>
        </p:nvSpPr>
        <p:spPr bwMode="auto">
          <a:xfrm>
            <a:off x="476250" y="644683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390299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Footer Placeholder 1"/>
          <p:cNvSpPr>
            <a:spLocks noGrp="1"/>
          </p:cNvSpPr>
          <p:nvPr>
            <p:ph type="ftr"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2467" name="Title 1"/>
          <p:cNvSpPr>
            <a:spLocks noGrp="1"/>
          </p:cNvSpPr>
          <p:nvPr>
            <p:ph type="title" idx="4294967295"/>
          </p:nvPr>
        </p:nvSpPr>
        <p:spPr>
          <a:xfrm>
            <a:off x="0" y="307975"/>
            <a:ext cx="9144000" cy="758825"/>
          </a:xfrm>
        </p:spPr>
        <p:txBody>
          <a:bodyPr/>
          <a:lstStyle/>
          <a:p>
            <a:pPr algn="ctr" eaLnBrk="1" hangingPunct="1"/>
            <a:r>
              <a:rPr lang="en-US" altLang="en-US" sz="3000"/>
              <a:t>Medicaid Increases Diagnosis and Medication</a:t>
            </a:r>
          </a:p>
        </p:txBody>
      </p:sp>
      <p:pic>
        <p:nvPicPr>
          <p:cNvPr id="624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3613" y="1066800"/>
            <a:ext cx="72167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txBox="1">
            <a:spLocks/>
          </p:cNvSpPr>
          <p:nvPr/>
        </p:nvSpPr>
        <p:spPr>
          <a:xfrm>
            <a:off x="4648200" y="6096000"/>
            <a:ext cx="3733800" cy="366713"/>
          </a:xfrm>
          <a:prstGeom prst="rect">
            <a:avLst/>
          </a:prstGeom>
        </p:spPr>
        <p:txBody>
          <a:bodyPr/>
          <a:lstStyle>
            <a:defPPr>
              <a:defRPr lang="en-US"/>
            </a:defPPr>
            <a:lvl1pPr marL="0" algn="l" defTabSz="457200" rtl="0" eaLnBrk="1" latinLnBrk="0" hangingPunct="1">
              <a:defRPr sz="1100" kern="700" cap="small" spc="50" baseline="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dirty="0">
                <a:solidFill>
                  <a:srgbClr val="FF0000"/>
                </a:solidFill>
              </a:rPr>
              <a:t>Source: New England Journal of Medicine 2013</a:t>
            </a:r>
          </a:p>
        </p:txBody>
      </p:sp>
      <p:sp>
        <p:nvSpPr>
          <p:cNvPr id="10"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1963" y="76200"/>
            <a:ext cx="8229600" cy="1150938"/>
          </a:xfrm>
        </p:spPr>
        <p:txBody>
          <a:bodyPr/>
          <a:lstStyle/>
          <a:p>
            <a:pPr algn="ctr" eaLnBrk="1" hangingPunct="1"/>
            <a:r>
              <a:rPr lang="en-US" altLang="en-US" sz="3000" dirty="0"/>
              <a:t>Health Results: Discussion</a:t>
            </a:r>
          </a:p>
        </p:txBody>
      </p:sp>
      <p:sp>
        <p:nvSpPr>
          <p:cNvPr id="63491" name="Content Placeholder 2"/>
          <p:cNvSpPr>
            <a:spLocks noGrp="1"/>
          </p:cNvSpPr>
          <p:nvPr>
            <p:ph idx="1"/>
          </p:nvPr>
        </p:nvSpPr>
        <p:spPr>
          <a:xfrm>
            <a:off x="457200" y="1066800"/>
            <a:ext cx="8458200" cy="4530725"/>
          </a:xfrm>
        </p:spPr>
        <p:txBody>
          <a:bodyPr/>
          <a:lstStyle/>
          <a:p>
            <a:pPr eaLnBrk="1" hangingPunct="1">
              <a:defRPr/>
            </a:pPr>
            <a:r>
              <a:rPr lang="en-US" altLang="en-US" dirty="0">
                <a:latin typeface="+mj-lt"/>
              </a:rPr>
              <a:t>Health benefits from Medicaid</a:t>
            </a:r>
          </a:p>
          <a:p>
            <a:pPr lvl="1" eaLnBrk="1" hangingPunct="1">
              <a:buFont typeface="Arial" panose="020B0604020202020204" pitchFamily="34" charset="0"/>
              <a:buChar char="•"/>
              <a:defRPr/>
            </a:pPr>
            <a:r>
              <a:rPr lang="en-US" altLang="en-US" dirty="0">
                <a:latin typeface="+mj-lt"/>
              </a:rPr>
              <a:t>Improves self-reported health </a:t>
            </a:r>
          </a:p>
          <a:p>
            <a:pPr lvl="1" eaLnBrk="1" hangingPunct="1">
              <a:buFont typeface="Arial" panose="020B0604020202020204" pitchFamily="34" charset="0"/>
              <a:buChar char="•"/>
              <a:defRPr/>
            </a:pPr>
            <a:r>
              <a:rPr lang="en-US" altLang="en-US" dirty="0">
                <a:latin typeface="+mj-lt"/>
              </a:rPr>
              <a:t>Reduces depression (by ~9 </a:t>
            </a:r>
            <a:r>
              <a:rPr lang="en-US" altLang="en-US" dirty="0" err="1">
                <a:latin typeface="+mj-lt"/>
              </a:rPr>
              <a:t>pctg</a:t>
            </a:r>
            <a:r>
              <a:rPr lang="en-US" altLang="en-US" dirty="0">
                <a:latin typeface="+mj-lt"/>
              </a:rPr>
              <a:t> pts or 30%)</a:t>
            </a:r>
          </a:p>
          <a:p>
            <a:pPr eaLnBrk="1" hangingPunct="1">
              <a:defRPr/>
            </a:pPr>
            <a:r>
              <a:rPr lang="en-US" altLang="en-US" dirty="0">
                <a:latin typeface="+mj-lt"/>
              </a:rPr>
              <a:t>No detectable impact on blood pressure, cholesterol, or blood sugar</a:t>
            </a:r>
          </a:p>
          <a:p>
            <a:pPr lvl="1" eaLnBrk="1" hangingPunct="1">
              <a:buFont typeface="Arial" panose="020B0604020202020204" pitchFamily="34" charset="0"/>
              <a:buChar char="•"/>
              <a:defRPr/>
            </a:pPr>
            <a:r>
              <a:rPr lang="en-US" altLang="en-US" dirty="0">
                <a:latin typeface="+mj-lt"/>
              </a:rPr>
              <a:t>Chosen because they are important, measurable health problems in this population and have been shown in clinical trials to be modifiable with effective treatment within our time frame</a:t>
            </a:r>
          </a:p>
          <a:p>
            <a:pPr lvl="1" eaLnBrk="1" hangingPunct="1">
              <a:buFont typeface="Arial" panose="020B0604020202020204" pitchFamily="34" charset="0"/>
              <a:buChar char="•"/>
              <a:defRPr/>
            </a:pPr>
            <a:r>
              <a:rPr lang="en-US" altLang="en-US" i="1" dirty="0">
                <a:latin typeface="+mj-lt"/>
              </a:rPr>
              <a:t>Cannot </a:t>
            </a:r>
            <a:r>
              <a:rPr lang="en-US" altLang="en-US" dirty="0">
                <a:latin typeface="+mj-lt"/>
              </a:rPr>
              <a:t>reject decline in blood sugar predicted by the effect we see on diabetes medication + clinical trials of effects of such medication</a:t>
            </a:r>
          </a:p>
          <a:p>
            <a:pPr lvl="1" eaLnBrk="1" hangingPunct="1">
              <a:buFont typeface="Arial" panose="020B0604020202020204" pitchFamily="34" charset="0"/>
              <a:buChar char="•"/>
              <a:defRPr/>
            </a:pPr>
            <a:r>
              <a:rPr lang="en-US" altLang="en-US" i="1" dirty="0">
                <a:latin typeface="+mj-lt"/>
              </a:rPr>
              <a:t>Can </a:t>
            </a:r>
            <a:r>
              <a:rPr lang="en-US" altLang="en-US" dirty="0">
                <a:latin typeface="+mj-lt"/>
              </a:rPr>
              <a:t>reject declines in blood pressure found in quasi-experimental Medicaid studies </a:t>
            </a:r>
            <a:endParaRPr lang="en-US" altLang="en-US" i="1" dirty="0">
              <a:latin typeface="+mj-lt"/>
            </a:endParaRPr>
          </a:p>
        </p:txBody>
      </p:sp>
      <p:sp>
        <p:nvSpPr>
          <p:cNvPr id="64516"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1963" y="76200"/>
            <a:ext cx="8229600" cy="1150938"/>
          </a:xfrm>
        </p:spPr>
        <p:txBody>
          <a:bodyPr/>
          <a:lstStyle/>
          <a:p>
            <a:pPr algn="ctr" eaLnBrk="1" hangingPunct="1"/>
            <a:r>
              <a:rPr lang="en-US" altLang="en-US" sz="3000" dirty="0"/>
              <a:t>Health Insurance and Mortality</a:t>
            </a:r>
          </a:p>
        </p:txBody>
      </p:sp>
      <p:sp>
        <p:nvSpPr>
          <p:cNvPr id="63491" name="Content Placeholder 2"/>
          <p:cNvSpPr>
            <a:spLocks noGrp="1"/>
          </p:cNvSpPr>
          <p:nvPr>
            <p:ph idx="1"/>
          </p:nvPr>
        </p:nvSpPr>
        <p:spPr>
          <a:xfrm>
            <a:off x="457200" y="1066800"/>
            <a:ext cx="8458200" cy="5486400"/>
          </a:xfrm>
        </p:spPr>
        <p:txBody>
          <a:bodyPr/>
          <a:lstStyle/>
          <a:p>
            <a:pPr eaLnBrk="1" hangingPunct="1">
              <a:defRPr/>
            </a:pPr>
            <a:r>
              <a:rPr lang="en-US" altLang="en-US" sz="2000" dirty="0">
                <a:latin typeface="+mj-lt"/>
              </a:rPr>
              <a:t>Subsequent, important work rejecting the null hypothesis that health insurance (or Medicaid) has no impact on adult (50-64 year old) mortality</a:t>
            </a:r>
          </a:p>
          <a:p>
            <a:pPr lvl="1" eaLnBrk="1" hangingPunct="1">
              <a:defRPr/>
            </a:pPr>
            <a:r>
              <a:rPr lang="en-US" altLang="en-US" sz="1800" dirty="0">
                <a:latin typeface="+mj-lt"/>
              </a:rPr>
              <a:t>Goldin et al. (QJE 2021) IRS experiment (sample size: 4 million!)</a:t>
            </a:r>
          </a:p>
          <a:p>
            <a:pPr lvl="1" eaLnBrk="1" hangingPunct="1">
              <a:defRPr/>
            </a:pPr>
            <a:r>
              <a:rPr lang="en-US" altLang="en-US" sz="1800" dirty="0">
                <a:latin typeface="+mj-lt"/>
              </a:rPr>
              <a:t>Miller et al. (QJE 2021) and Wyse and Meyer (2024): Medicaid expansions</a:t>
            </a:r>
            <a:endParaRPr lang="en-US" altLang="en-US" sz="1800" b="1" i="1" dirty="0">
              <a:latin typeface="+mj-lt"/>
            </a:endParaRPr>
          </a:p>
          <a:p>
            <a:pPr eaLnBrk="1" hangingPunct="1">
              <a:defRPr/>
            </a:pPr>
            <a:r>
              <a:rPr lang="en-US" altLang="en-US" sz="2000" dirty="0">
                <a:latin typeface="+mj-lt"/>
              </a:rPr>
              <a:t>But </a:t>
            </a:r>
            <a:r>
              <a:rPr lang="en-US" altLang="en-US" sz="2000" i="1" dirty="0">
                <a:latin typeface="+mj-lt"/>
              </a:rPr>
              <a:t>magnitudes </a:t>
            </a:r>
            <a:r>
              <a:rPr lang="en-US" altLang="en-US" sz="2000" dirty="0">
                <a:latin typeface="+mj-lt"/>
              </a:rPr>
              <a:t>are modest</a:t>
            </a:r>
          </a:p>
          <a:p>
            <a:pPr lvl="1" eaLnBrk="1" hangingPunct="1">
              <a:defRPr/>
            </a:pPr>
            <a:r>
              <a:rPr lang="en-US" altLang="en-US" sz="1800" dirty="0">
                <a:latin typeface="+mj-lt"/>
              </a:rPr>
              <a:t>E.g. Meyer and Wyse estimate that enrolling all uninsured in Medicaid would reduce (substantial) mortality gap between high and low income by ~10 percent</a:t>
            </a:r>
          </a:p>
          <a:p>
            <a:pPr lvl="1" eaLnBrk="1" hangingPunct="1">
              <a:defRPr/>
            </a:pPr>
            <a:r>
              <a:rPr lang="en-US" altLang="en-US" sz="1800" dirty="0">
                <a:latin typeface="+mj-lt"/>
              </a:rPr>
              <a:t>Consistent with substantial income-mortality gradients in countries with universal coverage (Norway, Sweden…)</a:t>
            </a:r>
          </a:p>
          <a:p>
            <a:pPr eaLnBrk="1" hangingPunct="1">
              <a:defRPr/>
            </a:pPr>
            <a:r>
              <a:rPr lang="en-US" altLang="en-US" sz="2000" dirty="0">
                <a:latin typeface="+mj-lt"/>
              </a:rPr>
              <a:t>Why?</a:t>
            </a:r>
          </a:p>
          <a:p>
            <a:pPr lvl="1" eaLnBrk="1" hangingPunct="1">
              <a:defRPr/>
            </a:pPr>
            <a:r>
              <a:rPr lang="en-US" altLang="en-US" sz="1800" dirty="0">
                <a:latin typeface="+mj-lt"/>
              </a:rPr>
              <a:t>Stay tuned…</a:t>
            </a:r>
          </a:p>
          <a:p>
            <a:pPr lvl="1" eaLnBrk="1" hangingPunct="1">
              <a:defRPr/>
            </a:pPr>
            <a:endParaRPr lang="en-US" altLang="en-US" sz="1800" dirty="0">
              <a:latin typeface="+mj-lt"/>
            </a:endParaRPr>
          </a:p>
        </p:txBody>
      </p:sp>
      <p:sp>
        <p:nvSpPr>
          <p:cNvPr id="64516"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2812533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altLang="en-US" sz="3000" dirty="0"/>
              <a:t>Summary:  Medicaid Effects After 1-2 years</a:t>
            </a:r>
          </a:p>
        </p:txBody>
      </p:sp>
      <p:sp>
        <p:nvSpPr>
          <p:cNvPr id="64515" name="Content Placeholder 2"/>
          <p:cNvSpPr>
            <a:spLocks noGrp="1"/>
          </p:cNvSpPr>
          <p:nvPr>
            <p:ph idx="1"/>
          </p:nvPr>
        </p:nvSpPr>
        <p:spPr>
          <a:xfrm>
            <a:off x="457200" y="1066800"/>
            <a:ext cx="8458200" cy="4530725"/>
          </a:xfrm>
        </p:spPr>
        <p:txBody>
          <a:bodyPr/>
          <a:lstStyle/>
          <a:p>
            <a:pPr eaLnBrk="1" hangingPunct="1">
              <a:defRPr/>
            </a:pPr>
            <a:r>
              <a:rPr lang="en-US" altLang="en-US" dirty="0">
                <a:latin typeface="+mj-lt"/>
              </a:rPr>
              <a:t>Increased health care use across the board </a:t>
            </a:r>
          </a:p>
          <a:p>
            <a:pPr lvl="1" eaLnBrk="1" hangingPunct="1">
              <a:buFont typeface="Arial" panose="020B0604020202020204" pitchFamily="34" charset="0"/>
              <a:buChar char="•"/>
              <a:defRPr/>
            </a:pPr>
            <a:r>
              <a:rPr lang="en-US" altLang="en-US" dirty="0" err="1">
                <a:latin typeface="+mj-lt"/>
              </a:rPr>
              <a:t>Hosp</a:t>
            </a:r>
            <a:r>
              <a:rPr lang="en-US" altLang="en-US" dirty="0">
                <a:latin typeface="+mj-lt"/>
              </a:rPr>
              <a:t>, ER, primary care, drugs, preventive care</a:t>
            </a:r>
          </a:p>
          <a:p>
            <a:pPr lvl="1" eaLnBrk="1" hangingPunct="1">
              <a:buFont typeface="Arial" panose="020B0604020202020204" pitchFamily="34" charset="0"/>
              <a:buChar char="•"/>
              <a:defRPr/>
            </a:pPr>
            <a:r>
              <a:rPr lang="en-US" altLang="en-US" dirty="0">
                <a:latin typeface="+mj-lt"/>
              </a:rPr>
              <a:t>~25% ↑ total, annual spending (hospital, outpatient, drugs)</a:t>
            </a:r>
          </a:p>
          <a:p>
            <a:pPr eaLnBrk="1" hangingPunct="1">
              <a:defRPr/>
            </a:pPr>
            <a:r>
              <a:rPr lang="en-US" altLang="en-US" dirty="0">
                <a:latin typeface="+mj-lt"/>
              </a:rPr>
              <a:t>Improved some measures of financial well-being</a:t>
            </a:r>
          </a:p>
          <a:p>
            <a:pPr lvl="1" eaLnBrk="1" hangingPunct="1">
              <a:defRPr/>
            </a:pPr>
            <a:r>
              <a:rPr lang="en-US" altLang="en-US" dirty="0">
                <a:latin typeface="+mj-lt"/>
              </a:rPr>
              <a:t>Reduced out-of-pocket costs and medical debt</a:t>
            </a:r>
          </a:p>
          <a:p>
            <a:pPr lvl="2" eaLnBrk="1" hangingPunct="1">
              <a:defRPr/>
            </a:pPr>
            <a:r>
              <a:rPr lang="en-US" altLang="en-US" dirty="0">
                <a:latin typeface="+mj-lt"/>
              </a:rPr>
              <a:t>Virtually eliminated “catastrophic” out-of-pocket spending</a:t>
            </a:r>
          </a:p>
          <a:p>
            <a:pPr lvl="1" eaLnBrk="1" hangingPunct="1">
              <a:defRPr/>
            </a:pPr>
            <a:r>
              <a:rPr lang="en-US" altLang="en-US" dirty="0">
                <a:latin typeface="+mj-lt"/>
              </a:rPr>
              <a:t>No detectable effect on earnings and employment</a:t>
            </a:r>
          </a:p>
          <a:p>
            <a:pPr eaLnBrk="1" hangingPunct="1">
              <a:defRPr/>
            </a:pPr>
            <a:r>
              <a:rPr lang="en-US" altLang="en-US" dirty="0">
                <a:latin typeface="+mj-lt"/>
              </a:rPr>
              <a:t>Improved some measures of health</a:t>
            </a:r>
          </a:p>
          <a:p>
            <a:pPr lvl="1" eaLnBrk="1" hangingPunct="1">
              <a:buFont typeface="Arial" panose="020B0604020202020204" pitchFamily="34" charset="0"/>
              <a:buChar char="•"/>
              <a:defRPr/>
            </a:pPr>
            <a:r>
              <a:rPr lang="en-US" altLang="en-US" dirty="0">
                <a:latin typeface="+mj-lt"/>
              </a:rPr>
              <a:t>Improved self-reported health</a:t>
            </a:r>
          </a:p>
          <a:p>
            <a:pPr lvl="1" eaLnBrk="1" hangingPunct="1">
              <a:buFont typeface="Arial" panose="020B0604020202020204" pitchFamily="34" charset="0"/>
              <a:buChar char="•"/>
              <a:defRPr/>
            </a:pPr>
            <a:r>
              <a:rPr lang="en-US" altLang="en-US" dirty="0">
                <a:latin typeface="+mj-lt"/>
              </a:rPr>
              <a:t>Reduced depression</a:t>
            </a:r>
          </a:p>
          <a:p>
            <a:pPr lvl="1" eaLnBrk="1" hangingPunct="1">
              <a:buFont typeface="Arial" panose="020B0604020202020204" pitchFamily="34" charset="0"/>
              <a:buChar char="•"/>
              <a:defRPr/>
            </a:pPr>
            <a:r>
              <a:rPr lang="en-US" altLang="en-US" dirty="0">
                <a:latin typeface="+mj-lt"/>
              </a:rPr>
              <a:t>No statistically significant effects on measured physical health</a:t>
            </a:r>
          </a:p>
        </p:txBody>
      </p:sp>
      <p:sp>
        <p:nvSpPr>
          <p:cNvPr id="65540"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118786" name="Title 3"/>
          <p:cNvSpPr>
            <a:spLocks noGrp="1"/>
          </p:cNvSpPr>
          <p:nvPr>
            <p:ph type="title"/>
          </p:nvPr>
        </p:nvSpPr>
        <p:spPr>
          <a:xfrm>
            <a:off x="457200" y="76200"/>
            <a:ext cx="8229600" cy="1152525"/>
          </a:xfrm>
        </p:spPr>
        <p:txBody>
          <a:bodyPr/>
          <a:lstStyle/>
          <a:p>
            <a:pPr algn="ctr" eaLnBrk="1" hangingPunct="1"/>
            <a:r>
              <a:rPr lang="en-US" altLang="en-US" sz="3000" dirty="0"/>
              <a:t>{Interlude: Key Open Empirical Questions}</a:t>
            </a:r>
          </a:p>
        </p:txBody>
      </p:sp>
      <p:sp>
        <p:nvSpPr>
          <p:cNvPr id="118789" name="Content Placeholder 2"/>
          <p:cNvSpPr>
            <a:spLocks noGrp="1"/>
          </p:cNvSpPr>
          <p:nvPr>
            <p:ph sz="quarter" idx="14"/>
          </p:nvPr>
        </p:nvSpPr>
        <p:spPr>
          <a:xfrm>
            <a:off x="457200" y="1082675"/>
            <a:ext cx="8229600" cy="4708525"/>
          </a:xfrm>
        </p:spPr>
        <p:txBody>
          <a:bodyPr/>
          <a:lstStyle/>
          <a:p>
            <a:r>
              <a:rPr lang="en-US" altLang="en-US" dirty="0"/>
              <a:t>Large literature on empirical impact of formal health insurance coverage</a:t>
            </a:r>
          </a:p>
          <a:p>
            <a:endParaRPr lang="en-US" altLang="en-US" sz="1000" dirty="0"/>
          </a:p>
          <a:p>
            <a:r>
              <a:rPr lang="en-US" altLang="en-US" dirty="0"/>
              <a:t>Some open questions include:</a:t>
            </a:r>
          </a:p>
          <a:p>
            <a:pPr lvl="1"/>
            <a:r>
              <a:rPr lang="en-US" altLang="en-US" sz="1800" dirty="0"/>
              <a:t>Impact of health insurance on consumption (level and variance)</a:t>
            </a:r>
          </a:p>
          <a:p>
            <a:pPr lvl="1"/>
            <a:r>
              <a:rPr lang="en-US" altLang="en-US" sz="1800" dirty="0"/>
              <a:t>Consequences to individuals of medical debt (but see </a:t>
            </a:r>
            <a:r>
              <a:rPr lang="en-US" altLang="en-US" sz="1800" dirty="0" err="1"/>
              <a:t>Kluender</a:t>
            </a:r>
            <a:r>
              <a:rPr lang="en-US" altLang="en-US" sz="1800" dirty="0"/>
              <a:t> et al. NBER WP 32315)</a:t>
            </a:r>
          </a:p>
          <a:p>
            <a:pPr lvl="1"/>
            <a:r>
              <a:rPr lang="en-US" altLang="en-US" sz="1800" dirty="0"/>
              <a:t>Impact on health</a:t>
            </a:r>
          </a:p>
          <a:p>
            <a:pPr lvl="2"/>
            <a:r>
              <a:rPr lang="en-US" altLang="en-US" sz="1600" dirty="0"/>
              <a:t>Stock, not flow</a:t>
            </a:r>
          </a:p>
          <a:p>
            <a:pPr lvl="2"/>
            <a:r>
              <a:rPr lang="en-US" altLang="en-US" sz="1600" dirty="0"/>
              <a:t>Paucity of non-mortality measures</a:t>
            </a:r>
          </a:p>
          <a:p>
            <a:endParaRPr lang="en-US" altLang="en-US" sz="1000" dirty="0"/>
          </a:p>
          <a:p>
            <a:r>
              <a:rPr lang="en-US" altLang="en-US" dirty="0"/>
              <a:t>For more discussion see Finkelstein, </a:t>
            </a:r>
            <a:r>
              <a:rPr lang="en-US" altLang="en-US" dirty="0" err="1"/>
              <a:t>Notowidigdo</a:t>
            </a:r>
            <a:r>
              <a:rPr lang="en-US" altLang="en-US" dirty="0"/>
              <a:t> and Mahoney (2018): “What Does (Formal) Health Insurance Do, and For Whom?”</a:t>
            </a:r>
          </a:p>
        </p:txBody>
      </p:sp>
    </p:spTree>
    <p:extLst>
      <p:ext uri="{BB962C8B-B14F-4D97-AF65-F5344CB8AC3E}">
        <p14:creationId xmlns:p14="http://schemas.microsoft.com/office/powerpoint/2010/main" val="3209468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1963" y="76200"/>
            <a:ext cx="8229600" cy="1150938"/>
          </a:xfrm>
        </p:spPr>
        <p:txBody>
          <a:bodyPr/>
          <a:lstStyle/>
          <a:p>
            <a:pPr algn="ctr" eaLnBrk="1" hangingPunct="1"/>
            <a:r>
              <a:rPr lang="en-US" altLang="en-US" sz="3000" dirty="0"/>
              <a:t>{Interlude: Beyond Mortality}</a:t>
            </a:r>
          </a:p>
        </p:txBody>
      </p:sp>
      <p:sp>
        <p:nvSpPr>
          <p:cNvPr id="63491" name="Content Placeholder 2"/>
          <p:cNvSpPr>
            <a:spLocks noGrp="1"/>
          </p:cNvSpPr>
          <p:nvPr>
            <p:ph idx="1"/>
          </p:nvPr>
        </p:nvSpPr>
        <p:spPr>
          <a:xfrm>
            <a:off x="457200" y="1066800"/>
            <a:ext cx="8458200" cy="4530725"/>
          </a:xfrm>
        </p:spPr>
        <p:txBody>
          <a:bodyPr/>
          <a:lstStyle/>
          <a:p>
            <a:pPr eaLnBrk="1" hangingPunct="1">
              <a:defRPr/>
            </a:pPr>
            <a:r>
              <a:rPr lang="en-US" altLang="en-US" dirty="0">
                <a:latin typeface="+mj-lt"/>
              </a:rPr>
              <a:t>Health economists needs to find (representative) data to study physical and mental health</a:t>
            </a:r>
          </a:p>
          <a:p>
            <a:pPr lvl="1" eaLnBrk="1" hangingPunct="1">
              <a:defRPr/>
            </a:pPr>
            <a:r>
              <a:rPr lang="en-US" altLang="en-US" dirty="0">
                <a:latin typeface="+mj-lt"/>
              </a:rPr>
              <a:t>Key challenge: usually only well-measured at scale if use health care (selection problems)</a:t>
            </a:r>
          </a:p>
          <a:p>
            <a:pPr lvl="1" eaLnBrk="1" hangingPunct="1">
              <a:defRPr/>
            </a:pPr>
            <a:endParaRPr lang="en-US" altLang="en-US" sz="800" dirty="0">
              <a:latin typeface="+mj-lt"/>
            </a:endParaRPr>
          </a:p>
          <a:p>
            <a:pPr eaLnBrk="1" hangingPunct="1">
              <a:defRPr/>
            </a:pPr>
            <a:r>
              <a:rPr lang="en-US" altLang="en-US" dirty="0">
                <a:latin typeface="+mj-lt"/>
              </a:rPr>
              <a:t>Recent advances:</a:t>
            </a:r>
          </a:p>
          <a:p>
            <a:pPr lvl="1" eaLnBrk="1" hangingPunct="1">
              <a:defRPr/>
            </a:pPr>
            <a:r>
              <a:rPr lang="en-US" altLang="en-US" dirty="0">
                <a:latin typeface="+mj-lt"/>
              </a:rPr>
              <a:t>Minimum data set – rich, detailed physical and health measures on all nursing home residents (</a:t>
            </a:r>
            <a:r>
              <a:rPr lang="en-US" altLang="en-US" dirty="0" err="1">
                <a:latin typeface="+mj-lt"/>
              </a:rPr>
              <a:t>Einav</a:t>
            </a:r>
            <a:r>
              <a:rPr lang="en-US" altLang="en-US" dirty="0">
                <a:latin typeface="+mj-lt"/>
              </a:rPr>
              <a:t> et al 2022; NBER WP 30228)</a:t>
            </a:r>
          </a:p>
          <a:p>
            <a:pPr lvl="1" eaLnBrk="1" hangingPunct="1">
              <a:defRPr/>
            </a:pPr>
            <a:r>
              <a:rPr lang="en-US" altLang="en-US" dirty="0">
                <a:latin typeface="+mj-lt"/>
              </a:rPr>
              <a:t>Measuring chronic diseases in countries with no access gradient  (</a:t>
            </a:r>
            <a:r>
              <a:rPr lang="en-US" altLang="en-US" dirty="0" err="1">
                <a:latin typeface="+mj-lt"/>
              </a:rPr>
              <a:t>Danesh</a:t>
            </a:r>
            <a:r>
              <a:rPr lang="en-US" altLang="en-US" dirty="0">
                <a:latin typeface="+mj-lt"/>
              </a:rPr>
              <a:t> et al. 2024; NBER WP 32577)</a:t>
            </a:r>
          </a:p>
          <a:p>
            <a:pPr lvl="1" eaLnBrk="1" hangingPunct="1">
              <a:defRPr/>
            </a:pPr>
            <a:r>
              <a:rPr lang="en-US" altLang="en-US" dirty="0">
                <a:latin typeface="+mj-lt"/>
              </a:rPr>
              <a:t>… more needed!</a:t>
            </a:r>
          </a:p>
          <a:p>
            <a:pPr lvl="2" eaLnBrk="1" hangingPunct="1">
              <a:defRPr/>
            </a:pPr>
            <a:r>
              <a:rPr lang="en-US" altLang="en-US" dirty="0">
                <a:latin typeface="+mj-lt"/>
              </a:rPr>
              <a:t>Two projects in progress / pursuit…</a:t>
            </a:r>
          </a:p>
        </p:txBody>
      </p:sp>
      <p:sp>
        <p:nvSpPr>
          <p:cNvPr id="64516"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3597789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01168"/>
            <a:ext cx="9144000" cy="1152144"/>
          </a:xfrm>
        </p:spPr>
        <p:txBody>
          <a:bodyPr>
            <a:normAutofit/>
          </a:bodyPr>
          <a:lstStyle/>
          <a:p>
            <a:pPr algn="ctr"/>
            <a:r>
              <a:rPr lang="en-US" sz="3000" dirty="0">
                <a:latin typeface="Century Gothic" panose="020B0502020202020204" pitchFamily="34" charset="0"/>
              </a:rPr>
              <a:t>Effects of Medicaid on Non-Recipients</a:t>
            </a:r>
            <a:endParaRPr lang="en-US" sz="3000" dirty="0"/>
          </a:p>
        </p:txBody>
      </p:sp>
      <p:sp>
        <p:nvSpPr>
          <p:cNvPr id="10" name="TextBox 9"/>
          <p:cNvSpPr txBox="1"/>
          <p:nvPr/>
        </p:nvSpPr>
        <p:spPr>
          <a:xfrm>
            <a:off x="457199" y="1330053"/>
            <a:ext cx="8229600" cy="2862322"/>
          </a:xfrm>
          <a:prstGeom prst="rect">
            <a:avLst/>
          </a:prstGeom>
          <a:noFill/>
        </p:spPr>
        <p:txBody>
          <a:bodyPr wrap="square" rtlCol="0">
            <a:spAutoFit/>
          </a:bodyPr>
          <a:lstStyle/>
          <a:p>
            <a:pPr marL="342900" indent="-342900">
              <a:buFont typeface="Arial" panose="020B0604020202020204" pitchFamily="34" charset="0"/>
              <a:buChar char="•"/>
              <a:defRPr/>
            </a:pPr>
            <a:r>
              <a:rPr lang="en-US" sz="2000" dirty="0">
                <a:latin typeface="Century Gothic" panose="020B0502020202020204" pitchFamily="34" charset="0"/>
              </a:rPr>
              <a:t>Low-income uninsured pay only ~20 cents on the dollar for their medical spending</a:t>
            </a:r>
          </a:p>
          <a:p>
            <a:pPr marL="800100" lvl="1" indent="-342900">
              <a:buFont typeface="Arial" panose="020B0604020202020204" pitchFamily="34" charset="0"/>
              <a:buChar char="•"/>
              <a:defRPr/>
            </a:pPr>
            <a:r>
              <a:rPr lang="en-US" sz="2000" dirty="0"/>
              <a:t>National estimates: uninsured pay 20 – 35 cents on the dollar for their medical care</a:t>
            </a:r>
            <a:endParaRPr lang="en-US" sz="2000" dirty="0">
              <a:latin typeface="Century Gothic" panose="020B0502020202020204" pitchFamily="34" charset="0"/>
            </a:endParaRPr>
          </a:p>
          <a:p>
            <a:pPr marL="800100" lvl="1" indent="-342900">
              <a:buFont typeface="Arial" panose="020B0604020202020204" pitchFamily="34" charset="0"/>
              <a:buChar char="•"/>
              <a:defRPr/>
            </a:pPr>
            <a:r>
              <a:rPr lang="en-US" sz="2000" dirty="0">
                <a:latin typeface="Century Gothic" panose="020B0502020202020204" pitchFamily="34" charset="0"/>
              </a:rPr>
              <a:t>Remainder is charity care (i.e. by non-profit hospitals and public clinics) and bad debt</a:t>
            </a:r>
          </a:p>
          <a:p>
            <a:pPr lvl="1">
              <a:defRPr/>
            </a:pPr>
            <a:endParaRPr lang="en-US" sz="2000" dirty="0">
              <a:latin typeface="Century Gothic" panose="020B0502020202020204" pitchFamily="34" charset="0"/>
            </a:endParaRPr>
          </a:p>
          <a:p>
            <a:pPr>
              <a:buFont typeface="Arial" panose="020B0604020202020204" pitchFamily="34" charset="0"/>
              <a:buChar char="•"/>
              <a:defRPr/>
            </a:pPr>
            <a:endParaRPr lang="en-US" sz="2000" dirty="0">
              <a:latin typeface="Century Gothic" panose="020B0502020202020204" pitchFamily="34" charset="0"/>
            </a:endParaRPr>
          </a:p>
          <a:p>
            <a:endParaRPr lang="en-US" sz="2000" dirty="0"/>
          </a:p>
        </p:txBody>
      </p:sp>
      <p:sp>
        <p:nvSpPr>
          <p:cNvPr id="13" name="TextBox 12"/>
          <p:cNvSpPr txBox="1"/>
          <p:nvPr/>
        </p:nvSpPr>
        <p:spPr>
          <a:xfrm>
            <a:off x="457199" y="3416856"/>
            <a:ext cx="8077201" cy="2831544"/>
          </a:xfrm>
          <a:prstGeom prst="rect">
            <a:avLst/>
          </a:prstGeom>
          <a:noFill/>
        </p:spPr>
        <p:txBody>
          <a:bodyPr wrap="square" rtlCol="0">
            <a:spAutoFit/>
          </a:bodyPr>
          <a:lstStyle/>
          <a:p>
            <a:pPr marL="342900" indent="-342900">
              <a:buFont typeface="Arial" panose="020B0604020202020204" pitchFamily="34" charset="0"/>
              <a:buChar char="•"/>
              <a:defRPr/>
            </a:pPr>
            <a:r>
              <a:rPr lang="en-US" sz="2000" dirty="0">
                <a:latin typeface="Century Gothic" panose="020B0502020202020204" pitchFamily="34" charset="0"/>
              </a:rPr>
              <a:t>Implications:  </a:t>
            </a:r>
          </a:p>
          <a:p>
            <a:pPr marL="800100" lvl="1" indent="-342900">
              <a:buFont typeface="Arial" panose="020B0604020202020204" pitchFamily="34" charset="0"/>
              <a:buChar char="•"/>
              <a:defRPr/>
            </a:pPr>
            <a:r>
              <a:rPr lang="en-US" sz="2000" dirty="0"/>
              <a:t>Low income “uninsured” have substantial implicit insurance (may explain modest health impacts)</a:t>
            </a:r>
          </a:p>
          <a:p>
            <a:pPr marL="800100" lvl="1" indent="-342900">
              <a:buFont typeface="Arial" panose="020B0604020202020204" pitchFamily="34" charset="0"/>
              <a:buChar char="•"/>
              <a:defRPr/>
            </a:pPr>
            <a:r>
              <a:rPr lang="en-US" sz="2000" dirty="0"/>
              <a:t>Medicaid </a:t>
            </a:r>
            <a:r>
              <a:rPr lang="en-US" sz="2000" i="1" dirty="0"/>
              <a:t>recipients </a:t>
            </a:r>
            <a:r>
              <a:rPr lang="en-US" sz="2000" dirty="0"/>
              <a:t>not the only Medicaid </a:t>
            </a:r>
            <a:r>
              <a:rPr lang="en-US" sz="2000" i="1" dirty="0"/>
              <a:t>beneficiaries </a:t>
            </a:r>
          </a:p>
          <a:p>
            <a:pPr marL="342900" indent="-342900">
              <a:buFont typeface="Arial" panose="020B0604020202020204" pitchFamily="34" charset="0"/>
              <a:buChar char="•"/>
              <a:defRPr/>
            </a:pPr>
            <a:endParaRPr lang="en-US" sz="2000" dirty="0">
              <a:latin typeface="Century Gothic" panose="020B0502020202020204" pitchFamily="34" charset="0"/>
            </a:endParaRPr>
          </a:p>
          <a:p>
            <a:pPr marL="342900" indent="-342900">
              <a:buFont typeface="Arial" panose="020B0604020202020204" pitchFamily="34" charset="0"/>
              <a:buChar char="•"/>
              <a:defRPr/>
            </a:pPr>
            <a:r>
              <a:rPr lang="en-US" sz="2000" dirty="0">
                <a:latin typeface="Century Gothic" panose="020B0502020202020204" pitchFamily="34" charset="0"/>
              </a:rPr>
              <a:t>In Oregon, we estimate that for every dollar of Medicaid spending, about $0.60 represents a transfer to the providers of implicit insurance for the low-income uninsured</a:t>
            </a:r>
          </a:p>
          <a:p>
            <a:endParaRPr lang="en-US" dirty="0"/>
          </a:p>
        </p:txBody>
      </p:sp>
      <p:sp>
        <p:nvSpPr>
          <p:cNvPr id="2" name="Footer Placeholder 1"/>
          <p:cNvSpPr>
            <a:spLocks noGrp="1"/>
          </p:cNvSpPr>
          <p:nvPr>
            <p:ph type="ftr" sz="quarter" idx="15"/>
          </p:nvPr>
        </p:nvSpPr>
        <p:spPr/>
        <p:txBody>
          <a:bodyPr/>
          <a:lstStyle/>
          <a:p>
            <a:pPr>
              <a:defRPr/>
            </a:pPr>
            <a:r>
              <a:rPr lang="en-US"/>
              <a:t>Health Insurance Subsidies: What Do They Do and What Does That Mean? </a:t>
            </a:r>
            <a:endParaRPr lang="en-US" dirty="0"/>
          </a:p>
        </p:txBody>
      </p:sp>
    </p:spTree>
    <p:extLst>
      <p:ext uri="{BB962C8B-B14F-4D97-AF65-F5344CB8AC3E}">
        <p14:creationId xmlns:p14="http://schemas.microsoft.com/office/powerpoint/2010/main" val="3365957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ctr" eaLnBrk="1" hangingPunct="1"/>
            <a:r>
              <a:rPr lang="en-US" altLang="en-US" sz="3000"/>
              <a:t>Extrapolating Beyond the Experiment</a:t>
            </a:r>
          </a:p>
        </p:txBody>
      </p:sp>
      <p:sp>
        <p:nvSpPr>
          <p:cNvPr id="65539" name="Content Placeholder 2"/>
          <p:cNvSpPr>
            <a:spLocks noGrp="1"/>
          </p:cNvSpPr>
          <p:nvPr>
            <p:ph idx="1"/>
          </p:nvPr>
        </p:nvSpPr>
        <p:spPr>
          <a:xfrm>
            <a:off x="457200" y="1219200"/>
            <a:ext cx="8504238" cy="4572000"/>
          </a:xfrm>
        </p:spPr>
        <p:txBody>
          <a:bodyPr/>
          <a:lstStyle/>
          <a:p>
            <a:pPr eaLnBrk="1" hangingPunct="1">
              <a:defRPr/>
            </a:pPr>
            <a:r>
              <a:rPr lang="en-US" altLang="en-US" dirty="0">
                <a:latin typeface="+mj-lt"/>
              </a:rPr>
              <a:t>Context quite relevant for health care reform</a:t>
            </a:r>
          </a:p>
          <a:p>
            <a:pPr lvl="1" eaLnBrk="1" hangingPunct="1">
              <a:buFont typeface="Arial" panose="020B0604020202020204" pitchFamily="34" charset="0"/>
              <a:buChar char="•"/>
              <a:defRPr/>
            </a:pPr>
            <a:r>
              <a:rPr lang="en-US" altLang="en-US" dirty="0">
                <a:latin typeface="+mj-lt"/>
              </a:rPr>
              <a:t>Population covered by Medicaid in our study basically the same as those covered by 2014 ACA expansion of Medicaid or uncovered by potential repeal</a:t>
            </a:r>
          </a:p>
          <a:p>
            <a:pPr eaLnBrk="1" hangingPunct="1">
              <a:defRPr/>
            </a:pPr>
            <a:r>
              <a:rPr lang="en-US" altLang="en-US" dirty="0">
                <a:latin typeface="+mj-lt"/>
              </a:rPr>
              <a:t>But important caveats to bear in mind:</a:t>
            </a:r>
          </a:p>
          <a:p>
            <a:pPr lvl="1" eaLnBrk="1" hangingPunct="1">
              <a:buFont typeface="Arial" panose="020B0604020202020204" pitchFamily="34" charset="0"/>
              <a:buChar char="•"/>
              <a:defRPr/>
            </a:pPr>
            <a:r>
              <a:rPr lang="en-US" altLang="en-US" dirty="0">
                <a:latin typeface="+mj-lt"/>
              </a:rPr>
              <a:t>Time pattern of effects (1-2 years vs. longer run)</a:t>
            </a:r>
          </a:p>
          <a:p>
            <a:pPr lvl="1" eaLnBrk="1" hangingPunct="1">
              <a:buFont typeface="Arial" panose="020B0604020202020204" pitchFamily="34" charset="0"/>
              <a:buChar char="•"/>
              <a:defRPr/>
            </a:pPr>
            <a:r>
              <a:rPr lang="en-US" altLang="en-US" dirty="0">
                <a:latin typeface="+mj-lt"/>
              </a:rPr>
              <a:t>Partial vs. general equilibrium effects (Finkelstein QJE 2007)</a:t>
            </a:r>
          </a:p>
          <a:p>
            <a:pPr lvl="1" eaLnBrk="1" hangingPunct="1">
              <a:buFont typeface="Arial" panose="020B0604020202020204" pitchFamily="34" charset="0"/>
              <a:buChar char="•"/>
              <a:defRPr/>
            </a:pPr>
            <a:r>
              <a:rPr lang="en-US" altLang="en-US" dirty="0">
                <a:latin typeface="+mj-lt"/>
              </a:rPr>
              <a:t>Heterogeneity in treatment effects</a:t>
            </a:r>
          </a:p>
          <a:p>
            <a:pPr lvl="2" eaLnBrk="1" hangingPunct="1">
              <a:defRPr/>
            </a:pPr>
            <a:r>
              <a:rPr lang="en-US" altLang="en-US" dirty="0">
                <a:latin typeface="+mj-lt"/>
              </a:rPr>
              <a:t>Representativeness of Oregon (population; health care system)</a:t>
            </a:r>
          </a:p>
          <a:p>
            <a:pPr lvl="2" eaLnBrk="1" hangingPunct="1">
              <a:defRPr/>
            </a:pPr>
            <a:r>
              <a:rPr lang="en-US" altLang="en-US" dirty="0">
                <a:latin typeface="+mj-lt"/>
              </a:rPr>
              <a:t>Selection on gains? </a:t>
            </a:r>
          </a:p>
          <a:p>
            <a:pPr lvl="3" eaLnBrk="1" hangingPunct="1">
              <a:buFont typeface="Arial" panose="020B0604020202020204" pitchFamily="34" charset="0"/>
              <a:buChar char="•"/>
              <a:defRPr/>
            </a:pPr>
            <a:r>
              <a:rPr lang="en-US" altLang="en-US" dirty="0">
                <a:latin typeface="+mj-lt"/>
              </a:rPr>
              <a:t>Voluntary vs. mandatory enrollment (“selection on moral hazard” (</a:t>
            </a:r>
            <a:r>
              <a:rPr lang="en-US" altLang="en-US" dirty="0" err="1">
                <a:latin typeface="+mj-lt"/>
              </a:rPr>
              <a:t>Einav</a:t>
            </a:r>
            <a:r>
              <a:rPr lang="en-US" altLang="en-US" dirty="0">
                <a:latin typeface="+mj-lt"/>
              </a:rPr>
              <a:t> et al AER 2013))</a:t>
            </a:r>
          </a:p>
          <a:p>
            <a:pPr lvl="1" eaLnBrk="1" hangingPunct="1">
              <a:defRPr/>
            </a:pPr>
            <a:endParaRPr lang="en-US" altLang="en-US" dirty="0">
              <a:latin typeface="Garamond" panose="02020404030301010803" pitchFamily="18" charset="0"/>
            </a:endParaRPr>
          </a:p>
        </p:txBody>
      </p:sp>
      <p:sp>
        <p:nvSpPr>
          <p:cNvPr id="66564"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eaLnBrk="1" hangingPunct="1"/>
            <a:r>
              <a:rPr lang="en-US" altLang="en-US" sz="3000" dirty="0"/>
              <a:t>Updating Based on Our Findings</a:t>
            </a:r>
          </a:p>
        </p:txBody>
      </p:sp>
      <p:sp>
        <p:nvSpPr>
          <p:cNvPr id="66563" name="Content Placeholder 2"/>
          <p:cNvSpPr>
            <a:spLocks noGrp="1"/>
          </p:cNvSpPr>
          <p:nvPr>
            <p:ph idx="1"/>
          </p:nvPr>
        </p:nvSpPr>
        <p:spPr>
          <a:xfrm>
            <a:off x="457200" y="1143000"/>
            <a:ext cx="8686800" cy="4187825"/>
          </a:xfrm>
        </p:spPr>
        <p:txBody>
          <a:bodyPr/>
          <a:lstStyle/>
          <a:p>
            <a:pPr marL="0" indent="0" eaLnBrk="1" hangingPunct="1">
              <a:buNone/>
              <a:defRPr/>
            </a:pPr>
            <a:endParaRPr lang="en-US" altLang="ja-JP" dirty="0">
              <a:latin typeface="+mj-lt"/>
              <a:cs typeface="メイリオ" panose="020B0604030504040204" pitchFamily="34" charset="-128"/>
            </a:endParaRPr>
          </a:p>
          <a:p>
            <a:pPr marL="0" indent="0" eaLnBrk="1" hangingPunct="1">
              <a:buNone/>
              <a:defRPr/>
            </a:pPr>
            <a:endParaRPr lang="en-US" altLang="ja-JP" dirty="0">
              <a:latin typeface="+mj-lt"/>
              <a:cs typeface="メイリオ" panose="020B0604030504040204" pitchFamily="34" charset="-128"/>
            </a:endParaRPr>
          </a:p>
          <a:p>
            <a:pPr marL="400050" lvl="1" indent="0" eaLnBrk="1" hangingPunct="1">
              <a:buNone/>
              <a:defRPr/>
            </a:pPr>
            <a:endParaRPr lang="en-US" altLang="ja-JP" dirty="0">
              <a:latin typeface="+mj-lt"/>
              <a:cs typeface="メイリオ" panose="020B0604030504040204" pitchFamily="34" charset="-128"/>
            </a:endParaRPr>
          </a:p>
          <a:p>
            <a:pPr marL="400050" lvl="1" indent="0" eaLnBrk="1" hangingPunct="1">
              <a:buNone/>
              <a:defRPr/>
            </a:pPr>
            <a:r>
              <a:rPr lang="en-US" altLang="ja-JP" sz="2400" dirty="0">
                <a:latin typeface="+mj-lt"/>
                <a:cs typeface="メイリオ" panose="020B0604030504040204" pitchFamily="34" charset="-128"/>
              </a:rPr>
              <a:t>“No insurance is horrible, insurance is good. Like they needed a study to figure this one out.”</a:t>
            </a:r>
          </a:p>
          <a:p>
            <a:pPr marL="400050" lvl="1" indent="0" eaLnBrk="1" hangingPunct="1">
              <a:buNone/>
              <a:defRPr/>
            </a:pPr>
            <a:r>
              <a:rPr lang="en-US" altLang="en-US" dirty="0">
                <a:latin typeface="+mj-lt"/>
              </a:rPr>
              <a:t>				</a:t>
            </a:r>
            <a:r>
              <a:rPr lang="en-US" altLang="en-US" sz="1800" dirty="0">
                <a:latin typeface="+mj-lt"/>
              </a:rPr>
              <a:t>- Oregon lottery participant</a:t>
            </a:r>
            <a:endParaRPr lang="en-US" altLang="en-US" dirty="0">
              <a:latin typeface="+mj-lt"/>
            </a:endParaRPr>
          </a:p>
        </p:txBody>
      </p:sp>
      <p:sp>
        <p:nvSpPr>
          <p:cNvPr id="67588"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eaLnBrk="1" hangingPunct="1"/>
            <a:r>
              <a:rPr lang="en-US" altLang="en-US" sz="3000" dirty="0"/>
              <a:t>Updating Based on Our Findings</a:t>
            </a:r>
          </a:p>
        </p:txBody>
      </p:sp>
      <p:sp>
        <p:nvSpPr>
          <p:cNvPr id="66563" name="Content Placeholder 2"/>
          <p:cNvSpPr>
            <a:spLocks noGrp="1"/>
          </p:cNvSpPr>
          <p:nvPr>
            <p:ph idx="1"/>
          </p:nvPr>
        </p:nvSpPr>
        <p:spPr>
          <a:xfrm>
            <a:off x="457200" y="1143000"/>
            <a:ext cx="8686800" cy="4187825"/>
          </a:xfrm>
        </p:spPr>
        <p:txBody>
          <a:bodyPr/>
          <a:lstStyle/>
          <a:p>
            <a:pPr eaLnBrk="1" hangingPunct="1">
              <a:defRPr/>
            </a:pPr>
            <a:r>
              <a:rPr lang="en-US" altLang="ja-JP" dirty="0">
                <a:latin typeface="+mj-lt"/>
                <a:cs typeface="メイリオ" panose="020B0604030504040204" pitchFamily="34" charset="-128"/>
              </a:rPr>
              <a:t>“Medicaid is worthless”</a:t>
            </a:r>
          </a:p>
          <a:p>
            <a:pPr lvl="1" eaLnBrk="1" hangingPunct="1">
              <a:buFont typeface="Arial" panose="020B0604020202020204" pitchFamily="34" charset="0"/>
              <a:buChar char="•"/>
              <a:defRPr/>
            </a:pPr>
            <a:r>
              <a:rPr lang="en-US" altLang="en-US" dirty="0">
                <a:solidFill>
                  <a:schemeClr val="accent1"/>
                </a:solidFill>
                <a:latin typeface="+mj-lt"/>
              </a:rPr>
              <a:t>Not true:</a:t>
            </a:r>
            <a:r>
              <a:rPr lang="en-US" altLang="en-US" dirty="0">
                <a:latin typeface="+mj-lt"/>
              </a:rPr>
              <a:t> Increases in utilization, perceived access and quality, reductions in financial strain, and improvement in self-reported health </a:t>
            </a:r>
          </a:p>
          <a:p>
            <a:pPr eaLnBrk="1" hangingPunct="1">
              <a:defRPr/>
            </a:pPr>
            <a:r>
              <a:rPr lang="en-US" altLang="ja-JP" dirty="0">
                <a:latin typeface="+mj-lt"/>
                <a:cs typeface="メイリオ" panose="020B0604030504040204" pitchFamily="34" charset="-128"/>
              </a:rPr>
              <a:t>“Covering the uninsured will get them out of the Emergency Room”</a:t>
            </a:r>
          </a:p>
          <a:p>
            <a:pPr lvl="1" eaLnBrk="1" hangingPunct="1">
              <a:buFont typeface="Arial" panose="020B0604020202020204" pitchFamily="34" charset="0"/>
              <a:buChar char="•"/>
              <a:defRPr/>
            </a:pPr>
            <a:r>
              <a:rPr lang="en-US" altLang="ja-JP" dirty="0">
                <a:solidFill>
                  <a:schemeClr val="accent1"/>
                </a:solidFill>
                <a:latin typeface="+mj-lt"/>
                <a:cs typeface="メイリオ" panose="020B0604030504040204" pitchFamily="34" charset="-128"/>
              </a:rPr>
              <a:t>Not true: </a:t>
            </a:r>
            <a:r>
              <a:rPr lang="en-US" altLang="ja-JP" dirty="0">
                <a:latin typeface="+mj-lt"/>
                <a:cs typeface="メイリオ" panose="020B0604030504040204" pitchFamily="34" charset="-128"/>
              </a:rPr>
              <a:t>Medicaid increases use of ER (overall and for a broad range of visit types)</a:t>
            </a:r>
          </a:p>
          <a:p>
            <a:pPr eaLnBrk="1" hangingPunct="1">
              <a:defRPr/>
            </a:pPr>
            <a:r>
              <a:rPr lang="en-US" altLang="ja-JP" dirty="0">
                <a:latin typeface="+mj-lt"/>
                <a:cs typeface="メイリオ" panose="020B0604030504040204" pitchFamily="34" charset="-128"/>
              </a:rPr>
              <a:t>“Health insurance expansion saves money”</a:t>
            </a:r>
          </a:p>
          <a:p>
            <a:pPr lvl="1" eaLnBrk="1" hangingPunct="1">
              <a:buFont typeface="Arial" panose="020B0604020202020204" pitchFamily="34" charset="0"/>
              <a:buChar char="•"/>
              <a:defRPr/>
            </a:pPr>
            <a:r>
              <a:rPr lang="en-US" altLang="en-US" dirty="0">
                <a:solidFill>
                  <a:schemeClr val="accent1"/>
                </a:solidFill>
                <a:latin typeface="+mj-lt"/>
              </a:rPr>
              <a:t>Not true in short run:</a:t>
            </a:r>
            <a:r>
              <a:rPr lang="en-US" altLang="en-US" dirty="0">
                <a:latin typeface="+mj-lt"/>
              </a:rPr>
              <a:t> increases in health care use</a:t>
            </a:r>
          </a:p>
          <a:p>
            <a:pPr lvl="1" eaLnBrk="1" hangingPunct="1">
              <a:buFont typeface="Arial" panose="020B0604020202020204" pitchFamily="34" charset="0"/>
              <a:buChar char="•"/>
              <a:defRPr/>
            </a:pPr>
            <a:r>
              <a:rPr lang="en-US" altLang="en-US" dirty="0">
                <a:latin typeface="+mj-lt"/>
              </a:rPr>
              <a:t>In long run, remains to be seen: increases in preventive care and improvements in self-reported health</a:t>
            </a:r>
          </a:p>
        </p:txBody>
      </p:sp>
      <p:sp>
        <p:nvSpPr>
          <p:cNvPr id="67588"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375704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ChangeAspect="1"/>
          </p:cNvPicPr>
          <p:nvPr/>
        </p:nvPicPr>
        <p:blipFill>
          <a:blip r:embed="rId3">
            <a:extLst>
              <a:ext uri="{28A0092B-C50C-407E-A947-70E740481C1C}">
                <a14:useLocalDpi xmlns:a14="http://schemas.microsoft.com/office/drawing/2010/main" val="0"/>
              </a:ext>
            </a:extLst>
          </a:blip>
          <a:srcRect t="-4311" b="8273"/>
          <a:stretch>
            <a:fillRect/>
          </a:stretch>
        </p:blipFill>
        <p:spPr bwMode="auto">
          <a:xfrm>
            <a:off x="4929188" y="1770063"/>
            <a:ext cx="383381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4">
            <a:extLst>
              <a:ext uri="{28A0092B-C50C-407E-A947-70E740481C1C}">
                <a14:useLocalDpi xmlns:a14="http://schemas.microsoft.com/office/drawing/2010/main" val="0"/>
              </a:ext>
            </a:extLst>
          </a:blip>
          <a:srcRect b="16006"/>
          <a:stretch>
            <a:fillRect/>
          </a:stretch>
        </p:blipFill>
        <p:spPr bwMode="auto">
          <a:xfrm>
            <a:off x="422275" y="1582738"/>
            <a:ext cx="3751263" cy="152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2"/>
          <p:cNvPicPr>
            <a:picLocks noChangeAspect="1" noChangeArrowheads="1"/>
          </p:cNvPicPr>
          <p:nvPr/>
        </p:nvPicPr>
        <p:blipFill>
          <a:blip r:embed="rId5">
            <a:extLst>
              <a:ext uri="{28A0092B-C50C-407E-A947-70E740481C1C}">
                <a14:useLocalDpi xmlns:a14="http://schemas.microsoft.com/office/drawing/2010/main" val="0"/>
              </a:ext>
            </a:extLst>
          </a:blip>
          <a:srcRect t="26416"/>
          <a:stretch>
            <a:fillRect/>
          </a:stretch>
        </p:blipFill>
        <p:spPr bwMode="auto">
          <a:xfrm>
            <a:off x="4865688" y="4183063"/>
            <a:ext cx="3897312" cy="100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89" name="Group 7"/>
          <p:cNvGrpSpPr>
            <a:grpSpLocks/>
          </p:cNvGrpSpPr>
          <p:nvPr/>
        </p:nvGrpSpPr>
        <p:grpSpPr bwMode="auto">
          <a:xfrm>
            <a:off x="422275" y="3852863"/>
            <a:ext cx="4102100" cy="2038350"/>
            <a:chOff x="4524375" y="2566088"/>
            <a:chExt cx="4619625" cy="1631228"/>
          </a:xfrm>
        </p:grpSpPr>
        <p:pic>
          <p:nvPicPr>
            <p:cNvPr id="1639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2566088"/>
              <a:ext cx="4619625" cy="157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950" y="3409951"/>
              <a:ext cx="4572000" cy="78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390" name="Rectangle 2"/>
          <p:cNvSpPr>
            <a:spLocks noGrp="1" noChangeArrowheads="1"/>
          </p:cNvSpPr>
          <p:nvPr>
            <p:ph type="title"/>
          </p:nvPr>
        </p:nvSpPr>
        <p:spPr>
          <a:xfrm>
            <a:off x="0" y="295275"/>
            <a:ext cx="9144000" cy="1152525"/>
          </a:xfrm>
        </p:spPr>
        <p:txBody>
          <a:bodyPr/>
          <a:lstStyle/>
          <a:p>
            <a:pPr algn="ctr" eaLnBrk="1" hangingPunct="1"/>
            <a:r>
              <a:rPr lang="en-US" altLang="en-US" sz="3000"/>
              <a:t> Helpful or Harmful: The Debate Over Medicaid </a:t>
            </a:r>
          </a:p>
        </p:txBody>
      </p:sp>
      <p:sp>
        <p:nvSpPr>
          <p:cNvPr id="17418"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latin typeface="+mj-lt"/>
                <a:cs typeface="Arial" panose="020B0604020202020204" pitchFamily="34" charset="0"/>
              </a:rPr>
              <a:t>What Does It Do and What Does That Mean?</a:t>
            </a:r>
            <a:endParaRPr lang="en-US" altLang="en-US" dirty="0">
              <a:latin typeface="+mj-lt"/>
              <a:cs typeface="Arial" panose="020B0604020202020204" pitchFamily="34" charset="0"/>
            </a:endParaRPr>
          </a:p>
        </p:txBody>
      </p:sp>
      <p:sp>
        <p:nvSpPr>
          <p:cNvPr id="5" name="Rectangle 4"/>
          <p:cNvSpPr/>
          <p:nvPr/>
        </p:nvSpPr>
        <p:spPr>
          <a:xfrm>
            <a:off x="2743200" y="1770063"/>
            <a:ext cx="304800" cy="287337"/>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Boston Glob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4572000" cy="1217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87" name="Picture 4" descr="NY Tim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15000"/>
            <a:ext cx="7086600" cy="60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88" name="Picture 5" descr="Tim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04950"/>
            <a:ext cx="4973638" cy="116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89" name="Picture 6" descr="Washington Post 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21275" y="4572000"/>
            <a:ext cx="3698875" cy="725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90" name="Picture 7" descr="Forbe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8125" y="2932113"/>
            <a:ext cx="3276600" cy="139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91"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500188"/>
            <a:ext cx="3432175" cy="1090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92"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44900" y="2859088"/>
            <a:ext cx="4660900" cy="76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93" name="Picture 11"/>
          <p:cNvPicPr>
            <a:picLocks noChangeAspect="1"/>
          </p:cNvPicPr>
          <p:nvPr/>
        </p:nvPicPr>
        <p:blipFill>
          <a:blip r:embed="rId10">
            <a:grayscl/>
            <a:biLevel thresh="50000"/>
            <a:extLst>
              <a:ext uri="{28A0092B-C50C-407E-A947-70E740481C1C}">
                <a14:useLocalDpi xmlns:a14="http://schemas.microsoft.com/office/drawing/2010/main" val="0"/>
              </a:ext>
            </a:extLst>
          </a:blip>
          <a:srcRect/>
          <a:stretch>
            <a:fillRect/>
          </a:stretch>
        </p:blipFill>
        <p:spPr bwMode="auto">
          <a:xfrm>
            <a:off x="3644900" y="3816350"/>
            <a:ext cx="5321300" cy="41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7594" name="Title 1"/>
          <p:cNvSpPr>
            <a:spLocks noGrp="1"/>
          </p:cNvSpPr>
          <p:nvPr>
            <p:ph type="title"/>
          </p:nvPr>
        </p:nvSpPr>
        <p:spPr/>
        <p:txBody>
          <a:bodyPr/>
          <a:lstStyle/>
          <a:p>
            <a:pPr algn="ctr" eaLnBrk="1" hangingPunct="1"/>
            <a:r>
              <a:rPr lang="en-US" altLang="en-US" sz="3000"/>
              <a:t>Tremendous Media Response</a:t>
            </a:r>
          </a:p>
        </p:txBody>
      </p:sp>
      <p:sp>
        <p:nvSpPr>
          <p:cNvPr id="68619"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12"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08723" y="4953000"/>
            <a:ext cx="5877877" cy="1250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52800"/>
            <a:ext cx="43116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503363"/>
            <a:ext cx="4060825" cy="310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7" name="Title 2"/>
          <p:cNvSpPr>
            <a:spLocks noGrp="1"/>
          </p:cNvSpPr>
          <p:nvPr>
            <p:ph type="title"/>
          </p:nvPr>
        </p:nvSpPr>
        <p:spPr/>
        <p:txBody>
          <a:bodyPr/>
          <a:lstStyle/>
          <a:p>
            <a:pPr algn="ctr" eaLnBrk="1" hangingPunct="1"/>
            <a:r>
              <a:rPr lang="en-US" altLang="en-US" sz="3000"/>
              <a:t>Reframing the Debate</a:t>
            </a:r>
          </a:p>
        </p:txBody>
      </p:sp>
      <p:sp>
        <p:nvSpPr>
          <p:cNvPr id="70663"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6963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1751013"/>
            <a:ext cx="43053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228600"/>
            <a:ext cx="8534400" cy="758825"/>
          </a:xfrm>
        </p:spPr>
        <p:txBody>
          <a:bodyPr/>
          <a:lstStyle/>
          <a:p>
            <a:pPr algn="ctr" eaLnBrk="1" hangingPunct="1"/>
            <a:r>
              <a:rPr lang="en-US" altLang="en-US" sz="3000"/>
              <a:t>Beyond Oregon: Where Do We Go from Here?</a:t>
            </a:r>
          </a:p>
        </p:txBody>
      </p:sp>
      <p:sp>
        <p:nvSpPr>
          <p:cNvPr id="71683" name="Content Placeholder 1"/>
          <p:cNvSpPr>
            <a:spLocks noGrp="1"/>
          </p:cNvSpPr>
          <p:nvPr>
            <p:ph idx="1"/>
          </p:nvPr>
        </p:nvSpPr>
        <p:spPr>
          <a:xfrm>
            <a:off x="3919538" y="1600200"/>
            <a:ext cx="4691062" cy="4572000"/>
          </a:xfrm>
        </p:spPr>
        <p:txBody>
          <a:bodyPr/>
          <a:lstStyle/>
          <a:p>
            <a:pPr eaLnBrk="1" hangingPunct="1">
              <a:defRPr/>
            </a:pPr>
            <a:r>
              <a:rPr lang="en-US" altLang="en-US" dirty="0">
                <a:latin typeface="+mj-lt"/>
              </a:rPr>
              <a:t>Critical need for more randomized evaluations in domestic policy</a:t>
            </a:r>
          </a:p>
          <a:p>
            <a:pPr eaLnBrk="1" hangingPunct="1">
              <a:defRPr/>
            </a:pPr>
            <a:r>
              <a:rPr lang="en-US" altLang="en-US" dirty="0">
                <a:latin typeface="+mj-lt"/>
              </a:rPr>
              <a:t>Oregon shouldn’t get so much media attention</a:t>
            </a:r>
          </a:p>
          <a:p>
            <a:pPr lvl="1" eaLnBrk="1" hangingPunct="1">
              <a:buFont typeface="Arial" panose="020B0604020202020204" pitchFamily="34" charset="0"/>
              <a:buChar char="•"/>
              <a:defRPr/>
            </a:pPr>
            <a:r>
              <a:rPr lang="en-US" altLang="en-US" dirty="0">
                <a:latin typeface="+mj-lt"/>
              </a:rPr>
              <a:t>Randomized evaluations on health care policy ideally closer to norm than exception</a:t>
            </a:r>
          </a:p>
          <a:p>
            <a:pPr lvl="1" eaLnBrk="1" hangingPunct="1">
              <a:buFont typeface="Arial" panose="020B0604020202020204" pitchFamily="34" charset="0"/>
              <a:buChar char="•"/>
              <a:defRPr/>
            </a:pPr>
            <a:r>
              <a:rPr lang="en-US" altLang="en-US" dirty="0">
                <a:latin typeface="+mj-lt"/>
              </a:rPr>
              <a:t>i.e. RCTs on how health care is delivered: health insurance, increase use of “appropriate” care, care coordination… </a:t>
            </a:r>
          </a:p>
        </p:txBody>
      </p:sp>
      <p:sp>
        <p:nvSpPr>
          <p:cNvPr id="72709"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endParaRPr lang="en-US" altLang="en-US" dirty="0">
              <a:solidFill>
                <a:srgbClr val="FFFFFF"/>
              </a:solidFill>
              <a:cs typeface="Arial" panose="020B0604020202020204" pitchFamily="34" charset="0"/>
            </a:endParaRPr>
          </a:p>
        </p:txBody>
      </p:sp>
      <p:pic>
        <p:nvPicPr>
          <p:cNvPr id="71685" name="Picture 2" descr="immunize.jpg"/>
          <p:cNvPicPr>
            <a:picLocks noChangeAspect="1"/>
          </p:cNvPicPr>
          <p:nvPr/>
        </p:nvPicPr>
        <p:blipFill>
          <a:blip r:embed="rId2">
            <a:extLst>
              <a:ext uri="{28A0092B-C50C-407E-A947-70E740481C1C}">
                <a14:useLocalDpi xmlns:a14="http://schemas.microsoft.com/office/drawing/2010/main" val="0"/>
              </a:ext>
            </a:extLst>
          </a:blip>
          <a:srcRect l="15800" t="31419" r="45738"/>
          <a:stretch>
            <a:fillRect/>
          </a:stretch>
        </p:blipFill>
        <p:spPr bwMode="auto">
          <a:xfrm>
            <a:off x="165100" y="1397000"/>
            <a:ext cx="35433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92100" y="381000"/>
            <a:ext cx="8534400" cy="758825"/>
          </a:xfrm>
        </p:spPr>
        <p:txBody>
          <a:bodyPr/>
          <a:lstStyle/>
          <a:p>
            <a:pPr algn="ctr" eaLnBrk="1" hangingPunct="1"/>
            <a:r>
              <a:rPr lang="en-US" altLang="en-US" sz="3000"/>
              <a:t>Use of RCTs in U.S. Health Care Delivery </a:t>
            </a:r>
            <a:br>
              <a:rPr lang="en-US" altLang="en-US" sz="3000"/>
            </a:br>
            <a:r>
              <a:rPr lang="en-US" altLang="en-US" sz="3000"/>
              <a:t>(Finkelstein and Taubman, </a:t>
            </a:r>
            <a:r>
              <a:rPr lang="en-US" altLang="en-US" sz="3000" i="1"/>
              <a:t>Science </a:t>
            </a:r>
            <a:r>
              <a:rPr lang="en-US" altLang="en-US" sz="3000"/>
              <a:t>2015)</a:t>
            </a:r>
          </a:p>
        </p:txBody>
      </p:sp>
      <p:sp>
        <p:nvSpPr>
          <p:cNvPr id="72707" name="Content Placeholder 2"/>
          <p:cNvSpPr>
            <a:spLocks noGrp="1"/>
          </p:cNvSpPr>
          <p:nvPr>
            <p:ph idx="1"/>
          </p:nvPr>
        </p:nvSpPr>
        <p:spPr>
          <a:xfrm>
            <a:off x="463550" y="1219200"/>
            <a:ext cx="8229600" cy="4705350"/>
          </a:xfrm>
        </p:spPr>
        <p:txBody>
          <a:bodyPr/>
          <a:lstStyle/>
          <a:p>
            <a:pPr eaLnBrk="1" hangingPunct="1">
              <a:defRPr/>
            </a:pPr>
            <a:r>
              <a:rPr lang="en-US" altLang="en-US" dirty="0">
                <a:latin typeface="+mj-lt"/>
              </a:rPr>
              <a:t>Limited use to date </a:t>
            </a:r>
          </a:p>
          <a:p>
            <a:pPr lvl="1" eaLnBrk="1" hangingPunct="1">
              <a:buFont typeface="Arial" panose="020B0604020202020204" pitchFamily="34" charset="0"/>
              <a:buChar char="•"/>
              <a:defRPr/>
            </a:pPr>
            <a:r>
              <a:rPr lang="en-US" altLang="en-US" dirty="0">
                <a:latin typeface="+mj-lt"/>
              </a:rPr>
              <a:t>Search of top medical, economics, and health services journals</a:t>
            </a:r>
          </a:p>
          <a:p>
            <a:pPr lvl="1" eaLnBrk="1" hangingPunct="1">
              <a:buFont typeface="Arial" panose="020B0604020202020204" pitchFamily="34" charset="0"/>
              <a:buChar char="•"/>
              <a:defRPr/>
            </a:pPr>
            <a:r>
              <a:rPr lang="en-US" altLang="en-US" b="1" dirty="0">
                <a:latin typeface="+mj-lt"/>
              </a:rPr>
              <a:t>18 percent of U.S. health care delivery interventions randomized </a:t>
            </a:r>
          </a:p>
          <a:p>
            <a:pPr eaLnBrk="1" hangingPunct="1">
              <a:buClr>
                <a:srgbClr val="A9A57C"/>
              </a:buClr>
              <a:defRPr/>
            </a:pPr>
            <a:r>
              <a:rPr lang="en-US" altLang="en-US" dirty="0">
                <a:solidFill>
                  <a:srgbClr val="2F2B20"/>
                </a:solidFill>
                <a:latin typeface="+mj-lt"/>
              </a:rPr>
              <a:t>Greater use of RCTs for U.S. medical interventions</a:t>
            </a:r>
          </a:p>
          <a:p>
            <a:pPr lvl="1" eaLnBrk="1" hangingPunct="1">
              <a:buFont typeface="Arial" panose="020B0604020202020204" pitchFamily="34" charset="0"/>
              <a:buChar char="•"/>
              <a:defRPr/>
            </a:pPr>
            <a:r>
              <a:rPr lang="en-US" altLang="en-US" dirty="0">
                <a:latin typeface="+mj-lt"/>
              </a:rPr>
              <a:t>80 percent of U.S.-based medical treatment studies randomized </a:t>
            </a:r>
          </a:p>
          <a:p>
            <a:pPr lvl="1" eaLnBrk="1" hangingPunct="1">
              <a:buFont typeface="Arial" panose="020B0604020202020204" pitchFamily="34" charset="0"/>
              <a:buChar char="•"/>
              <a:defRPr/>
            </a:pPr>
            <a:r>
              <a:rPr lang="en-US" altLang="en-US" dirty="0">
                <a:latin typeface="+mj-lt"/>
              </a:rPr>
              <a:t>True of both drug (86 percent) and non-drug (66 percent) interventions</a:t>
            </a:r>
          </a:p>
          <a:p>
            <a:pPr eaLnBrk="1" hangingPunct="1">
              <a:buClr>
                <a:srgbClr val="A9A57C"/>
              </a:buClr>
              <a:defRPr/>
            </a:pPr>
            <a:r>
              <a:rPr lang="en-US" altLang="en-US" dirty="0">
                <a:solidFill>
                  <a:srgbClr val="2F2B20"/>
                </a:solidFill>
                <a:latin typeface="+mj-lt"/>
              </a:rPr>
              <a:t>Greater use of RCTs for other social policy </a:t>
            </a:r>
          </a:p>
          <a:p>
            <a:pPr lvl="1" eaLnBrk="1" hangingPunct="1">
              <a:buFont typeface="Arial" panose="020B0604020202020204" pitchFamily="34" charset="0"/>
              <a:buChar char="•"/>
              <a:defRPr/>
            </a:pPr>
            <a:r>
              <a:rPr lang="en-US" altLang="en-US" dirty="0">
                <a:latin typeface="+mj-lt"/>
              </a:rPr>
              <a:t>36 percent of U.S. education studies</a:t>
            </a:r>
          </a:p>
          <a:p>
            <a:pPr lvl="1" eaLnBrk="1" hangingPunct="1">
              <a:buFont typeface="Arial" panose="020B0604020202020204" pitchFamily="34" charset="0"/>
              <a:buChar char="•"/>
              <a:defRPr/>
            </a:pPr>
            <a:r>
              <a:rPr lang="en-US" altLang="en-US" dirty="0">
                <a:latin typeface="+mj-lt"/>
              </a:rPr>
              <a:t>46 percent of international development studies</a:t>
            </a:r>
          </a:p>
          <a:p>
            <a:pPr lvl="1" eaLnBrk="1" hangingPunct="1">
              <a:defRPr/>
            </a:pPr>
            <a:endParaRPr lang="en-US" altLang="en-US" dirty="0"/>
          </a:p>
        </p:txBody>
      </p:sp>
      <p:sp>
        <p:nvSpPr>
          <p:cNvPr id="73732"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chemeClr val="bg1"/>
                </a:solidFill>
                <a:latin typeface="+mj-lt"/>
                <a:cs typeface="Arial" panose="020B0604020202020204" pitchFamily="34" charset="0"/>
              </a:rPr>
              <a:t>What Does It Do and What Does That Mean?</a:t>
            </a:r>
            <a:endParaRPr lang="en-US" altLang="en-US" dirty="0">
              <a:solidFill>
                <a:schemeClr val="bg1"/>
              </a:solidFill>
              <a:latin typeface="+mj-lt"/>
              <a:cs typeface="Arial" panose="020B0604020202020204" pitchFamily="34" charset="0"/>
            </a:endParaRP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ctr" eaLnBrk="1" hangingPunct="1"/>
            <a:r>
              <a:rPr lang="en-US" altLang="en-US" sz="3000"/>
              <a:t>Possibility of a New Era</a:t>
            </a:r>
          </a:p>
        </p:txBody>
      </p:sp>
      <p:sp>
        <p:nvSpPr>
          <p:cNvPr id="3" name="Content Placeholder 2"/>
          <p:cNvSpPr>
            <a:spLocks noGrp="1"/>
          </p:cNvSpPr>
          <p:nvPr>
            <p:ph idx="1"/>
          </p:nvPr>
        </p:nvSpPr>
        <p:spPr>
          <a:xfrm>
            <a:off x="457200" y="1143000"/>
            <a:ext cx="8229600" cy="4705350"/>
          </a:xfrm>
        </p:spPr>
        <p:txBody>
          <a:bodyPr rtlCol="0">
            <a:normAutofit/>
          </a:bodyPr>
          <a:lstStyle/>
          <a:p>
            <a:pPr eaLnBrk="1" fontAlgn="auto" hangingPunct="1">
              <a:defRPr/>
            </a:pPr>
            <a:r>
              <a:rPr lang="en-US" dirty="0">
                <a:latin typeface="+mj-lt"/>
              </a:rPr>
              <a:t>Increasing demand for credible evidence</a:t>
            </a:r>
          </a:p>
          <a:p>
            <a:pPr lvl="1" eaLnBrk="1" fontAlgn="auto" hangingPunct="1">
              <a:buFont typeface="Arial" panose="020B0604020202020204" pitchFamily="34" charset="0"/>
              <a:buChar char="•"/>
              <a:defRPr/>
            </a:pPr>
            <a:r>
              <a:rPr lang="en-US" dirty="0">
                <a:latin typeface="+mj-lt"/>
              </a:rPr>
              <a:t>Increasing public sector budgets (e.g. Medicaid expansion under ACA) </a:t>
            </a:r>
          </a:p>
          <a:p>
            <a:pPr eaLnBrk="1" fontAlgn="auto" hangingPunct="1">
              <a:defRPr/>
            </a:pPr>
            <a:r>
              <a:rPr lang="en-US" dirty="0">
                <a:latin typeface="+mj-lt"/>
              </a:rPr>
              <a:t>Increasing “skin in the game” for private sector (in part due to ACA)</a:t>
            </a:r>
          </a:p>
          <a:p>
            <a:pPr lvl="1" eaLnBrk="1" fontAlgn="auto" hangingPunct="1">
              <a:buFont typeface="Arial" panose="020B0604020202020204" pitchFamily="34" charset="0"/>
              <a:buChar char="•"/>
              <a:defRPr/>
            </a:pPr>
            <a:r>
              <a:rPr lang="en-US" dirty="0">
                <a:latin typeface="+mj-lt"/>
              </a:rPr>
              <a:t>Reductions in Medicare payments to hospitals for excess readmission rates </a:t>
            </a:r>
          </a:p>
          <a:p>
            <a:pPr lvl="1" eaLnBrk="1" fontAlgn="auto" hangingPunct="1">
              <a:buFont typeface="Arial" panose="020B0604020202020204" pitchFamily="34" charset="0"/>
              <a:buChar char="•"/>
              <a:defRPr/>
            </a:pPr>
            <a:r>
              <a:rPr lang="en-US" dirty="0">
                <a:latin typeface="+mj-lt"/>
              </a:rPr>
              <a:t>Accountable Care Organizations (ACOs) with shared savings if meet quality targets for Medicare patients but reduce costs</a:t>
            </a:r>
          </a:p>
          <a:p>
            <a:pPr lvl="1" eaLnBrk="1" fontAlgn="auto" hangingPunct="1">
              <a:buFont typeface="Arial" panose="020B0604020202020204" pitchFamily="34" charset="0"/>
              <a:buChar char="•"/>
              <a:defRPr/>
            </a:pPr>
            <a:r>
              <a:rPr lang="en-US" dirty="0">
                <a:latin typeface="+mj-lt"/>
              </a:rPr>
              <a:t>Private sector analogs (e.g. Alternative Quality Contract in MA BCBS)</a:t>
            </a:r>
          </a:p>
          <a:p>
            <a:pPr marL="91440" lvl="2" indent="-91440" eaLnBrk="1" fontAlgn="auto" hangingPunct="1">
              <a:spcBef>
                <a:spcPts val="1200"/>
              </a:spcBef>
              <a:spcAft>
                <a:spcPts val="200"/>
              </a:spcAft>
              <a:buSzPct val="100000"/>
              <a:defRPr/>
            </a:pPr>
            <a:endParaRPr lang="en-US" dirty="0"/>
          </a:p>
          <a:p>
            <a:pPr marL="384048" lvl="2" indent="0" eaLnBrk="1" fontAlgn="auto" hangingPunct="1">
              <a:buFont typeface="Wingdings 2" panose="05020102010507070707" pitchFamily="18" charset="2"/>
              <a:buNone/>
              <a:defRPr/>
            </a:pPr>
            <a:endParaRPr lang="en-US" sz="2200" dirty="0"/>
          </a:p>
          <a:p>
            <a:pPr marL="201168" lvl="1" indent="0" eaLnBrk="1" fontAlgn="auto" hangingPunct="1">
              <a:buFont typeface="Wingdings" panose="05000000000000000000" pitchFamily="2" charset="2"/>
              <a:buNone/>
              <a:defRPr/>
            </a:pPr>
            <a:endParaRPr lang="en-US" dirty="0"/>
          </a:p>
          <a:p>
            <a:pPr marL="201168" lvl="1" indent="0" eaLnBrk="1" fontAlgn="auto" hangingPunct="1">
              <a:buFont typeface="Wingdings" panose="05000000000000000000" pitchFamily="2" charset="2"/>
              <a:buNone/>
              <a:defRPr/>
            </a:pPr>
            <a:endParaRPr lang="en-US" dirty="0"/>
          </a:p>
          <a:p>
            <a:pPr lvl="1" eaLnBrk="1" fontAlgn="auto" hangingPunct="1">
              <a:buFont typeface="Arial"/>
              <a:buChar char="–"/>
              <a:defRPr/>
            </a:pPr>
            <a:endParaRPr lang="en-US" dirty="0"/>
          </a:p>
          <a:p>
            <a:pPr lvl="1" eaLnBrk="1" fontAlgn="auto" hangingPunct="1">
              <a:buFont typeface="Arial"/>
              <a:buChar char="–"/>
              <a:defRPr/>
            </a:pPr>
            <a:endParaRPr lang="en-US" dirty="0"/>
          </a:p>
        </p:txBody>
      </p:sp>
      <p:sp>
        <p:nvSpPr>
          <p:cNvPr id="7475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01613"/>
            <a:ext cx="8229600" cy="865187"/>
          </a:xfrm>
        </p:spPr>
        <p:txBody>
          <a:bodyPr/>
          <a:lstStyle/>
          <a:p>
            <a:pPr algn="ctr" eaLnBrk="1" hangingPunct="1"/>
            <a:r>
              <a:rPr lang="en-US" altLang="en-US" sz="3000"/>
              <a:t>Potential Challenges to Health Care RCTs	</a:t>
            </a:r>
          </a:p>
        </p:txBody>
      </p:sp>
      <p:sp>
        <p:nvSpPr>
          <p:cNvPr id="3" name="Content Placeholder 2"/>
          <p:cNvSpPr>
            <a:spLocks noGrp="1"/>
          </p:cNvSpPr>
          <p:nvPr>
            <p:ph idx="1"/>
          </p:nvPr>
        </p:nvSpPr>
        <p:spPr>
          <a:xfrm>
            <a:off x="228600" y="1143000"/>
            <a:ext cx="8991600" cy="4572000"/>
          </a:xfrm>
        </p:spPr>
        <p:txBody>
          <a:bodyPr rtlCol="0">
            <a:noAutofit/>
          </a:bodyPr>
          <a:lstStyle/>
          <a:p>
            <a:pPr eaLnBrk="1" fontAlgn="auto" hangingPunct="1">
              <a:defRPr/>
            </a:pPr>
            <a:r>
              <a:rPr lang="en-US" sz="2400" dirty="0">
                <a:latin typeface="+mj-lt"/>
              </a:rPr>
              <a:t>Ethics of rationing</a:t>
            </a:r>
          </a:p>
          <a:p>
            <a:pPr lvl="1" eaLnBrk="1" fontAlgn="auto" hangingPunct="1">
              <a:buFont typeface="Arial" panose="020B0604020202020204" pitchFamily="34" charset="0"/>
              <a:buChar char="•"/>
              <a:defRPr/>
            </a:pPr>
            <a:r>
              <a:rPr lang="en-US" dirty="0">
                <a:latin typeface="+mj-lt"/>
              </a:rPr>
              <a:t>Programs often oversubscribed, rolled out gradually, or initially tested with a pilot program </a:t>
            </a:r>
          </a:p>
          <a:p>
            <a:pPr eaLnBrk="1" fontAlgn="auto" hangingPunct="1">
              <a:defRPr/>
            </a:pPr>
            <a:r>
              <a:rPr lang="en-US" sz="2400" dirty="0">
                <a:latin typeface="+mj-lt"/>
              </a:rPr>
              <a:t>Time and cost considerations</a:t>
            </a:r>
          </a:p>
          <a:p>
            <a:pPr lvl="1" eaLnBrk="1" fontAlgn="auto" hangingPunct="1">
              <a:buFont typeface="Arial" panose="020B0604020202020204" pitchFamily="34" charset="0"/>
              <a:buChar char="•"/>
              <a:defRPr/>
            </a:pPr>
            <a:r>
              <a:rPr lang="en-US" dirty="0">
                <a:latin typeface="+mj-lt"/>
              </a:rPr>
              <a:t>RCTs need not, and often do not, add to costs of prospective research</a:t>
            </a:r>
          </a:p>
          <a:p>
            <a:pPr lvl="1" eaLnBrk="1" fontAlgn="auto" hangingPunct="1">
              <a:buFont typeface="Arial" panose="020B0604020202020204" pitchFamily="34" charset="0"/>
              <a:buChar char="•"/>
              <a:defRPr/>
            </a:pPr>
            <a:r>
              <a:rPr lang="en-US" dirty="0">
                <a:latin typeface="+mj-lt"/>
              </a:rPr>
              <a:t>Randomizing who is offered program  and following study population in administrative data can reduce recruitment and follow-up costs</a:t>
            </a:r>
          </a:p>
          <a:p>
            <a:pPr lvl="2" eaLnBrk="1" fontAlgn="auto" hangingPunct="1">
              <a:defRPr/>
            </a:pPr>
            <a:r>
              <a:rPr lang="en-US" dirty="0">
                <a:latin typeface="+mj-lt"/>
              </a:rPr>
              <a:t>Yields causal estimates even without full take-up (adherence) </a:t>
            </a:r>
          </a:p>
          <a:p>
            <a:pPr lvl="2" eaLnBrk="1" fontAlgn="auto" hangingPunct="1">
              <a:defRPr/>
            </a:pPr>
            <a:r>
              <a:rPr lang="en-US" dirty="0">
                <a:latin typeface="+mj-lt"/>
              </a:rPr>
              <a:t>Can deliver both “real-time” results for practitioners and long-term impacts</a:t>
            </a:r>
          </a:p>
          <a:p>
            <a:pPr marL="384048" lvl="2" indent="0" eaLnBrk="1" fontAlgn="auto" hangingPunct="1">
              <a:buFont typeface="Wingdings 2" panose="05020102010507070707" pitchFamily="18" charset="2"/>
              <a:buNone/>
              <a:defRPr/>
            </a:pPr>
            <a:endParaRPr lang="en-US" sz="1200" dirty="0"/>
          </a:p>
          <a:p>
            <a:pPr marL="201168" lvl="1" indent="0" eaLnBrk="1" fontAlgn="auto" hangingPunct="1">
              <a:buFont typeface="Wingdings" panose="05000000000000000000" pitchFamily="2" charset="2"/>
              <a:buNone/>
              <a:defRPr/>
            </a:pPr>
            <a:endParaRPr lang="en-US" sz="1200" dirty="0"/>
          </a:p>
          <a:p>
            <a:pPr marL="201168" lvl="1" indent="0" eaLnBrk="1" fontAlgn="auto" hangingPunct="1">
              <a:buFont typeface="Wingdings" panose="05000000000000000000" pitchFamily="2" charset="2"/>
              <a:buNone/>
              <a:defRPr/>
            </a:pPr>
            <a:endParaRPr lang="en-US" sz="1200" dirty="0"/>
          </a:p>
          <a:p>
            <a:pPr lvl="1" eaLnBrk="1" fontAlgn="auto" hangingPunct="1">
              <a:buFont typeface="Arial"/>
              <a:buChar char="–"/>
              <a:defRPr/>
            </a:pPr>
            <a:endParaRPr lang="en-US" sz="1200" dirty="0"/>
          </a:p>
          <a:p>
            <a:pPr lvl="1" eaLnBrk="1" fontAlgn="auto" hangingPunct="1">
              <a:buFont typeface="Arial"/>
              <a:buChar char="–"/>
              <a:defRPr/>
            </a:pPr>
            <a:endParaRPr lang="en-US" sz="1200" dirty="0"/>
          </a:p>
        </p:txBody>
      </p:sp>
      <p:sp>
        <p:nvSpPr>
          <p:cNvPr id="7578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D2CB6C"/>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95A39D"/>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C89F5D"/>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defRPr/>
            </a:pPr>
            <a:r>
              <a:rPr lang="en-US" altLang="en-US" sz="1400">
                <a:solidFill>
                  <a:srgbClr val="FFFFFF"/>
                </a:solidFill>
                <a:latin typeface="Garamond" panose="02020404030301010803" pitchFamily="18" charset="0"/>
                <a:cs typeface="Arial" panose="020B0604020202020204" pitchFamily="34" charset="0"/>
              </a:rPr>
              <a:t>What Does It Do and What Does That Mean?</a:t>
            </a:r>
            <a:endParaRPr lang="en-US" altLang="en-US" sz="1200" dirty="0">
              <a:solidFill>
                <a:srgbClr val="FFFFFF"/>
              </a:solidFill>
              <a:latin typeface="Garamond" panose="02020404030301010803" pitchFamily="18" charset="0"/>
              <a:cs typeface="Arial" panose="020B0604020202020204" pitchFamily="34" charset="0"/>
            </a:endParaRPr>
          </a:p>
        </p:txBody>
      </p:sp>
      <p:sp>
        <p:nvSpPr>
          <p:cNvPr id="5" name="Footer Placeholder 1"/>
          <p:cNvSpPr txBox="1">
            <a:spLocks/>
          </p:cNvSpPr>
          <p:nvPr/>
        </p:nvSpPr>
        <p:spPr bwMode="auto">
          <a:xfrm>
            <a:off x="465138" y="6557963"/>
            <a:ext cx="6878637"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01613"/>
            <a:ext cx="8229600" cy="865187"/>
          </a:xfrm>
        </p:spPr>
        <p:txBody>
          <a:bodyPr/>
          <a:lstStyle/>
          <a:p>
            <a:pPr algn="ctr" eaLnBrk="1" hangingPunct="1"/>
            <a:r>
              <a:rPr lang="en-US" altLang="en-US" sz="3000"/>
              <a:t>Potential Challenges to Health Care RCTs	</a:t>
            </a:r>
          </a:p>
        </p:txBody>
      </p:sp>
      <p:sp>
        <p:nvSpPr>
          <p:cNvPr id="3" name="Content Placeholder 2"/>
          <p:cNvSpPr>
            <a:spLocks noGrp="1"/>
          </p:cNvSpPr>
          <p:nvPr>
            <p:ph idx="1"/>
          </p:nvPr>
        </p:nvSpPr>
        <p:spPr>
          <a:xfrm>
            <a:off x="228600" y="1143000"/>
            <a:ext cx="8991600" cy="4572000"/>
          </a:xfrm>
        </p:spPr>
        <p:txBody>
          <a:bodyPr rtlCol="0">
            <a:noAutofit/>
          </a:bodyPr>
          <a:lstStyle/>
          <a:p>
            <a:pPr eaLnBrk="1" fontAlgn="auto" hangingPunct="1">
              <a:defRPr/>
            </a:pPr>
            <a:r>
              <a:rPr lang="en-US" sz="2400" dirty="0">
                <a:latin typeface="+mj-lt"/>
              </a:rPr>
              <a:t>Ability to study reforms to entire system or area of care</a:t>
            </a:r>
          </a:p>
          <a:p>
            <a:pPr lvl="1" eaLnBrk="1" fontAlgn="auto" hangingPunct="1">
              <a:buFont typeface="Arial" panose="020B0604020202020204" pitchFamily="34" charset="0"/>
              <a:buChar char="•"/>
              <a:defRPr/>
            </a:pPr>
            <a:r>
              <a:rPr lang="en-US" dirty="0">
                <a:latin typeface="+mj-lt"/>
              </a:rPr>
              <a:t>Randomize across providers, care-setting, etc. (about one-fifth of existing RCTs)</a:t>
            </a:r>
          </a:p>
          <a:p>
            <a:pPr lvl="1" eaLnBrk="1" fontAlgn="auto" hangingPunct="1">
              <a:buFont typeface="Arial" panose="020B0604020202020204" pitchFamily="34" charset="0"/>
              <a:buChar char="•"/>
              <a:defRPr/>
            </a:pPr>
            <a:r>
              <a:rPr lang="en-US" dirty="0">
                <a:latin typeface="+mj-lt"/>
              </a:rPr>
              <a:t>Some system-wide interventions can be studied via patient-level randomization (e.g. shared savings contracts)</a:t>
            </a:r>
          </a:p>
          <a:p>
            <a:pPr lvl="1" eaLnBrk="1" fontAlgn="auto" hangingPunct="1">
              <a:buFont typeface="Arial" panose="020B0604020202020204" pitchFamily="34" charset="0"/>
              <a:buChar char="•"/>
              <a:defRPr/>
            </a:pPr>
            <a:r>
              <a:rPr lang="en-US" dirty="0">
                <a:latin typeface="+mj-lt"/>
              </a:rPr>
              <a:t>Possibility for system-wide RCTs </a:t>
            </a:r>
          </a:p>
          <a:p>
            <a:pPr lvl="2" eaLnBrk="1" fontAlgn="auto" hangingPunct="1">
              <a:defRPr/>
            </a:pPr>
            <a:r>
              <a:rPr lang="en-US" dirty="0">
                <a:latin typeface="+mj-lt"/>
              </a:rPr>
              <a:t>But see CMMI market-wide payment reform RCTs!! </a:t>
            </a:r>
          </a:p>
          <a:p>
            <a:pPr lvl="3" eaLnBrk="1" fontAlgn="auto" hangingPunct="1">
              <a:defRPr/>
            </a:pPr>
            <a:r>
              <a:rPr lang="en-US" dirty="0">
                <a:latin typeface="+mj-lt"/>
              </a:rPr>
              <a:t>bundled payment for joint replacement </a:t>
            </a:r>
          </a:p>
          <a:p>
            <a:pPr lvl="3" eaLnBrk="1" fontAlgn="auto" hangingPunct="1">
              <a:defRPr/>
            </a:pPr>
            <a:r>
              <a:rPr lang="en-US" dirty="0">
                <a:latin typeface="+mj-lt"/>
              </a:rPr>
              <a:t>incentives for home dialysis </a:t>
            </a:r>
          </a:p>
          <a:p>
            <a:pPr lvl="3" eaLnBrk="1" fontAlgn="auto" hangingPunct="1">
              <a:defRPr/>
            </a:pPr>
            <a:r>
              <a:rPr lang="en-US" dirty="0">
                <a:latin typeface="+mj-lt"/>
              </a:rPr>
              <a:t>site neutral radiation oncology…</a:t>
            </a:r>
          </a:p>
          <a:p>
            <a:pPr marL="384048" lvl="2" indent="0" eaLnBrk="1" fontAlgn="auto" hangingPunct="1">
              <a:buFont typeface="Wingdings 2" panose="05020102010507070707" pitchFamily="18" charset="2"/>
              <a:buNone/>
              <a:defRPr/>
            </a:pPr>
            <a:endParaRPr lang="en-US" sz="1200" dirty="0"/>
          </a:p>
          <a:p>
            <a:pPr marL="201168" lvl="1" indent="0" eaLnBrk="1" fontAlgn="auto" hangingPunct="1">
              <a:buFont typeface="Wingdings" panose="05000000000000000000" pitchFamily="2" charset="2"/>
              <a:buNone/>
              <a:defRPr/>
            </a:pPr>
            <a:endParaRPr lang="en-US" sz="1200" dirty="0"/>
          </a:p>
          <a:p>
            <a:pPr marL="201168" lvl="1" indent="0" eaLnBrk="1" fontAlgn="auto" hangingPunct="1">
              <a:buFont typeface="Wingdings" panose="05000000000000000000" pitchFamily="2" charset="2"/>
              <a:buNone/>
              <a:defRPr/>
            </a:pPr>
            <a:endParaRPr lang="en-US" sz="1200" dirty="0"/>
          </a:p>
          <a:p>
            <a:pPr lvl="1" eaLnBrk="1" fontAlgn="auto" hangingPunct="1">
              <a:buFont typeface="Arial"/>
              <a:buChar char="–"/>
              <a:defRPr/>
            </a:pPr>
            <a:endParaRPr lang="en-US" sz="1200" dirty="0"/>
          </a:p>
          <a:p>
            <a:pPr lvl="1" eaLnBrk="1" fontAlgn="auto" hangingPunct="1">
              <a:buFont typeface="Arial"/>
              <a:buChar char="–"/>
              <a:defRPr/>
            </a:pPr>
            <a:endParaRPr lang="en-US" sz="1200" dirty="0"/>
          </a:p>
        </p:txBody>
      </p:sp>
      <p:sp>
        <p:nvSpPr>
          <p:cNvPr id="7578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D2CB6C"/>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95A39D"/>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C89F5D"/>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defRPr/>
            </a:pPr>
            <a:r>
              <a:rPr lang="en-US" altLang="en-US" sz="1400">
                <a:solidFill>
                  <a:srgbClr val="FFFFFF"/>
                </a:solidFill>
                <a:latin typeface="Garamond" panose="02020404030301010803" pitchFamily="18" charset="0"/>
                <a:cs typeface="Arial" panose="020B0604020202020204" pitchFamily="34" charset="0"/>
              </a:rPr>
              <a:t>What Does It Do and What Does That Mean?</a:t>
            </a:r>
            <a:endParaRPr lang="en-US" altLang="en-US" sz="1200" dirty="0">
              <a:solidFill>
                <a:srgbClr val="FFFFFF"/>
              </a:solidFill>
              <a:latin typeface="Garamond" panose="02020404030301010803" pitchFamily="18" charset="0"/>
              <a:cs typeface="Arial" panose="020B0604020202020204" pitchFamily="34" charset="0"/>
            </a:endParaRPr>
          </a:p>
        </p:txBody>
      </p:sp>
      <p:sp>
        <p:nvSpPr>
          <p:cNvPr id="5" name="Footer Placeholder 1"/>
          <p:cNvSpPr txBox="1">
            <a:spLocks/>
          </p:cNvSpPr>
          <p:nvPr/>
        </p:nvSpPr>
        <p:spPr bwMode="auto">
          <a:xfrm>
            <a:off x="465138" y="6557963"/>
            <a:ext cx="6878637"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extLst>
      <p:ext uri="{BB962C8B-B14F-4D97-AF65-F5344CB8AC3E}">
        <p14:creationId xmlns:p14="http://schemas.microsoft.com/office/powerpoint/2010/main" val="659984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28600"/>
            <a:ext cx="8229600" cy="1150938"/>
          </a:xfrm>
        </p:spPr>
        <p:txBody>
          <a:bodyPr/>
          <a:lstStyle/>
          <a:p>
            <a:pPr algn="ctr" eaLnBrk="1" hangingPunct="1"/>
            <a:r>
              <a:rPr lang="en-US" altLang="en-US" sz="3000"/>
              <a:t>Reducing Barriers to RCTs in Health Policy	</a:t>
            </a:r>
          </a:p>
        </p:txBody>
      </p:sp>
      <p:sp>
        <p:nvSpPr>
          <p:cNvPr id="3" name="Content Placeholder 2"/>
          <p:cNvSpPr>
            <a:spLocks noGrp="1"/>
          </p:cNvSpPr>
          <p:nvPr>
            <p:ph idx="1"/>
          </p:nvPr>
        </p:nvSpPr>
        <p:spPr>
          <a:xfrm>
            <a:off x="457200" y="1303338"/>
            <a:ext cx="8229600" cy="5105400"/>
          </a:xfrm>
        </p:spPr>
        <p:txBody>
          <a:bodyPr rtlCol="0">
            <a:normAutofit fontScale="92500" lnSpcReduction="20000"/>
          </a:bodyPr>
          <a:lstStyle/>
          <a:p>
            <a:pPr eaLnBrk="1" fontAlgn="auto" hangingPunct="1">
              <a:defRPr/>
            </a:pPr>
            <a:r>
              <a:rPr lang="en-US" sz="2400" dirty="0">
                <a:latin typeface="+mj-lt"/>
              </a:rPr>
              <a:t>Typically conducted like medical trials:</a:t>
            </a:r>
          </a:p>
          <a:p>
            <a:pPr lvl="1" eaLnBrk="1" fontAlgn="auto" hangingPunct="1">
              <a:buFont typeface="Arial" panose="020B0604020202020204" pitchFamily="34" charset="0"/>
              <a:buChar char="•"/>
              <a:defRPr/>
            </a:pPr>
            <a:r>
              <a:rPr lang="en-US" sz="2200" dirty="0">
                <a:latin typeface="+mj-lt"/>
              </a:rPr>
              <a:t>Recruit and consent patients</a:t>
            </a:r>
          </a:p>
          <a:p>
            <a:pPr lvl="1" eaLnBrk="1" fontAlgn="auto" hangingPunct="1">
              <a:buFont typeface="Arial" panose="020B0604020202020204" pitchFamily="34" charset="0"/>
              <a:buChar char="•"/>
              <a:defRPr/>
            </a:pPr>
            <a:r>
              <a:rPr lang="en-US" sz="2200" dirty="0">
                <a:latin typeface="+mj-lt"/>
              </a:rPr>
              <a:t>Follow up with primary data collection</a:t>
            </a:r>
          </a:p>
          <a:p>
            <a:pPr eaLnBrk="1" fontAlgn="auto" hangingPunct="1">
              <a:defRPr/>
            </a:pPr>
            <a:r>
              <a:rPr lang="en-US" sz="2400" dirty="0">
                <a:latin typeface="+mj-lt"/>
              </a:rPr>
              <a:t>Alternative approach can be substantially lower cost</a:t>
            </a:r>
          </a:p>
          <a:p>
            <a:pPr lvl="1" eaLnBrk="1" fontAlgn="auto" hangingPunct="1">
              <a:buFont typeface="Arial" panose="020B0604020202020204" pitchFamily="34" charset="0"/>
              <a:buChar char="•"/>
              <a:defRPr/>
            </a:pPr>
            <a:r>
              <a:rPr lang="en-US" sz="2200" dirty="0">
                <a:latin typeface="+mj-lt"/>
              </a:rPr>
              <a:t>Randomize, with waiver of informed consent, an offer of intervention</a:t>
            </a:r>
          </a:p>
          <a:p>
            <a:pPr lvl="1" eaLnBrk="1" fontAlgn="auto" hangingPunct="1">
              <a:buFont typeface="Arial" panose="020B0604020202020204" pitchFamily="34" charset="0"/>
              <a:buChar char="•"/>
              <a:defRPr/>
            </a:pPr>
            <a:r>
              <a:rPr lang="en-US" sz="2200" dirty="0">
                <a:latin typeface="+mj-lt"/>
              </a:rPr>
              <a:t>All those in study (including those who do not accept) followed passively in administrative data</a:t>
            </a:r>
          </a:p>
          <a:p>
            <a:pPr lvl="2" eaLnBrk="1" fontAlgn="auto" hangingPunct="1">
              <a:defRPr/>
            </a:pPr>
            <a:r>
              <a:rPr lang="en-US" sz="1900" dirty="0">
                <a:latin typeface="+mj-lt"/>
              </a:rPr>
              <a:t>E.g. EMRs, insurance claims data, state discharge data sets, etc.</a:t>
            </a:r>
          </a:p>
          <a:p>
            <a:pPr lvl="2" eaLnBrk="1" fontAlgn="auto" hangingPunct="1">
              <a:defRPr/>
            </a:pPr>
            <a:r>
              <a:rPr lang="en-US" sz="1900" dirty="0">
                <a:latin typeface="+mj-lt"/>
              </a:rPr>
              <a:t>Low take-up (adherence to assigned protocol) reduces statistical power but does not interfere with obtaining consistent estimates of program’s causal effects</a:t>
            </a:r>
          </a:p>
          <a:p>
            <a:pPr lvl="2" eaLnBrk="1" fontAlgn="auto" hangingPunct="1">
              <a:defRPr/>
            </a:pPr>
            <a:r>
              <a:rPr lang="en-US" sz="1900" dirty="0">
                <a:latin typeface="+mj-lt"/>
              </a:rPr>
              <a:t>Can run much larger trials with more representative samples at substantially lower cost</a:t>
            </a:r>
            <a:endParaRPr lang="en-US" sz="1900" dirty="0"/>
          </a:p>
          <a:p>
            <a:pPr marL="384048" lvl="2" indent="0" eaLnBrk="1" fontAlgn="auto" hangingPunct="1">
              <a:buFont typeface="Wingdings 2" panose="05020102010507070707" pitchFamily="18" charset="2"/>
              <a:buNone/>
              <a:defRPr/>
            </a:pPr>
            <a:endParaRPr lang="en-US" sz="2200" dirty="0"/>
          </a:p>
          <a:p>
            <a:pPr marL="201168" lvl="1" indent="0" eaLnBrk="1" fontAlgn="auto" hangingPunct="1">
              <a:buFont typeface="Wingdings" panose="05000000000000000000" pitchFamily="2" charset="2"/>
              <a:buNone/>
              <a:defRPr/>
            </a:pPr>
            <a:endParaRPr lang="en-US" dirty="0"/>
          </a:p>
          <a:p>
            <a:pPr marL="201168" lvl="1" indent="0" eaLnBrk="1" fontAlgn="auto" hangingPunct="1">
              <a:buFont typeface="Wingdings" panose="05000000000000000000" pitchFamily="2" charset="2"/>
              <a:buNone/>
              <a:defRPr/>
            </a:pPr>
            <a:endParaRPr lang="en-US" dirty="0"/>
          </a:p>
          <a:p>
            <a:pPr lvl="1" eaLnBrk="1" fontAlgn="auto" hangingPunct="1">
              <a:buFont typeface="Arial"/>
              <a:buChar char="–"/>
              <a:defRPr/>
            </a:pPr>
            <a:endParaRPr lang="en-US" dirty="0"/>
          </a:p>
          <a:p>
            <a:pPr lvl="1" eaLnBrk="1" fontAlgn="auto" hangingPunct="1">
              <a:buFont typeface="Arial"/>
              <a:buChar char="–"/>
              <a:defRPr/>
            </a:pPr>
            <a:endParaRPr lang="en-US" dirty="0"/>
          </a:p>
        </p:txBody>
      </p:sp>
      <p:sp>
        <p:nvSpPr>
          <p:cNvPr id="7680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457200"/>
            <a:ext cx="8229600" cy="1150938"/>
          </a:xfrm>
        </p:spPr>
        <p:txBody>
          <a:bodyPr/>
          <a:lstStyle/>
          <a:p>
            <a:pPr algn="ctr" eaLnBrk="1" hangingPunct="1"/>
            <a:r>
              <a:rPr lang="en-US" altLang="en-US" sz="3000"/>
              <a:t>J-PAL NA US Health Care Delivery Initiative</a:t>
            </a:r>
          </a:p>
        </p:txBody>
      </p:sp>
      <p:sp>
        <p:nvSpPr>
          <p:cNvPr id="49155" name="Content Placeholder 2"/>
          <p:cNvSpPr>
            <a:spLocks noGrp="1"/>
          </p:cNvSpPr>
          <p:nvPr>
            <p:ph idx="1"/>
          </p:nvPr>
        </p:nvSpPr>
        <p:spPr>
          <a:xfrm>
            <a:off x="457200" y="1338263"/>
            <a:ext cx="8229600" cy="4705350"/>
          </a:xfrm>
        </p:spPr>
        <p:txBody>
          <a:bodyPr rtlCol="0">
            <a:normAutofit/>
          </a:bodyPr>
          <a:lstStyle/>
          <a:p>
            <a:pPr marL="0" indent="0" eaLnBrk="1" fontAlgn="auto" hangingPunct="1">
              <a:lnSpc>
                <a:spcPct val="90000"/>
              </a:lnSpc>
              <a:buFont typeface="Wingdings" panose="05000000000000000000" pitchFamily="2" charset="2"/>
              <a:buNone/>
              <a:defRPr/>
            </a:pPr>
            <a:endParaRPr lang="en-US" altLang="en-US" sz="1200" dirty="0">
              <a:latin typeface="Garamond" panose="02020404030301010803" pitchFamily="18" charset="0"/>
            </a:endParaRPr>
          </a:p>
          <a:p>
            <a:pPr eaLnBrk="1" fontAlgn="auto" hangingPunct="1">
              <a:lnSpc>
                <a:spcPct val="90000"/>
              </a:lnSpc>
              <a:defRPr/>
            </a:pPr>
            <a:r>
              <a:rPr lang="en-US" altLang="en-US" dirty="0">
                <a:latin typeface="+mj-lt"/>
              </a:rPr>
              <a:t>Goal: Encourage and support RCTs aimed at improving efficiency of US health care delivery</a:t>
            </a:r>
          </a:p>
          <a:p>
            <a:pPr eaLnBrk="1" fontAlgn="auto" hangingPunct="1">
              <a:lnSpc>
                <a:spcPct val="90000"/>
              </a:lnSpc>
              <a:defRPr/>
            </a:pPr>
            <a:endParaRPr lang="en-US" altLang="en-US" dirty="0">
              <a:latin typeface="+mj-lt"/>
            </a:endParaRPr>
          </a:p>
          <a:p>
            <a:pPr eaLnBrk="1" fontAlgn="auto" hangingPunct="1">
              <a:lnSpc>
                <a:spcPct val="90000"/>
              </a:lnSpc>
              <a:defRPr/>
            </a:pPr>
            <a:r>
              <a:rPr lang="en-US" altLang="en-US" dirty="0">
                <a:latin typeface="+mj-lt"/>
              </a:rPr>
              <a:t>Identify implementing partners who have innovative ideas and are committed to rigorous evaluation and match with researchers</a:t>
            </a:r>
          </a:p>
          <a:p>
            <a:pPr eaLnBrk="1" fontAlgn="auto" hangingPunct="1">
              <a:lnSpc>
                <a:spcPct val="90000"/>
              </a:lnSpc>
              <a:defRPr/>
            </a:pPr>
            <a:endParaRPr lang="en-US" altLang="en-US" dirty="0">
              <a:latin typeface="+mj-lt"/>
            </a:endParaRPr>
          </a:p>
          <a:p>
            <a:pPr eaLnBrk="1" fontAlgn="auto" hangingPunct="1">
              <a:lnSpc>
                <a:spcPct val="90000"/>
              </a:lnSpc>
              <a:defRPr/>
            </a:pPr>
            <a:r>
              <a:rPr lang="en-US" altLang="en-US" dirty="0">
                <a:latin typeface="+mj-lt"/>
              </a:rPr>
              <a:t>S</a:t>
            </a:r>
            <a:r>
              <a:rPr lang="en-US" altLang="ja-JP" dirty="0">
                <a:latin typeface="+mj-lt"/>
              </a:rPr>
              <a:t>upport randomized evaluations (financially and technically) and help translate findings into action</a:t>
            </a:r>
          </a:p>
          <a:p>
            <a:pPr marL="0" indent="0" eaLnBrk="1" fontAlgn="auto" hangingPunct="1">
              <a:buClr>
                <a:srgbClr val="A9A57C"/>
              </a:buClr>
              <a:buFont typeface="Wingdings 2" panose="05020102010507070707" pitchFamily="18" charset="2"/>
              <a:buNone/>
              <a:defRPr/>
            </a:pPr>
            <a:endParaRPr lang="en-US" altLang="en-US" dirty="0">
              <a:latin typeface="Garamond" pitchFamily="18" charset="0"/>
            </a:endParaRPr>
          </a:p>
        </p:txBody>
      </p:sp>
      <p:sp>
        <p:nvSpPr>
          <p:cNvPr id="77828"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F799B4BF-1B86-A84C-8F69-09BF52550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65" y="1019175"/>
            <a:ext cx="8588869" cy="4985493"/>
          </a:xfrm>
          <a:prstGeom prst="rect">
            <a:avLst/>
          </a:prstGeom>
        </p:spPr>
      </p:pic>
      <p:sp>
        <p:nvSpPr>
          <p:cNvPr id="2" name="Title 1"/>
          <p:cNvSpPr>
            <a:spLocks noGrp="1"/>
          </p:cNvSpPr>
          <p:nvPr>
            <p:ph type="title"/>
          </p:nvPr>
        </p:nvSpPr>
        <p:spPr/>
        <p:txBody>
          <a:bodyPr/>
          <a:lstStyle/>
          <a:p>
            <a:r>
              <a:rPr lang="en-US" dirty="0"/>
              <a:t>J-PAL’s U.S. Health Care Delivery Initiative (HCDI)</a:t>
            </a:r>
          </a:p>
        </p:txBody>
      </p:sp>
      <p:sp>
        <p:nvSpPr>
          <p:cNvPr id="4" name="Slide Number Placeholder 3">
            <a:extLst>
              <a:ext uri="{FF2B5EF4-FFF2-40B4-BE49-F238E27FC236}">
                <a16:creationId xmlns:a16="http://schemas.microsoft.com/office/drawing/2014/main" id="{77321EF8-51B3-47D5-8239-E4346BFE1712}"/>
              </a:ext>
            </a:extLst>
          </p:cNvPr>
          <p:cNvSpPr>
            <a:spLocks noGrp="1"/>
          </p:cNvSpPr>
          <p:nvPr>
            <p:ph type="sldNum" sz="quarter" idx="12"/>
          </p:nvPr>
        </p:nvSpPr>
        <p:spPr/>
        <p:txBody>
          <a:bodyPr/>
          <a:lstStyle/>
          <a:p>
            <a:fld id="{2ECB1696-1F23-9849-960D-916B9EF0C8D4}" type="slidenum">
              <a:rPr lang="en-US" smtClean="0">
                <a:latin typeface="+mn-lt"/>
              </a:rPr>
              <a:t>59</a:t>
            </a:fld>
            <a:endParaRPr lang="en-US" dirty="0">
              <a:latin typeface="+mn-lt"/>
            </a:endParaRPr>
          </a:p>
        </p:txBody>
      </p:sp>
      <p:sp>
        <p:nvSpPr>
          <p:cNvPr id="8" name="Footer Placeholder 1">
            <a:extLst>
              <a:ext uri="{FF2B5EF4-FFF2-40B4-BE49-F238E27FC236}">
                <a16:creationId xmlns:a16="http://schemas.microsoft.com/office/drawing/2014/main" id="{D7A26C73-1A42-447D-8D29-60403137D026}"/>
              </a:ext>
            </a:extLst>
          </p:cNvPr>
          <p:cNvSpPr>
            <a:spLocks noGrp="1"/>
          </p:cNvSpPr>
          <p:nvPr>
            <p:ph type="ftr" sz="quarter" idx="11"/>
          </p:nvPr>
        </p:nvSpPr>
        <p:spPr bwMode="auto">
          <a:xfrm>
            <a:off x="457200" y="6446838"/>
            <a:ext cx="6878638"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D2CB6C"/>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95A39D"/>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C89F5D"/>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9pPr>
          </a:lstStyle>
          <a:p>
            <a:pPr>
              <a:spcBef>
                <a:spcPts val="0"/>
              </a:spcBef>
              <a:spcAft>
                <a:spcPts val="0"/>
              </a:spcAft>
              <a:buClrTx/>
              <a:buSzPts val="1400"/>
              <a:buNone/>
            </a:pPr>
            <a:r>
              <a:rPr lang="en-US" altLang="en-US" sz="1100" dirty="0">
                <a:solidFill>
                  <a:srgbClr val="7F7F7F"/>
                </a:solidFill>
                <a:latin typeface="Century Gothic"/>
                <a:sym typeface="Century Gothic"/>
              </a:rPr>
              <a:t>Impact of Expanding Medicaid</a:t>
            </a:r>
          </a:p>
        </p:txBody>
      </p:sp>
      <p:sp>
        <p:nvSpPr>
          <p:cNvPr id="10" name="TextBox 9">
            <a:extLst>
              <a:ext uri="{FF2B5EF4-FFF2-40B4-BE49-F238E27FC236}">
                <a16:creationId xmlns:a16="http://schemas.microsoft.com/office/drawing/2014/main" id="{61BE1161-10FB-404C-969D-8C7A8BB35AA3}"/>
              </a:ext>
            </a:extLst>
          </p:cNvPr>
          <p:cNvSpPr txBox="1"/>
          <p:nvPr/>
        </p:nvSpPr>
        <p:spPr>
          <a:xfrm>
            <a:off x="685800" y="6004668"/>
            <a:ext cx="7620000" cy="307777"/>
          </a:xfrm>
          <a:prstGeom prst="rect">
            <a:avLst/>
          </a:prstGeom>
          <a:noFill/>
        </p:spPr>
        <p:txBody>
          <a:bodyPr wrap="square" rtlCol="0">
            <a:spAutoFit/>
          </a:bodyPr>
          <a:lstStyle/>
          <a:p>
            <a:r>
              <a:rPr lang="en-US" sz="1400" dirty="0">
                <a:latin typeface="+mn-lt"/>
              </a:rPr>
              <a:t>See J-PAL North America’s </a:t>
            </a:r>
            <a:r>
              <a:rPr lang="en-US" sz="1400" dirty="0">
                <a:latin typeface="+mn-lt"/>
                <a:hlinkClick r:id="rId4"/>
              </a:rPr>
              <a:t>website</a:t>
            </a:r>
            <a:r>
              <a:rPr lang="en-US" sz="1400" dirty="0">
                <a:latin typeface="+mn-lt"/>
              </a:rPr>
              <a:t> for more information on HCDI’s projects. </a:t>
            </a:r>
          </a:p>
        </p:txBody>
      </p:sp>
    </p:spTree>
    <p:extLst>
      <p:ext uri="{BB962C8B-B14F-4D97-AF65-F5344CB8AC3E}">
        <p14:creationId xmlns:p14="http://schemas.microsoft.com/office/powerpoint/2010/main" val="77778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altLang="en-US" sz="3000"/>
              <a:t>From Rhetoric to Research</a:t>
            </a:r>
          </a:p>
        </p:txBody>
      </p:sp>
      <p:sp>
        <p:nvSpPr>
          <p:cNvPr id="18435" name="Content Placeholder 3"/>
          <p:cNvSpPr>
            <a:spLocks noGrp="1"/>
          </p:cNvSpPr>
          <p:nvPr>
            <p:ph idx="1"/>
          </p:nvPr>
        </p:nvSpPr>
        <p:spPr/>
        <p:txBody>
          <a:bodyPr/>
          <a:lstStyle/>
          <a:p>
            <a:pPr eaLnBrk="1" hangingPunct="1"/>
            <a:r>
              <a:rPr lang="en-US" altLang="en-US" sz="2000" b="1" dirty="0"/>
              <a:t>Part I: Descriptive Evidence: </a:t>
            </a:r>
            <a:r>
              <a:rPr lang="en-US" altLang="en-US" sz="2000" dirty="0"/>
              <a:t>Impacts of Medicaid</a:t>
            </a:r>
          </a:p>
          <a:p>
            <a:pPr lvl="1" eaLnBrk="1" hangingPunct="1"/>
            <a:r>
              <a:rPr lang="en-US" altLang="en-US" dirty="0"/>
              <a:t>Randomized evaluation of extending access to Medicaid</a:t>
            </a:r>
          </a:p>
          <a:p>
            <a:pPr lvl="1" eaLnBrk="1" hangingPunct="1">
              <a:buFont typeface="Arial" panose="020B0604020202020204" pitchFamily="34" charset="0"/>
              <a:buChar char="•"/>
            </a:pPr>
            <a:endParaRPr lang="en-US" altLang="en-US" dirty="0"/>
          </a:p>
          <a:p>
            <a:pPr eaLnBrk="1" hangingPunct="1"/>
            <a:r>
              <a:rPr lang="en-US" altLang="en-US" sz="2000" b="1" dirty="0"/>
              <a:t>Part II: Normative Interpretation</a:t>
            </a:r>
            <a:r>
              <a:rPr lang="en-US" altLang="en-US" sz="2000" dirty="0"/>
              <a:t>:  Value of Medicaid</a:t>
            </a:r>
          </a:p>
          <a:p>
            <a:pPr lvl="1" eaLnBrk="1" hangingPunct="1"/>
            <a:r>
              <a:rPr lang="en-US" altLang="en-US" dirty="0"/>
              <a:t>Use simple economic theory to analyze descriptive results</a:t>
            </a:r>
          </a:p>
          <a:p>
            <a:pPr lvl="1" eaLnBrk="1" hangingPunct="1">
              <a:buFont typeface="Arial" panose="020B0604020202020204" pitchFamily="34" charset="0"/>
              <a:buChar char="•"/>
            </a:pPr>
            <a:endParaRPr lang="en-US" altLang="en-US" dirty="0"/>
          </a:p>
          <a:p>
            <a:pPr eaLnBrk="1" hangingPunct="1"/>
            <a:r>
              <a:rPr lang="en-US" altLang="en-US" b="1" dirty="0"/>
              <a:t>Part III:  Implications</a:t>
            </a:r>
          </a:p>
          <a:p>
            <a:pPr lvl="1" eaLnBrk="1" hangingPunct="1"/>
            <a:r>
              <a:rPr lang="en-US" altLang="en-US" dirty="0"/>
              <a:t>For policy and for opportunities for much-needed future research</a:t>
            </a:r>
          </a:p>
        </p:txBody>
      </p:sp>
      <p:sp>
        <p:nvSpPr>
          <p:cNvPr id="19460"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endParaRPr lang="en-US" altLang="en-US" dirty="0">
              <a:solidFill>
                <a:srgbClr val="FFFFFF"/>
              </a:solidFill>
              <a:cs typeface="Arial" panose="020B0604020202020204" pitchFamily="34" charset="0"/>
            </a:endParaRPr>
          </a:p>
        </p:txBody>
      </p:sp>
      <p:sp>
        <p:nvSpPr>
          <p:cNvPr id="5" name="Footer Placeholder 1"/>
          <p:cNvSpPr txBox="1">
            <a:spLocks/>
          </p:cNvSpPr>
          <p:nvPr/>
        </p:nvSpPr>
        <p:spPr bwMode="auto">
          <a:xfrm>
            <a:off x="457200" y="644683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dirty="0">
                <a:latin typeface="+mj-lt"/>
                <a:cs typeface="Arial" panose="020B0604020202020204" pitchFamily="34" charset="0"/>
              </a:rPr>
              <a:t>Medicaid: What Does It Do and What Does That Mean?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68263"/>
            <a:ext cx="9144000" cy="1150937"/>
          </a:xfrm>
        </p:spPr>
        <p:txBody>
          <a:bodyPr/>
          <a:lstStyle/>
          <a:p>
            <a:pPr algn="ctr" eaLnBrk="1" hangingPunct="1"/>
            <a:r>
              <a:rPr lang="en-US" altLang="en-US" sz="3000" dirty="0"/>
              <a:t>Examples of recent healthcare RCTs</a:t>
            </a:r>
          </a:p>
        </p:txBody>
      </p:sp>
      <p:sp>
        <p:nvSpPr>
          <p:cNvPr id="49155" name="Rectangle 3"/>
          <p:cNvSpPr>
            <a:spLocks noGrp="1" noChangeArrowheads="1"/>
          </p:cNvSpPr>
          <p:nvPr>
            <p:ph idx="1"/>
          </p:nvPr>
        </p:nvSpPr>
        <p:spPr>
          <a:xfrm>
            <a:off x="228600" y="990600"/>
            <a:ext cx="8686800" cy="5297488"/>
          </a:xfrm>
        </p:spPr>
        <p:txBody>
          <a:bodyPr rtlCol="0">
            <a:noAutofit/>
          </a:bodyPr>
          <a:lstStyle/>
          <a:p>
            <a:pPr marL="0" indent="0" eaLnBrk="1" fontAlgn="auto" hangingPunct="1">
              <a:lnSpc>
                <a:spcPct val="90000"/>
              </a:lnSpc>
              <a:spcBef>
                <a:spcPts val="0"/>
              </a:spcBef>
              <a:buFont typeface="Arial"/>
              <a:buChar char="•"/>
              <a:defRPr/>
            </a:pPr>
            <a:r>
              <a:rPr lang="en-US" altLang="ja-JP" sz="1600" dirty="0"/>
              <a:t>Health care Hot Spotting (Finkelstein et al.  NEJM 2020)</a:t>
            </a:r>
          </a:p>
          <a:p>
            <a:pPr marL="400050" lvl="1" indent="0" eaLnBrk="1" fontAlgn="auto" hangingPunct="1">
              <a:lnSpc>
                <a:spcPct val="90000"/>
              </a:lnSpc>
              <a:spcBef>
                <a:spcPts val="0"/>
              </a:spcBef>
              <a:buFont typeface="Arial"/>
              <a:buChar char="•"/>
              <a:defRPr/>
            </a:pPr>
            <a:r>
              <a:rPr lang="en-US" sz="1400" dirty="0">
                <a:latin typeface="+mj-lt"/>
              </a:rPr>
              <a:t>Patient-level randomization of a high-profile hospital discharge program</a:t>
            </a:r>
          </a:p>
          <a:p>
            <a:pPr marL="400050" lvl="1" indent="0" eaLnBrk="1" fontAlgn="auto" hangingPunct="1">
              <a:lnSpc>
                <a:spcPct val="90000"/>
              </a:lnSpc>
              <a:spcBef>
                <a:spcPts val="0"/>
              </a:spcBef>
              <a:buFont typeface="Arial"/>
              <a:buChar char="•"/>
              <a:defRPr/>
            </a:pPr>
            <a:r>
              <a:rPr lang="en-US" sz="1400" dirty="0">
                <a:latin typeface="+mj-lt"/>
              </a:rPr>
              <a:t>Designed to connect complex, high-need patients with available services</a:t>
            </a:r>
          </a:p>
          <a:p>
            <a:pPr marL="400050" lvl="1" indent="0" eaLnBrk="1" fontAlgn="auto" hangingPunct="1">
              <a:lnSpc>
                <a:spcPct val="90000"/>
              </a:lnSpc>
              <a:spcBef>
                <a:spcPts val="0"/>
              </a:spcBef>
              <a:buFont typeface="Arial"/>
              <a:buChar char="•"/>
              <a:defRPr/>
            </a:pPr>
            <a:r>
              <a:rPr lang="en-US" sz="1400" dirty="0">
                <a:latin typeface="+mj-lt"/>
              </a:rPr>
              <a:t>No impact on hospital readmissions (Why? In progress…)</a:t>
            </a:r>
          </a:p>
          <a:p>
            <a:pPr marL="0" indent="0" eaLnBrk="1" fontAlgn="auto" hangingPunct="1">
              <a:lnSpc>
                <a:spcPct val="90000"/>
              </a:lnSpc>
              <a:spcBef>
                <a:spcPts val="0"/>
              </a:spcBef>
              <a:buFont typeface="Arial"/>
              <a:buChar char="•"/>
              <a:defRPr/>
            </a:pPr>
            <a:endParaRPr lang="en-US" sz="1600" dirty="0">
              <a:latin typeface="+mj-lt"/>
            </a:endParaRPr>
          </a:p>
          <a:p>
            <a:pPr marL="0" indent="0" eaLnBrk="1" fontAlgn="auto" hangingPunct="1">
              <a:lnSpc>
                <a:spcPct val="90000"/>
              </a:lnSpc>
              <a:spcBef>
                <a:spcPts val="0"/>
              </a:spcBef>
              <a:buFont typeface="Arial"/>
              <a:buChar char="•"/>
              <a:defRPr/>
            </a:pPr>
            <a:r>
              <a:rPr lang="en-US" sz="1600" dirty="0">
                <a:latin typeface="+mj-lt"/>
              </a:rPr>
              <a:t>Impact of provider race on health behaviors of black men (</a:t>
            </a:r>
            <a:r>
              <a:rPr lang="en-US" sz="1600" dirty="0" err="1">
                <a:latin typeface="+mj-lt"/>
              </a:rPr>
              <a:t>Alsan</a:t>
            </a:r>
            <a:r>
              <a:rPr lang="en-US" sz="1600" dirty="0">
                <a:latin typeface="+mj-lt"/>
              </a:rPr>
              <a:t> et al. AER 2019)</a:t>
            </a:r>
          </a:p>
          <a:p>
            <a:pPr marL="400050" lvl="1" indent="0" eaLnBrk="1" fontAlgn="auto" hangingPunct="1">
              <a:lnSpc>
                <a:spcPct val="90000"/>
              </a:lnSpc>
              <a:spcBef>
                <a:spcPts val="0"/>
              </a:spcBef>
              <a:buFont typeface="Arial"/>
              <a:buChar char="•"/>
              <a:defRPr/>
            </a:pPr>
            <a:r>
              <a:rPr lang="en-US" sz="1400" dirty="0">
                <a:latin typeface="+mj-lt"/>
              </a:rPr>
              <a:t> Randomized black men to black vs white MD</a:t>
            </a:r>
          </a:p>
          <a:p>
            <a:pPr marL="400050" lvl="1" indent="0" eaLnBrk="1" fontAlgn="auto" hangingPunct="1">
              <a:lnSpc>
                <a:spcPct val="90000"/>
              </a:lnSpc>
              <a:spcBef>
                <a:spcPts val="0"/>
              </a:spcBef>
              <a:buFont typeface="Arial"/>
              <a:buChar char="•"/>
              <a:defRPr/>
            </a:pPr>
            <a:r>
              <a:rPr lang="en-US" altLang="ja-JP" sz="1400" b="1" dirty="0">
                <a:latin typeface="+mj-lt"/>
              </a:rPr>
              <a:t> </a:t>
            </a:r>
            <a:r>
              <a:rPr lang="en-US" altLang="ja-JP" sz="1400" dirty="0">
                <a:latin typeface="+mj-lt"/>
              </a:rPr>
              <a:t>ex ante demand for preventive services unchanged, but ex-post increased, especially for invasive services (e.g. cholesterol screening)</a:t>
            </a:r>
          </a:p>
          <a:p>
            <a:pPr marL="400050" lvl="1" indent="0" eaLnBrk="1" fontAlgn="auto" hangingPunct="1">
              <a:lnSpc>
                <a:spcPct val="90000"/>
              </a:lnSpc>
              <a:spcBef>
                <a:spcPts val="0"/>
              </a:spcBef>
              <a:buNone/>
              <a:defRPr/>
            </a:pPr>
            <a:endParaRPr lang="en-US" altLang="ja-JP" sz="1400" b="1" dirty="0">
              <a:latin typeface="+mj-lt"/>
            </a:endParaRPr>
          </a:p>
          <a:p>
            <a:pPr marL="0" indent="0" eaLnBrk="1" fontAlgn="auto" hangingPunct="1">
              <a:lnSpc>
                <a:spcPct val="90000"/>
              </a:lnSpc>
              <a:spcBef>
                <a:spcPts val="0"/>
              </a:spcBef>
              <a:buFont typeface="Arial"/>
              <a:buChar char="•"/>
              <a:defRPr/>
            </a:pPr>
            <a:r>
              <a:rPr lang="en-US" altLang="en-US" sz="1600" dirty="0"/>
              <a:t>Peer comparison letters for high-volume primary care prescribers (</a:t>
            </a:r>
            <a:r>
              <a:rPr lang="en-US" altLang="en-US" sz="1600" dirty="0" err="1"/>
              <a:t>Sacarny</a:t>
            </a:r>
            <a:r>
              <a:rPr lang="en-US" altLang="en-US" sz="1600" dirty="0"/>
              <a:t> et al. JAMA Psychiatry 2018)</a:t>
            </a:r>
          </a:p>
          <a:p>
            <a:pPr marL="400050" lvl="1" indent="0" eaLnBrk="1" fontAlgn="auto" hangingPunct="1">
              <a:lnSpc>
                <a:spcPct val="90000"/>
              </a:lnSpc>
              <a:spcBef>
                <a:spcPts val="0"/>
              </a:spcBef>
              <a:buFont typeface="Arial"/>
              <a:buChar char="•"/>
              <a:defRPr/>
            </a:pPr>
            <a:r>
              <a:rPr lang="en-US" altLang="en-US" sz="1400" dirty="0"/>
              <a:t>Worked with White House SBST and CMS’s Center for Policy Integrity</a:t>
            </a:r>
          </a:p>
          <a:p>
            <a:pPr marL="400050" lvl="1" indent="0" eaLnBrk="1" fontAlgn="auto" hangingPunct="1">
              <a:lnSpc>
                <a:spcPct val="90000"/>
              </a:lnSpc>
              <a:spcBef>
                <a:spcPts val="0"/>
              </a:spcBef>
              <a:buFont typeface="Arial"/>
              <a:buChar char="•"/>
              <a:defRPr/>
            </a:pPr>
            <a:r>
              <a:rPr lang="en-US" altLang="en-US" sz="1400" dirty="0"/>
              <a:t>Physician-level randomization of warning letters to “outlier prescribers” </a:t>
            </a:r>
          </a:p>
          <a:p>
            <a:pPr marL="400050" lvl="1" indent="0" eaLnBrk="1" fontAlgn="auto" hangingPunct="1">
              <a:lnSpc>
                <a:spcPct val="90000"/>
              </a:lnSpc>
              <a:spcBef>
                <a:spcPts val="0"/>
              </a:spcBef>
              <a:buFont typeface="Arial"/>
              <a:buChar char="•"/>
              <a:defRPr/>
            </a:pPr>
            <a:r>
              <a:rPr lang="en-US" altLang="en-US" sz="1400" dirty="0"/>
              <a:t>Letters reduced prescribing for at least two years; no evidence of negative patient effects</a:t>
            </a:r>
          </a:p>
          <a:p>
            <a:pPr marL="0" indent="0" eaLnBrk="1" fontAlgn="auto" hangingPunct="1">
              <a:lnSpc>
                <a:spcPct val="90000"/>
              </a:lnSpc>
              <a:spcBef>
                <a:spcPts val="0"/>
              </a:spcBef>
              <a:buFont typeface="Arial"/>
              <a:buChar char="•"/>
              <a:defRPr/>
            </a:pPr>
            <a:endParaRPr lang="en-US" altLang="en-US" sz="1600" dirty="0"/>
          </a:p>
          <a:p>
            <a:pPr marL="0" indent="0" eaLnBrk="1" fontAlgn="auto" hangingPunct="1">
              <a:lnSpc>
                <a:spcPct val="90000"/>
              </a:lnSpc>
              <a:spcBef>
                <a:spcPts val="0"/>
              </a:spcBef>
              <a:buFont typeface="Arial"/>
              <a:buChar char="•"/>
              <a:defRPr/>
            </a:pPr>
            <a:r>
              <a:rPr lang="en-US" altLang="en-US" sz="1600" dirty="0"/>
              <a:t>Workplace wellness programs (Jones et al. QJE 2019; Baicker and Song. JAMA 2019)</a:t>
            </a:r>
          </a:p>
          <a:p>
            <a:pPr marL="400050" lvl="1" indent="0" eaLnBrk="1" fontAlgn="auto" hangingPunct="1">
              <a:lnSpc>
                <a:spcPct val="90000"/>
              </a:lnSpc>
              <a:spcBef>
                <a:spcPts val="0"/>
              </a:spcBef>
              <a:buFont typeface="Arial"/>
              <a:buChar char="•"/>
              <a:defRPr/>
            </a:pPr>
            <a:r>
              <a:rPr lang="en-US" altLang="en-US" sz="1100" dirty="0"/>
              <a:t> </a:t>
            </a:r>
            <a:r>
              <a:rPr lang="en-US" altLang="en-US" sz="1400" dirty="0"/>
              <a:t>One randomized at employee level within workplace, one at site level </a:t>
            </a:r>
          </a:p>
          <a:p>
            <a:pPr marL="400050" lvl="1" indent="0" eaLnBrk="1" fontAlgn="auto" hangingPunct="1">
              <a:lnSpc>
                <a:spcPct val="90000"/>
              </a:lnSpc>
              <a:spcBef>
                <a:spcPts val="0"/>
              </a:spcBef>
              <a:buFont typeface="Arial"/>
              <a:buChar char="•"/>
              <a:defRPr/>
            </a:pPr>
            <a:r>
              <a:rPr lang="en-US" altLang="en-US" sz="1400" dirty="0"/>
              <a:t>No impact on most measured health outcomes or employee behavior</a:t>
            </a:r>
          </a:p>
          <a:p>
            <a:pPr marL="400050" lvl="1" indent="0" eaLnBrk="1" fontAlgn="auto" hangingPunct="1">
              <a:lnSpc>
                <a:spcPct val="90000"/>
              </a:lnSpc>
              <a:spcBef>
                <a:spcPts val="0"/>
              </a:spcBef>
              <a:buFont typeface="Arial"/>
              <a:buChar char="•"/>
              <a:defRPr/>
            </a:pPr>
            <a:r>
              <a:rPr lang="en-US" altLang="en-US" sz="1400" dirty="0"/>
              <a:t>Healthy select into workplace wellness suggesting may be attractive for employers anyway</a:t>
            </a:r>
          </a:p>
          <a:p>
            <a:pPr marL="400050" lvl="1" indent="0" eaLnBrk="1" fontAlgn="auto" hangingPunct="1">
              <a:lnSpc>
                <a:spcPct val="90000"/>
              </a:lnSpc>
              <a:spcBef>
                <a:spcPts val="0"/>
              </a:spcBef>
              <a:buFont typeface="Arial"/>
              <a:buChar char="•"/>
              <a:defRPr/>
            </a:pPr>
            <a:endParaRPr lang="en-US" altLang="ja-JP" sz="1400" b="1" dirty="0">
              <a:latin typeface="+mj-lt"/>
            </a:endParaRPr>
          </a:p>
        </p:txBody>
      </p:sp>
      <p:sp>
        <p:nvSpPr>
          <p:cNvPr id="78852"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D2CB6C"/>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95A39D"/>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C89F5D"/>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C89F5D"/>
              </a:buClr>
              <a:buChar char="•"/>
              <a:defRPr>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defRPr/>
            </a:pPr>
            <a:r>
              <a:rPr lang="en-US" altLang="en-US" sz="1400">
                <a:solidFill>
                  <a:srgbClr val="FFFFFF"/>
                </a:solidFill>
                <a:latin typeface="Garamond" panose="02020404030301010803" pitchFamily="18" charset="0"/>
                <a:cs typeface="Arial" panose="020B0604020202020204" pitchFamily="34" charset="0"/>
              </a:rPr>
              <a:t>What Does It Do and What Does That Mean?</a:t>
            </a:r>
            <a:endParaRPr lang="en-US" altLang="en-US" sz="1200">
              <a:solidFill>
                <a:srgbClr val="FFFFFF"/>
              </a:solidFill>
              <a:latin typeface="Garamond" panose="02020404030301010803" pitchFamily="18" charset="0"/>
              <a:cs typeface="Arial" panose="020B0604020202020204" pitchFamily="34" charset="0"/>
            </a:endParaRP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The New York Time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1722" y="8287753"/>
            <a:ext cx="1100024" cy="1622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RCT evidence gets attention</a:t>
            </a:r>
          </a:p>
        </p:txBody>
      </p:sp>
      <p:pic>
        <p:nvPicPr>
          <p:cNvPr id="7" name="Picture 6"/>
          <p:cNvPicPr>
            <a:picLocks noChangeAspect="1"/>
          </p:cNvPicPr>
          <p:nvPr/>
        </p:nvPicPr>
        <p:blipFill>
          <a:blip r:embed="rId4"/>
          <a:stretch>
            <a:fillRect/>
          </a:stretch>
        </p:blipFill>
        <p:spPr>
          <a:xfrm>
            <a:off x="261504" y="2851416"/>
            <a:ext cx="4082528" cy="1811590"/>
          </a:xfrm>
          <a:prstGeom prst="rect">
            <a:avLst/>
          </a:prstGeom>
        </p:spPr>
      </p:pic>
      <p:pic>
        <p:nvPicPr>
          <p:cNvPr id="8" name="Picture 7"/>
          <p:cNvPicPr>
            <a:picLocks noChangeAspect="1"/>
          </p:cNvPicPr>
          <p:nvPr/>
        </p:nvPicPr>
        <p:blipFill>
          <a:blip r:embed="rId5"/>
          <a:stretch>
            <a:fillRect/>
          </a:stretch>
        </p:blipFill>
        <p:spPr>
          <a:xfrm>
            <a:off x="1951028" y="5192039"/>
            <a:ext cx="4580924" cy="1197355"/>
          </a:xfrm>
          <a:prstGeom prst="rect">
            <a:avLst/>
          </a:prstGeom>
        </p:spPr>
      </p:pic>
      <p:sp>
        <p:nvSpPr>
          <p:cNvPr id="4" name="AutoShape 4" descr="Image result for bloomber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bloomberg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0" descr="Image result for bloomberg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8624" y="1547976"/>
            <a:ext cx="1445254" cy="268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1403454" y="1816070"/>
            <a:ext cx="5881156" cy="945335"/>
          </a:xfrm>
          <a:prstGeom prst="rect">
            <a:avLst/>
          </a:prstGeom>
        </p:spPr>
      </p:pic>
      <p:pic>
        <p:nvPicPr>
          <p:cNvPr id="12" name="Picture 11"/>
          <p:cNvPicPr>
            <a:picLocks noChangeAspect="1"/>
          </p:cNvPicPr>
          <p:nvPr/>
        </p:nvPicPr>
        <p:blipFill>
          <a:blip r:embed="rId8"/>
          <a:stretch>
            <a:fillRect/>
          </a:stretch>
        </p:blipFill>
        <p:spPr>
          <a:xfrm>
            <a:off x="4642338" y="3673637"/>
            <a:ext cx="4220308" cy="900454"/>
          </a:xfrm>
          <a:prstGeom prst="rect">
            <a:avLst/>
          </a:prstGeom>
        </p:spPr>
      </p:pic>
      <p:pic>
        <p:nvPicPr>
          <p:cNvPr id="2062" name="Picture 14" descr="Image result for npr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2338" y="3088179"/>
            <a:ext cx="1527171" cy="50882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ny times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97921" y="4940726"/>
            <a:ext cx="2222388" cy="32718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295B2A47-FE92-4681-8C00-73F901819CA7}"/>
              </a:ext>
            </a:extLst>
          </p:cNvPr>
          <p:cNvSpPr>
            <a:spLocks noGrp="1"/>
          </p:cNvSpPr>
          <p:nvPr>
            <p:ph type="sldNum" idx="12"/>
          </p:nvPr>
        </p:nvSpPr>
        <p:spPr/>
        <p:txBody>
          <a:bodyPr/>
          <a:lstStyle/>
          <a:p>
            <a:fld id="{00000000-1234-1234-1234-123412341234}" type="slidenum">
              <a:rPr lang="en" smtClean="0"/>
              <a:pPr/>
              <a:t>61</a:t>
            </a:fld>
            <a:endParaRPr lang="en"/>
          </a:p>
        </p:txBody>
      </p:sp>
    </p:spTree>
    <p:extLst>
      <p:ext uri="{BB962C8B-B14F-4D97-AF65-F5344CB8AC3E}">
        <p14:creationId xmlns:p14="http://schemas.microsoft.com/office/powerpoint/2010/main" val="3820015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eaLnBrk="1" hangingPunct="1"/>
            <a:r>
              <a:rPr lang="en-US" altLang="en-US" sz="3000"/>
              <a:t>Recap and Next Steps</a:t>
            </a:r>
          </a:p>
        </p:txBody>
      </p:sp>
      <p:sp>
        <p:nvSpPr>
          <p:cNvPr id="49155" name="Content Placeholder 2"/>
          <p:cNvSpPr>
            <a:spLocks noGrp="1"/>
          </p:cNvSpPr>
          <p:nvPr>
            <p:ph idx="1"/>
          </p:nvPr>
        </p:nvSpPr>
        <p:spPr>
          <a:xfrm>
            <a:off x="457200" y="1352550"/>
            <a:ext cx="8229600" cy="4705350"/>
          </a:xfrm>
        </p:spPr>
        <p:txBody>
          <a:bodyPr rtlCol="0">
            <a:normAutofit/>
          </a:bodyPr>
          <a:lstStyle/>
          <a:p>
            <a:pPr marL="0" indent="0" eaLnBrk="1" fontAlgn="auto" hangingPunct="1">
              <a:lnSpc>
                <a:spcPct val="90000"/>
              </a:lnSpc>
              <a:buFont typeface="Wingdings" panose="05000000000000000000" pitchFamily="2" charset="2"/>
              <a:buNone/>
              <a:defRPr/>
            </a:pPr>
            <a:endParaRPr lang="en-US" altLang="en-US" sz="1200" dirty="0">
              <a:latin typeface="Garamond" panose="02020404030301010803" pitchFamily="18" charset="0"/>
            </a:endParaRPr>
          </a:p>
          <a:p>
            <a:pPr eaLnBrk="1" fontAlgn="auto" hangingPunct="1">
              <a:lnSpc>
                <a:spcPct val="90000"/>
              </a:lnSpc>
              <a:defRPr/>
            </a:pPr>
            <a:r>
              <a:rPr lang="en-US" altLang="en-US" dirty="0">
                <a:latin typeface="+mj-lt"/>
              </a:rPr>
              <a:t>Medicaid: What Does It Do?</a:t>
            </a:r>
          </a:p>
          <a:p>
            <a:pPr lvl="1" eaLnBrk="1" fontAlgn="auto" hangingPunct="1">
              <a:lnSpc>
                <a:spcPct val="90000"/>
              </a:lnSpc>
              <a:buFont typeface="Arial" panose="020B0604020202020204" pitchFamily="34" charset="0"/>
              <a:buChar char="•"/>
              <a:defRPr/>
            </a:pPr>
            <a:r>
              <a:rPr lang="en-US" altLang="en-US" dirty="0">
                <a:latin typeface="+mj-lt"/>
              </a:rPr>
              <a:t>Results from Randomized Evaluation</a:t>
            </a:r>
          </a:p>
          <a:p>
            <a:pPr lvl="1" eaLnBrk="1" fontAlgn="auto" hangingPunct="1">
              <a:lnSpc>
                <a:spcPct val="90000"/>
              </a:lnSpc>
              <a:buFont typeface="Arial" panose="020B0604020202020204" pitchFamily="34" charset="0"/>
              <a:buChar char="•"/>
              <a:defRPr/>
            </a:pPr>
            <a:r>
              <a:rPr lang="en-US" altLang="en-US" dirty="0">
                <a:latin typeface="+mj-lt"/>
              </a:rPr>
              <a:t>Medicaid increases health care use, improves economic security, and improves some health measures</a:t>
            </a:r>
          </a:p>
          <a:p>
            <a:pPr lvl="1" eaLnBrk="1" fontAlgn="auto" hangingPunct="1">
              <a:lnSpc>
                <a:spcPct val="90000"/>
              </a:lnSpc>
              <a:buFont typeface="Arial" panose="020B0604020202020204" pitchFamily="34" charset="0"/>
              <a:buChar char="•"/>
              <a:defRPr/>
            </a:pPr>
            <a:r>
              <a:rPr lang="en-US" altLang="en-US" dirty="0">
                <a:latin typeface="+mj-lt"/>
              </a:rPr>
              <a:t>NB: Medicaid recipients not the only beneficiaries</a:t>
            </a:r>
          </a:p>
          <a:p>
            <a:pPr eaLnBrk="1" fontAlgn="auto" hangingPunct="1">
              <a:lnSpc>
                <a:spcPct val="90000"/>
              </a:lnSpc>
              <a:defRPr/>
            </a:pPr>
            <a:endParaRPr lang="en-US" altLang="en-US" dirty="0">
              <a:latin typeface="+mj-lt"/>
            </a:endParaRPr>
          </a:p>
          <a:p>
            <a:pPr eaLnBrk="1" fontAlgn="auto" hangingPunct="1">
              <a:lnSpc>
                <a:spcPct val="90000"/>
              </a:lnSpc>
              <a:defRPr/>
            </a:pPr>
            <a:r>
              <a:rPr lang="en-US" altLang="en-US" dirty="0">
                <a:latin typeface="+mj-lt"/>
              </a:rPr>
              <a:t>Up Next: What Do The Results Mean?</a:t>
            </a:r>
          </a:p>
          <a:p>
            <a:pPr lvl="1" eaLnBrk="1" fontAlgn="auto" hangingPunct="1">
              <a:lnSpc>
                <a:spcPct val="90000"/>
              </a:lnSpc>
              <a:buFont typeface="Arial" panose="020B0604020202020204" pitchFamily="34" charset="0"/>
              <a:buChar char="•"/>
              <a:defRPr/>
            </a:pPr>
            <a:r>
              <a:rPr lang="en-US" altLang="ja-JP" dirty="0">
                <a:latin typeface="+mj-lt"/>
              </a:rPr>
              <a:t>From descriptive to normative</a:t>
            </a:r>
          </a:p>
          <a:p>
            <a:pPr lvl="1" eaLnBrk="1" fontAlgn="auto" hangingPunct="1">
              <a:lnSpc>
                <a:spcPct val="90000"/>
              </a:lnSpc>
              <a:buFont typeface="Arial" panose="020B0604020202020204" pitchFamily="34" charset="0"/>
              <a:buChar char="•"/>
              <a:defRPr/>
            </a:pPr>
            <a:r>
              <a:rPr lang="en-US" altLang="ja-JP" dirty="0">
                <a:latin typeface="+mj-lt"/>
              </a:rPr>
              <a:t>Value of Medicaid?</a:t>
            </a:r>
          </a:p>
          <a:p>
            <a:pPr lvl="2" eaLnBrk="1" fontAlgn="auto" hangingPunct="1">
              <a:lnSpc>
                <a:spcPct val="90000"/>
              </a:lnSpc>
              <a:defRPr/>
            </a:pPr>
            <a:r>
              <a:rPr lang="en-US" altLang="ja-JP" dirty="0">
                <a:latin typeface="+mj-lt"/>
              </a:rPr>
              <a:t>Welfare analysis of impact of Medicaid</a:t>
            </a:r>
          </a:p>
          <a:p>
            <a:pPr marL="0" indent="0" eaLnBrk="1" fontAlgn="auto" hangingPunct="1">
              <a:buClr>
                <a:srgbClr val="A9A57C"/>
              </a:buClr>
              <a:buFont typeface="Wingdings 2" panose="05020102010507070707" pitchFamily="18" charset="2"/>
              <a:buNone/>
              <a:defRPr/>
            </a:pPr>
            <a:endParaRPr lang="en-US" altLang="en-US" dirty="0">
              <a:latin typeface="Garamond" pitchFamily="18" charset="0"/>
            </a:endParaRPr>
          </a:p>
        </p:txBody>
      </p:sp>
      <p:sp>
        <p:nvSpPr>
          <p:cNvPr id="80900"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a:xfrm>
            <a:off x="25400" y="211138"/>
            <a:ext cx="9118600" cy="1150937"/>
          </a:xfrm>
        </p:spPr>
        <p:txBody>
          <a:bodyPr/>
          <a:lstStyle/>
          <a:p>
            <a:pPr algn="ctr" eaLnBrk="1" hangingPunct="1"/>
            <a:r>
              <a:rPr lang="en-US" altLang="en-US" sz="3000"/>
              <a:t>Informal Welfare Analysis Inconclusive</a:t>
            </a:r>
          </a:p>
        </p:txBody>
      </p:sp>
      <p:sp>
        <p:nvSpPr>
          <p:cNvPr id="12" name="Content Placeholder 10"/>
          <p:cNvSpPr>
            <a:spLocks noGrp="1"/>
          </p:cNvSpPr>
          <p:nvPr>
            <p:ph sz="quarter" idx="14"/>
          </p:nvPr>
        </p:nvSpPr>
        <p:spPr>
          <a:xfrm>
            <a:off x="4702175" y="1851025"/>
            <a:ext cx="3878263" cy="465138"/>
          </a:xfrm>
          <a:solidFill>
            <a:srgbClr val="E7E6E6"/>
          </a:solid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3">
            <a:schemeClr val="accent2"/>
          </a:fillRef>
          <a:effectRef idx="2">
            <a:schemeClr val="accent2"/>
          </a:effectRef>
          <a:fontRef idx="minor">
            <a:schemeClr val="lt1"/>
          </a:fontRef>
        </p:style>
        <p:txBody>
          <a:bodyPr lIns="205740" tIns="137160" rIns="205740" bIns="68580" rtlCol="0">
            <a:normAutofit fontScale="92500" lnSpcReduction="20000"/>
          </a:bodyPr>
          <a:lstStyle/>
          <a:p>
            <a:pPr marL="0" indent="0" algn="ctr" eaLnBrk="1" fontAlgn="auto" hangingPunct="1">
              <a:buFont typeface="Wingdings 2" panose="05020102010507070707" pitchFamily="18" charset="2"/>
              <a:buNone/>
              <a:defRPr/>
            </a:pPr>
            <a:r>
              <a:rPr lang="en-US" b="1" dirty="0">
                <a:solidFill>
                  <a:srgbClr val="000000"/>
                </a:solidFill>
              </a:rPr>
              <a:t>According to think tanks:</a:t>
            </a:r>
          </a:p>
        </p:txBody>
      </p:sp>
      <p:sp>
        <p:nvSpPr>
          <p:cNvPr id="8192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11" name="Content Placeholder 10"/>
          <p:cNvSpPr>
            <a:spLocks noGrp="1"/>
          </p:cNvSpPr>
          <p:nvPr>
            <p:ph sz="half" idx="4294967295"/>
          </p:nvPr>
        </p:nvSpPr>
        <p:spPr>
          <a:xfrm>
            <a:off x="366713" y="1851025"/>
            <a:ext cx="3776662" cy="465138"/>
          </a:xfrm>
          <a:solidFill>
            <a:srgbClr val="E7E6E6"/>
          </a:solidFill>
          <a:ln>
            <a:noFill/>
          </a:ln>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3">
            <a:schemeClr val="accent2"/>
          </a:fillRef>
          <a:effectRef idx="2">
            <a:schemeClr val="accent2"/>
          </a:effectRef>
          <a:fontRef idx="minor">
            <a:schemeClr val="lt1"/>
          </a:fontRef>
        </p:style>
        <p:txBody>
          <a:bodyPr lIns="205740" tIns="137160" rIns="205740" bIns="68580" rtlCol="0">
            <a:normAutofit fontScale="92500" lnSpcReduction="20000"/>
          </a:bodyPr>
          <a:lstStyle/>
          <a:p>
            <a:pPr marL="0" indent="0" algn="ctr" eaLnBrk="1" fontAlgn="auto" hangingPunct="1">
              <a:buFont typeface="Wingdings 2" panose="05020102010507070707" pitchFamily="18" charset="2"/>
              <a:buNone/>
              <a:defRPr/>
            </a:pPr>
            <a:r>
              <a:rPr lang="en-US" b="1" dirty="0">
                <a:solidFill>
                  <a:srgbClr val="000000"/>
                </a:solidFill>
              </a:rPr>
              <a:t>According to the media:</a:t>
            </a:r>
          </a:p>
        </p:txBody>
      </p:sp>
      <p:grpSp>
        <p:nvGrpSpPr>
          <p:cNvPr id="80902" name="Group 9"/>
          <p:cNvGrpSpPr>
            <a:grpSpLocks/>
          </p:cNvGrpSpPr>
          <p:nvPr/>
        </p:nvGrpSpPr>
        <p:grpSpPr bwMode="auto">
          <a:xfrm>
            <a:off x="366713" y="2498725"/>
            <a:ext cx="8486775" cy="3532188"/>
            <a:chOff x="121708" y="2497379"/>
            <a:chExt cx="8486643" cy="3532885"/>
          </a:xfrm>
        </p:grpSpPr>
        <p:pic>
          <p:nvPicPr>
            <p:cNvPr id="809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709" y="2497379"/>
              <a:ext cx="3569542" cy="170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708" y="4349072"/>
              <a:ext cx="3759063" cy="156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52121" y="2505411"/>
              <a:ext cx="4288134" cy="119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4070" y="4077785"/>
              <a:ext cx="4344281" cy="19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a:xfrm>
            <a:off x="457200" y="304800"/>
            <a:ext cx="8229600" cy="1152525"/>
          </a:xfrm>
        </p:spPr>
        <p:txBody>
          <a:bodyPr/>
          <a:lstStyle/>
          <a:p>
            <a:pPr algn="ctr" eaLnBrk="1" hangingPunct="1"/>
            <a:r>
              <a:rPr lang="en-US" altLang="en-US" sz="3000" dirty="0"/>
              <a:t>Part II: What Can We Learn from Formal Welfare Analysis?</a:t>
            </a:r>
          </a:p>
        </p:txBody>
      </p:sp>
      <p:sp>
        <p:nvSpPr>
          <p:cNvPr id="7" name="Content Placeholder 2"/>
          <p:cNvSpPr>
            <a:spLocks noGrp="1"/>
          </p:cNvSpPr>
          <p:nvPr>
            <p:ph sz="quarter" idx="14"/>
          </p:nvPr>
        </p:nvSpPr>
        <p:spPr>
          <a:xfrm>
            <a:off x="266700" y="1476375"/>
            <a:ext cx="8610600" cy="4695825"/>
          </a:xfrm>
        </p:spPr>
        <p:txBody>
          <a:bodyPr rtlCol="0">
            <a:noAutofit/>
          </a:bodyPr>
          <a:lstStyle/>
          <a:p>
            <a:pPr eaLnBrk="1" fontAlgn="auto" hangingPunct="1">
              <a:defRPr/>
            </a:pPr>
            <a:r>
              <a:rPr lang="en-US" dirty="0">
                <a:latin typeface="+mj-lt"/>
              </a:rPr>
              <a:t>Goal: Estimate the (monetary) value of Medicaid to recipients</a:t>
            </a:r>
          </a:p>
          <a:p>
            <a:pPr eaLnBrk="1" fontAlgn="auto" hangingPunct="1">
              <a:defRPr/>
            </a:pPr>
            <a:endParaRPr lang="en-US" sz="1500" b="1" dirty="0">
              <a:latin typeface="+mj-lt"/>
            </a:endParaRPr>
          </a:p>
          <a:p>
            <a:pPr eaLnBrk="1" fontAlgn="auto" hangingPunct="1">
              <a:defRPr/>
            </a:pPr>
            <a:r>
              <a:rPr lang="en-US" dirty="0">
                <a:latin typeface="+mj-lt"/>
              </a:rPr>
              <a:t>Will require more assumptions (and therefore caveats) than direct experimental estimates of impacts</a:t>
            </a:r>
          </a:p>
          <a:p>
            <a:pPr lvl="1" eaLnBrk="1" fontAlgn="auto" hangingPunct="1">
              <a:buFont typeface="Arial" panose="020B0604020202020204" pitchFamily="34" charset="0"/>
              <a:buChar char="•"/>
              <a:defRPr/>
            </a:pPr>
            <a:r>
              <a:rPr lang="en-US" dirty="0">
                <a:latin typeface="+mj-lt"/>
              </a:rPr>
              <a:t>Undertook two very different approaches</a:t>
            </a:r>
          </a:p>
          <a:p>
            <a:pPr lvl="1" eaLnBrk="1" fontAlgn="auto" hangingPunct="1">
              <a:buFont typeface="Arial" panose="020B0604020202020204" pitchFamily="34" charset="0"/>
              <a:buChar char="•"/>
              <a:defRPr/>
            </a:pPr>
            <a:r>
              <a:rPr lang="en-US" dirty="0">
                <a:latin typeface="+mj-lt"/>
              </a:rPr>
              <a:t>Robust result: Medicaid’s value to recipients is substantially below Medicaid spending (20-50 cents on the dollar)</a:t>
            </a:r>
          </a:p>
          <a:p>
            <a:pPr lvl="1">
              <a:buFont typeface="Arial" panose="020B0604020202020204" pitchFamily="34" charset="0"/>
              <a:buChar char="•"/>
              <a:defRPr/>
            </a:pPr>
            <a:r>
              <a:rPr lang="en-US" dirty="0"/>
              <a:t>Important driver: low-income “uninsured” pay a small share of their medical costs</a:t>
            </a:r>
          </a:p>
          <a:p>
            <a:pPr lvl="2">
              <a:defRPr/>
            </a:pPr>
            <a:r>
              <a:rPr lang="en-US" dirty="0"/>
              <a:t>The implicit insurers of the uninsured (e.g. hospitals) are an important beneficiary of Medicaid coverage</a:t>
            </a:r>
            <a:endParaRPr lang="en-US" sz="2000" dirty="0"/>
          </a:p>
          <a:p>
            <a:pPr lvl="1" eaLnBrk="1" fontAlgn="auto" hangingPunct="1">
              <a:buFont typeface="Arial" panose="020B0604020202020204" pitchFamily="34" charset="0"/>
              <a:buChar char="•"/>
              <a:defRPr/>
            </a:pPr>
            <a:endParaRPr lang="en-US" sz="1200" dirty="0"/>
          </a:p>
        </p:txBody>
      </p:sp>
      <p:sp>
        <p:nvSpPr>
          <p:cNvPr id="83970"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3"/>
          <p:cNvSpPr>
            <a:spLocks noGrp="1"/>
          </p:cNvSpPr>
          <p:nvPr>
            <p:ph type="title"/>
          </p:nvPr>
        </p:nvSpPr>
        <p:spPr>
          <a:xfrm>
            <a:off x="457200" y="0"/>
            <a:ext cx="8229600" cy="1152525"/>
          </a:xfrm>
        </p:spPr>
        <p:txBody>
          <a:bodyPr/>
          <a:lstStyle/>
          <a:p>
            <a:pPr algn="ctr"/>
            <a:r>
              <a:rPr lang="en-US" altLang="en-US" sz="3000"/>
              <a:t>Welfare Analysis: Framework</a:t>
            </a:r>
          </a:p>
        </p:txBody>
      </p:sp>
      <p:sp>
        <p:nvSpPr>
          <p:cNvPr id="5" name="Content Placeholder 4"/>
          <p:cNvSpPr>
            <a:spLocks noGrp="1"/>
          </p:cNvSpPr>
          <p:nvPr>
            <p:ph sz="quarter" idx="14"/>
          </p:nvPr>
        </p:nvSpPr>
        <p:spPr>
          <a:xfrm>
            <a:off x="457200" y="985838"/>
            <a:ext cx="8229600" cy="5683250"/>
          </a:xfrm>
        </p:spPr>
        <p:txBody>
          <a:bodyPr>
            <a:normAutofit fontScale="92500" lnSpcReduction="10000"/>
          </a:bodyPr>
          <a:lstStyle/>
          <a:p>
            <a:pPr>
              <a:defRPr/>
            </a:pPr>
            <a:r>
              <a:rPr lang="en-US" dirty="0"/>
              <a:t>Individuals derive utility (well-being) from health </a:t>
            </a:r>
            <a:r>
              <a:rPr lang="en-US" i="1" dirty="0"/>
              <a:t>h </a:t>
            </a:r>
            <a:r>
              <a:rPr lang="en-US" dirty="0"/>
              <a:t>and (non-medical) consumption </a:t>
            </a:r>
            <a:r>
              <a:rPr lang="en-US" i="1" dirty="0"/>
              <a:t>c, </a:t>
            </a:r>
            <a:r>
              <a:rPr lang="en-US" dirty="0"/>
              <a:t>and potentially other things.			</a:t>
            </a:r>
            <a:endParaRPr lang="en-US" sz="1100" dirty="0"/>
          </a:p>
          <a:p>
            <a:pPr marL="0" indent="0" algn="ctr">
              <a:buFont typeface="Arial" panose="020B0604020202020204" pitchFamily="34" charset="0"/>
              <a:buNone/>
              <a:defRPr/>
            </a:pPr>
            <a:r>
              <a:rPr lang="en-US" dirty="0"/>
              <a:t>u=u(</a:t>
            </a:r>
            <a:r>
              <a:rPr lang="en-US" dirty="0" err="1"/>
              <a:t>c,h</a:t>
            </a:r>
            <a:r>
              <a:rPr lang="en-US" dirty="0"/>
              <a:t>,…)</a:t>
            </a:r>
          </a:p>
          <a:p>
            <a:pPr marL="0" indent="0">
              <a:buFont typeface="Arial" panose="020B0604020202020204" pitchFamily="34" charset="0"/>
              <a:buNone/>
              <a:defRPr/>
            </a:pPr>
            <a:endParaRPr lang="en-US" sz="1100" dirty="0"/>
          </a:p>
          <a:p>
            <a:pPr>
              <a:defRPr/>
            </a:pPr>
            <a:r>
              <a:rPr lang="en-US" dirty="0"/>
              <a:t>Health </a:t>
            </a:r>
            <a:r>
              <a:rPr lang="en-US" i="1" dirty="0"/>
              <a:t>h </a:t>
            </a:r>
            <a:r>
              <a:rPr lang="en-US" dirty="0"/>
              <a:t>is produced according to h = H(m;</a:t>
            </a:r>
            <a:r>
              <a:rPr lang="el-GR" dirty="0"/>
              <a:t>θ</a:t>
            </a:r>
            <a:r>
              <a:rPr lang="en-US" dirty="0"/>
              <a:t>) where </a:t>
            </a:r>
          </a:p>
          <a:p>
            <a:pPr lvl="1">
              <a:defRPr/>
            </a:pPr>
            <a:r>
              <a:rPr lang="en-US" sz="2200" dirty="0"/>
              <a:t>m denotes medical spending</a:t>
            </a:r>
          </a:p>
          <a:p>
            <a:pPr lvl="1">
              <a:defRPr/>
            </a:pPr>
            <a:r>
              <a:rPr lang="el-GR" sz="2200" dirty="0"/>
              <a:t>θ</a:t>
            </a:r>
            <a:r>
              <a:rPr lang="en-US" sz="2200" dirty="0"/>
              <a:t> denotes distribution of potential health shocks. </a:t>
            </a:r>
          </a:p>
          <a:p>
            <a:pPr marL="457200" lvl="1" indent="0">
              <a:buFont typeface="Arial" panose="020B0604020202020204" pitchFamily="34" charset="0"/>
              <a:buNone/>
              <a:defRPr/>
            </a:pPr>
            <a:endParaRPr lang="en-US" sz="2200" dirty="0"/>
          </a:p>
          <a:p>
            <a:pPr>
              <a:defRPr/>
            </a:pPr>
            <a:r>
              <a:rPr lang="en-US" dirty="0"/>
              <a:t>Goal: estimate recipient’s value of Medicaid (V)</a:t>
            </a:r>
          </a:p>
          <a:p>
            <a:pPr lvl="1">
              <a:defRPr/>
            </a:pPr>
            <a:r>
              <a:rPr lang="en-US" sz="2200" dirty="0"/>
              <a:t>Definition: V is the amount of money we could take away from Medicaid recipient that would leave him indifferent between having Medicaid (without V) and being uninsured </a:t>
            </a:r>
          </a:p>
          <a:p>
            <a:pPr lvl="1">
              <a:buFont typeface="Arial" panose="020B0604020202020204" pitchFamily="34" charset="0"/>
              <a:buChar char="•"/>
              <a:defRPr/>
            </a:pPr>
            <a:r>
              <a:rPr lang="en-US" sz="2200" i="1" dirty="0"/>
              <a:t>Recipient’s</a:t>
            </a:r>
            <a:r>
              <a:rPr lang="en-US" sz="2200" dirty="0"/>
              <a:t> value may differ from </a:t>
            </a:r>
            <a:r>
              <a:rPr lang="en-US" sz="2200" i="1" dirty="0"/>
              <a:t>society’s</a:t>
            </a:r>
            <a:r>
              <a:rPr lang="en-US" sz="2200" dirty="0"/>
              <a:t> value</a:t>
            </a:r>
          </a:p>
          <a:p>
            <a:pPr lvl="1">
              <a:defRPr/>
            </a:pPr>
            <a:endParaRPr lang="en-US" dirty="0"/>
          </a:p>
          <a:p>
            <a:pPr>
              <a:defRPr/>
            </a:pPr>
            <a:endParaRPr lang="en-US" dirty="0"/>
          </a:p>
        </p:txBody>
      </p:sp>
      <p:sp>
        <p:nvSpPr>
          <p:cNvPr id="2" name="Footer Placeholder 1"/>
          <p:cNvSpPr>
            <a:spLocks noGrp="1"/>
          </p:cNvSpPr>
          <p:nvPr>
            <p:ph type="ftr" sz="quarter" idx="15"/>
          </p:nvPr>
        </p:nvSpPr>
        <p:spPr/>
        <p:txBody>
          <a:bodyPr/>
          <a:lstStyle/>
          <a:p>
            <a:pPr>
              <a:defRPr/>
            </a:pPr>
            <a:r>
              <a:rPr lang="en-US"/>
              <a:t>What Does It Do and What Does That Mean?</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3"/>
          <p:cNvSpPr>
            <a:spLocks noGrp="1"/>
          </p:cNvSpPr>
          <p:nvPr>
            <p:ph type="title"/>
          </p:nvPr>
        </p:nvSpPr>
        <p:spPr>
          <a:xfrm>
            <a:off x="457200" y="0"/>
            <a:ext cx="8229600" cy="1152525"/>
          </a:xfrm>
        </p:spPr>
        <p:txBody>
          <a:bodyPr/>
          <a:lstStyle/>
          <a:p>
            <a:pPr algn="ctr"/>
            <a:r>
              <a:rPr lang="en-US" altLang="en-US" sz="3000" dirty="0"/>
              <a:t>Road map</a:t>
            </a:r>
          </a:p>
        </p:txBody>
      </p:sp>
      <p:sp>
        <p:nvSpPr>
          <p:cNvPr id="5" name="Content Placeholder 4"/>
          <p:cNvSpPr>
            <a:spLocks noGrp="1"/>
          </p:cNvSpPr>
          <p:nvPr>
            <p:ph sz="quarter" idx="14"/>
          </p:nvPr>
        </p:nvSpPr>
        <p:spPr>
          <a:xfrm>
            <a:off x="457200" y="985838"/>
            <a:ext cx="8229600" cy="5683250"/>
          </a:xfrm>
        </p:spPr>
        <p:txBody>
          <a:bodyPr>
            <a:normAutofit/>
          </a:bodyPr>
          <a:lstStyle/>
          <a:p>
            <a:pPr>
              <a:defRPr/>
            </a:pPr>
            <a:r>
              <a:rPr lang="en-US" dirty="0"/>
              <a:t>Estimating value of in-kind subsidies is hard!</a:t>
            </a:r>
          </a:p>
          <a:p>
            <a:pPr lvl="1">
              <a:defRPr/>
            </a:pPr>
            <a:r>
              <a:rPr lang="en-US" sz="2000" dirty="0"/>
              <a:t>Especially if they are not traded in a well functioning market</a:t>
            </a:r>
          </a:p>
          <a:p>
            <a:pPr lvl="1">
              <a:defRPr/>
            </a:pPr>
            <a:r>
              <a:rPr lang="en-US" dirty="0"/>
              <a:t>Will spend some time describing and discussing some potential empirical approaches</a:t>
            </a:r>
          </a:p>
          <a:p>
            <a:pPr>
              <a:defRPr/>
            </a:pPr>
            <a:r>
              <a:rPr lang="en-US" sz="2200" dirty="0"/>
              <a:t>But first let’s fast-forward and assume we have a credible estimate of V</a:t>
            </a:r>
          </a:p>
          <a:p>
            <a:pPr lvl="1">
              <a:defRPr/>
            </a:pPr>
            <a:r>
              <a:rPr lang="en-US" sz="2000" dirty="0"/>
              <a:t>What will we do with it?</a:t>
            </a:r>
          </a:p>
          <a:p>
            <a:pPr lvl="1">
              <a:defRPr/>
            </a:pPr>
            <a:r>
              <a:rPr lang="en-US" dirty="0"/>
              <a:t>NB: Always useful exercise to do at start of an empirical research project!</a:t>
            </a:r>
            <a:endParaRPr lang="en-US" sz="2000" dirty="0"/>
          </a:p>
          <a:p>
            <a:pPr lvl="1">
              <a:defRPr/>
            </a:pPr>
            <a:endParaRPr lang="en-US" dirty="0"/>
          </a:p>
          <a:p>
            <a:pPr>
              <a:defRPr/>
            </a:pPr>
            <a:endParaRPr lang="en-US" dirty="0"/>
          </a:p>
        </p:txBody>
      </p:sp>
      <p:sp>
        <p:nvSpPr>
          <p:cNvPr id="2" name="Footer Placeholder 1"/>
          <p:cNvSpPr>
            <a:spLocks noGrp="1"/>
          </p:cNvSpPr>
          <p:nvPr>
            <p:ph type="ftr" sz="quarter" idx="15"/>
          </p:nvPr>
        </p:nvSpPr>
        <p:spPr/>
        <p:txBody>
          <a:bodyPr/>
          <a:lstStyle/>
          <a:p>
            <a:pPr>
              <a:defRPr/>
            </a:pPr>
            <a:r>
              <a:rPr lang="en-US"/>
              <a:t>What Does It Do and What Does That Mean?</a:t>
            </a:r>
            <a:endParaRPr lang="en-US" dirty="0"/>
          </a:p>
        </p:txBody>
      </p:sp>
    </p:spTree>
    <p:extLst>
      <p:ext uri="{BB962C8B-B14F-4D97-AF65-F5344CB8AC3E}">
        <p14:creationId xmlns:p14="http://schemas.microsoft.com/office/powerpoint/2010/main" val="3521843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201613"/>
            <a:ext cx="8229600" cy="1150937"/>
          </a:xfrm>
        </p:spPr>
        <p:txBody>
          <a:bodyPr/>
          <a:lstStyle/>
          <a:p>
            <a:pPr algn="ctr" eaLnBrk="1" hangingPunct="1"/>
            <a:r>
              <a:rPr lang="en-US" altLang="en-US" sz="3000" dirty="0"/>
              <a:t>Benchmark: MVPF </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1066800"/>
            <a:ext cx="8229600" cy="4710113"/>
          </a:xfrm>
        </p:spPr>
        <p:txBody>
          <a:bodyPr/>
          <a:lstStyle/>
          <a:p>
            <a:pPr>
              <a:defRPr/>
            </a:pPr>
            <a:r>
              <a:rPr lang="en-US" altLang="en-US" dirty="0"/>
              <a:t>Estimate V using both ex-post approaches and get similar results. Now what do we do with it?</a:t>
            </a:r>
          </a:p>
          <a:p>
            <a:pPr>
              <a:defRPr/>
            </a:pPr>
            <a:endParaRPr lang="en-US" altLang="en-US" dirty="0"/>
          </a:p>
          <a:p>
            <a:pPr>
              <a:defRPr/>
            </a:pPr>
            <a:r>
              <a:rPr lang="en-US" altLang="en-US" dirty="0"/>
              <a:t>One natural approach: compare value of Medicaid to its cost</a:t>
            </a:r>
          </a:p>
          <a:p>
            <a:pPr lvl="1">
              <a:defRPr/>
            </a:pPr>
            <a:r>
              <a:rPr lang="en-US" altLang="en-US" dirty="0"/>
              <a:t>i.e. calculate MVPF: </a:t>
            </a:r>
          </a:p>
          <a:p>
            <a:pPr lvl="2">
              <a:defRPr/>
            </a:pPr>
            <a:r>
              <a:rPr lang="en-US" altLang="en-US" dirty="0"/>
              <a:t>Recipient value (WTP) relative to cost</a:t>
            </a:r>
          </a:p>
          <a:p>
            <a:pPr lvl="1">
              <a:defRPr/>
            </a:pPr>
            <a:r>
              <a:rPr lang="en-US" altLang="en-US" dirty="0"/>
              <a:t>Note: MVPF above vs below 1 answers question: if Medicaid recipients had to pay actuarial cost of Medicaid, would they prefer to remain uninsured?</a:t>
            </a:r>
          </a:p>
          <a:p>
            <a:pPr>
              <a:defRPr/>
            </a:pPr>
            <a:r>
              <a:rPr lang="en-US" altLang="en-US" dirty="0"/>
              <a:t>What is cost of Medicaid in MVPF formula?</a:t>
            </a:r>
          </a:p>
          <a:p>
            <a:pPr lvl="1">
              <a:defRPr/>
            </a:pPr>
            <a:r>
              <a:rPr lang="en-US" altLang="en-US" dirty="0"/>
              <a:t>Recall:  Cost = mechanical cost + fiscal externality</a:t>
            </a:r>
          </a:p>
          <a:p>
            <a:pPr marL="457200" lvl="1" indent="0">
              <a:buNone/>
              <a:defRPr/>
            </a:pPr>
            <a:endParaRPr lang="en-US" altLang="en-US" dirty="0"/>
          </a:p>
        </p:txBody>
      </p:sp>
    </p:spTree>
    <p:extLst>
      <p:ext uri="{BB962C8B-B14F-4D97-AF65-F5344CB8AC3E}">
        <p14:creationId xmlns:p14="http://schemas.microsoft.com/office/powerpoint/2010/main" val="22821663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201613"/>
            <a:ext cx="8229600" cy="1150937"/>
          </a:xfrm>
        </p:spPr>
        <p:txBody>
          <a:bodyPr/>
          <a:lstStyle/>
          <a:p>
            <a:pPr algn="ctr" eaLnBrk="1" hangingPunct="1"/>
            <a:r>
              <a:rPr lang="en-US" altLang="en-US" sz="3000" dirty="0"/>
              <a:t>Medicaid Cost</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1066800"/>
            <a:ext cx="8229600" cy="4710113"/>
          </a:xfrm>
        </p:spPr>
        <p:txBody>
          <a:bodyPr/>
          <a:lstStyle/>
          <a:p>
            <a:pPr>
              <a:defRPr/>
            </a:pPr>
            <a:r>
              <a:rPr lang="en-US" altLang="en-US" dirty="0"/>
              <a:t>Cost = Mechanical Cost + Fiscal Externality</a:t>
            </a:r>
          </a:p>
          <a:p>
            <a:pPr>
              <a:defRPr/>
            </a:pPr>
            <a:r>
              <a:rPr lang="en-US" altLang="en-US" dirty="0"/>
              <a:t>Mechanical cost: cost holding behavior fixed</a:t>
            </a:r>
          </a:p>
          <a:p>
            <a:pPr lvl="1">
              <a:defRPr/>
            </a:pPr>
            <a:r>
              <a:rPr lang="en-US" altLang="en-US" dirty="0"/>
              <a:t>healthcare spending on uninsured</a:t>
            </a:r>
          </a:p>
          <a:p>
            <a:pPr lvl="1">
              <a:defRPr/>
            </a:pPr>
            <a:r>
              <a:rPr lang="en-US" altLang="en-US" dirty="0"/>
              <a:t>{ignoring administrative costs}</a:t>
            </a:r>
          </a:p>
          <a:p>
            <a:pPr>
              <a:defRPr/>
            </a:pPr>
            <a:r>
              <a:rPr lang="en-US" altLang="en-US" dirty="0"/>
              <a:t>Fiscal externality: impact of behavioral response to policy on government budget</a:t>
            </a:r>
          </a:p>
          <a:p>
            <a:pPr lvl="1">
              <a:defRPr/>
            </a:pPr>
            <a:r>
              <a:rPr lang="en-US" altLang="en-US" dirty="0"/>
              <a:t>Increase in healthcare sending due to insurance (moral hazard)</a:t>
            </a:r>
          </a:p>
          <a:p>
            <a:pPr lvl="1">
              <a:defRPr/>
            </a:pPr>
            <a:r>
              <a:rPr lang="en-US" altLang="en-US" dirty="0"/>
              <a:t>{Ignoring other potential fiscal externalities – e.g. labor supply effects of Medicaid that affect government tax revenue}</a:t>
            </a:r>
          </a:p>
          <a:p>
            <a:pPr>
              <a:defRPr/>
            </a:pPr>
            <a:endParaRPr lang="en-US" altLang="en-US" dirty="0"/>
          </a:p>
        </p:txBody>
      </p:sp>
    </p:spTree>
    <p:extLst>
      <p:ext uri="{BB962C8B-B14F-4D97-AF65-F5344CB8AC3E}">
        <p14:creationId xmlns:p14="http://schemas.microsoft.com/office/powerpoint/2010/main" val="1435180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201613"/>
            <a:ext cx="8229600" cy="1150937"/>
          </a:xfrm>
        </p:spPr>
        <p:txBody>
          <a:bodyPr/>
          <a:lstStyle/>
          <a:p>
            <a:pPr algn="ctr" eaLnBrk="1" hangingPunct="1"/>
            <a:r>
              <a:rPr lang="en-US" altLang="en-US" sz="3000" dirty="0"/>
              <a:t>Other possible benchmarks</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1066800"/>
            <a:ext cx="8229600" cy="4710113"/>
          </a:xfrm>
        </p:spPr>
        <p:txBody>
          <a:bodyPr/>
          <a:lstStyle/>
          <a:p>
            <a:pPr>
              <a:defRPr/>
            </a:pPr>
            <a:r>
              <a:rPr lang="en-US" altLang="en-US" dirty="0"/>
              <a:t>Gross cost of Medicaid is substantially above net (i.e. real resource cost) of Medicaid</a:t>
            </a:r>
          </a:p>
          <a:p>
            <a:pPr lvl="1">
              <a:defRPr/>
            </a:pPr>
            <a:r>
              <a:rPr lang="en-US" altLang="en-US" dirty="0"/>
              <a:t>The low-income "uninsured" in fact receive substantial uncompensated care (ex-ante charity care by non profit and public providers; ex-post charity care through unpaid debt and bankruptcy)	 </a:t>
            </a:r>
          </a:p>
          <a:p>
            <a:pPr lvl="1">
              <a:defRPr/>
            </a:pPr>
            <a:r>
              <a:rPr lang="en-US" altLang="en-US" dirty="0"/>
              <a:t>On average pay about 20 cents on the dollar for their medical care</a:t>
            </a:r>
          </a:p>
          <a:p>
            <a:pPr lvl="1">
              <a:defRPr/>
            </a:pPr>
            <a:r>
              <a:rPr lang="en-US" altLang="en-US" dirty="0"/>
              <a:t>Net cost of Medicaid is only 40 percent of gross cost</a:t>
            </a:r>
          </a:p>
          <a:p>
            <a:pPr>
              <a:defRPr/>
            </a:pPr>
            <a:r>
              <a:rPr lang="en-US" altLang="en-US" dirty="0"/>
              <a:t>Value of Medicaid above / below net cost answers question: is it efficient to provide Medicaid?</a:t>
            </a:r>
          </a:p>
          <a:p>
            <a:pPr lvl="1">
              <a:defRPr/>
            </a:pPr>
            <a:r>
              <a:rPr lang="en-US" altLang="en-US" dirty="0"/>
              <a:t>i.e. is WTP above social cost?</a:t>
            </a:r>
          </a:p>
          <a:p>
            <a:pPr>
              <a:defRPr/>
            </a:pPr>
            <a:endParaRPr lang="en-US" altLang="en-US" dirty="0"/>
          </a:p>
        </p:txBody>
      </p:sp>
    </p:spTree>
    <p:extLst>
      <p:ext uri="{BB962C8B-B14F-4D97-AF65-F5344CB8AC3E}">
        <p14:creationId xmlns:p14="http://schemas.microsoft.com/office/powerpoint/2010/main" val="404367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sz="3000"/>
              <a:t>What Is Medicaid?</a:t>
            </a:r>
          </a:p>
        </p:txBody>
      </p:sp>
      <p:sp>
        <p:nvSpPr>
          <p:cNvPr id="20483" name="Content Placeholder 3"/>
          <p:cNvSpPr>
            <a:spLocks noGrp="1"/>
          </p:cNvSpPr>
          <p:nvPr>
            <p:ph idx="1"/>
          </p:nvPr>
        </p:nvSpPr>
        <p:spPr>
          <a:xfrm>
            <a:off x="457200" y="1352550"/>
            <a:ext cx="8229600" cy="4824413"/>
          </a:xfrm>
        </p:spPr>
        <p:txBody>
          <a:bodyPr rtlCol="0">
            <a:normAutofit/>
          </a:bodyPr>
          <a:lstStyle/>
          <a:p>
            <a:pPr eaLnBrk="1" fontAlgn="auto" hangingPunct="1">
              <a:buFont typeface="Arial"/>
              <a:buChar char="•"/>
              <a:defRPr/>
            </a:pPr>
            <a:r>
              <a:rPr lang="en-US" altLang="en-US" dirty="0">
                <a:latin typeface="+mj-lt"/>
              </a:rPr>
              <a:t>On paper extremely comprehensive</a:t>
            </a:r>
          </a:p>
          <a:p>
            <a:pPr lvl="1" eaLnBrk="1" fontAlgn="auto" hangingPunct="1">
              <a:buFont typeface="Arial"/>
              <a:buChar char="•"/>
              <a:defRPr/>
            </a:pPr>
            <a:r>
              <a:rPr lang="en-US" altLang="en-US" dirty="0">
                <a:latin typeface="+mj-lt"/>
              </a:rPr>
              <a:t>Covers most healthcare with minimal or no consumer-cost sharing or premiums</a:t>
            </a:r>
          </a:p>
          <a:p>
            <a:pPr eaLnBrk="1" fontAlgn="auto" hangingPunct="1">
              <a:buFont typeface="Arial"/>
              <a:buChar char="•"/>
              <a:defRPr/>
            </a:pPr>
            <a:r>
              <a:rPr lang="en-US" altLang="en-US" dirty="0">
                <a:latin typeface="+mj-lt"/>
              </a:rPr>
              <a:t>Concerns about low reimbursement rates to providers and resulting access issues</a:t>
            </a:r>
          </a:p>
          <a:p>
            <a:pPr lvl="1" eaLnBrk="1" fontAlgn="auto" hangingPunct="1">
              <a:buFont typeface="Arial"/>
              <a:buChar char="•"/>
              <a:defRPr/>
            </a:pPr>
            <a:r>
              <a:rPr lang="en-US" altLang="en-US" dirty="0">
                <a:latin typeface="+mj-lt"/>
              </a:rPr>
              <a:t>“The best insurance money can’t buy”</a:t>
            </a:r>
          </a:p>
          <a:p>
            <a:pPr eaLnBrk="1" fontAlgn="auto" hangingPunct="1">
              <a:defRPr/>
            </a:pPr>
            <a:r>
              <a:rPr lang="en-US" altLang="en-US" dirty="0">
                <a:latin typeface="+mj-lt"/>
              </a:rPr>
              <a:t>What are likely effects of Medicaid expansion on:</a:t>
            </a:r>
          </a:p>
          <a:p>
            <a:pPr lvl="1" eaLnBrk="1" fontAlgn="auto" hangingPunct="1">
              <a:buFont typeface="Arial" panose="020B0604020202020204" pitchFamily="34" charset="0"/>
              <a:buChar char="•"/>
              <a:defRPr/>
            </a:pPr>
            <a:r>
              <a:rPr lang="en-US" altLang="en-US" dirty="0">
                <a:latin typeface="+mj-lt"/>
              </a:rPr>
              <a:t>Health care use and health spending  (“c</a:t>
            </a:r>
            <a:r>
              <a:rPr lang="en-US" altLang="ja-JP" dirty="0">
                <a:latin typeface="+mj-lt"/>
              </a:rPr>
              <a:t>ost” of the program)</a:t>
            </a:r>
          </a:p>
          <a:p>
            <a:pPr lvl="1" eaLnBrk="1" fontAlgn="auto" hangingPunct="1">
              <a:buFont typeface="Arial" panose="020B0604020202020204" pitchFamily="34" charset="0"/>
              <a:buChar char="•"/>
              <a:defRPr/>
            </a:pPr>
            <a:r>
              <a:rPr lang="en-US" altLang="en-US" dirty="0">
                <a:latin typeface="+mj-lt"/>
              </a:rPr>
              <a:t>Health</a:t>
            </a:r>
          </a:p>
          <a:p>
            <a:pPr lvl="1" eaLnBrk="1" fontAlgn="auto" hangingPunct="1">
              <a:buFont typeface="Arial" panose="020B0604020202020204" pitchFamily="34" charset="0"/>
              <a:buChar char="•"/>
              <a:defRPr/>
            </a:pPr>
            <a:r>
              <a:rPr lang="en-US" altLang="en-US" dirty="0">
                <a:latin typeface="+mj-lt"/>
              </a:rPr>
              <a:t>Financial security (consumption smoothing)</a:t>
            </a:r>
          </a:p>
        </p:txBody>
      </p:sp>
      <p:sp>
        <p:nvSpPr>
          <p:cNvPr id="20484"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endParaRPr lang="en-US" altLang="en-US" dirty="0">
              <a:solidFill>
                <a:srgbClr val="FFFFFF"/>
              </a:solidFill>
              <a:cs typeface="Arial" panose="020B0604020202020204" pitchFamily="34" charset="0"/>
            </a:endParaRPr>
          </a:p>
        </p:txBody>
      </p:sp>
      <p:sp>
        <p:nvSpPr>
          <p:cNvPr id="8" name="Footer Placeholder 1"/>
          <p:cNvSpPr txBox="1">
            <a:spLocks/>
          </p:cNvSpPr>
          <p:nvPr/>
        </p:nvSpPr>
        <p:spPr bwMode="auto">
          <a:xfrm>
            <a:off x="476250" y="644683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201613"/>
            <a:ext cx="8229600" cy="1150937"/>
          </a:xfrm>
        </p:spPr>
        <p:txBody>
          <a:bodyPr/>
          <a:lstStyle/>
          <a:p>
            <a:pPr algn="ctr" eaLnBrk="1" hangingPunct="1"/>
            <a:r>
              <a:rPr lang="en-US" altLang="en-US" sz="3000" dirty="0"/>
              <a:t>WTP relative to net cost</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1066800"/>
            <a:ext cx="8229600" cy="4710113"/>
          </a:xfrm>
        </p:spPr>
        <p:txBody>
          <a:bodyPr/>
          <a:lstStyle/>
          <a:p>
            <a:pPr>
              <a:defRPr/>
            </a:pPr>
            <a:endParaRPr lang="en-US" altLang="en-US" dirty="0"/>
          </a:p>
          <a:p>
            <a:pPr>
              <a:defRPr/>
            </a:pPr>
            <a:r>
              <a:rPr lang="en-US" altLang="en-US" dirty="0"/>
              <a:t>Referee comment: clearly WTP must be below net cost.</a:t>
            </a:r>
          </a:p>
          <a:p>
            <a:pPr lvl="1">
              <a:defRPr/>
            </a:pPr>
            <a:r>
              <a:rPr lang="en-US" altLang="en-US" dirty="0"/>
              <a:t>If willingness to pay were above net cost, private market would come in and provide it and undercut government (unless we think government is more efficient at offering health insurance)</a:t>
            </a:r>
          </a:p>
          <a:p>
            <a:pPr lvl="1">
              <a:defRPr/>
            </a:pPr>
            <a:endParaRPr lang="en-US" altLang="en-US" dirty="0"/>
          </a:p>
          <a:p>
            <a:pPr>
              <a:defRPr/>
            </a:pPr>
            <a:r>
              <a:rPr lang="en-US" altLang="en-US" dirty="0"/>
              <a:t>Please respond to referee!</a:t>
            </a:r>
          </a:p>
          <a:p>
            <a:pPr lvl="1">
              <a:defRPr/>
            </a:pPr>
            <a:r>
              <a:rPr lang="en-US" altLang="en-US" dirty="0"/>
              <a:t>Why might WTP be above net cost?</a:t>
            </a:r>
          </a:p>
          <a:p>
            <a:pPr lvl="1">
              <a:defRPr/>
            </a:pPr>
            <a:r>
              <a:rPr lang="en-US" altLang="en-US" dirty="0"/>
              <a:t>Why might WTP be below net cost?</a:t>
            </a:r>
          </a:p>
          <a:p>
            <a:pPr>
              <a:defRPr/>
            </a:pPr>
            <a:endParaRPr lang="en-US" altLang="en-US" dirty="0"/>
          </a:p>
        </p:txBody>
      </p:sp>
    </p:spTree>
    <p:extLst>
      <p:ext uri="{BB962C8B-B14F-4D97-AF65-F5344CB8AC3E}">
        <p14:creationId xmlns:p14="http://schemas.microsoft.com/office/powerpoint/2010/main" val="392266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201613"/>
            <a:ext cx="8229600" cy="1150937"/>
          </a:xfrm>
        </p:spPr>
        <p:txBody>
          <a:bodyPr/>
          <a:lstStyle/>
          <a:p>
            <a:pPr algn="ctr" eaLnBrk="1" hangingPunct="1"/>
            <a:r>
              <a:rPr lang="en-US" altLang="en-US" sz="3000" dirty="0"/>
              <a:t>Thus far: two benchmarks</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1066800"/>
            <a:ext cx="8229600" cy="4710113"/>
          </a:xfrm>
        </p:spPr>
        <p:txBody>
          <a:bodyPr/>
          <a:lstStyle/>
          <a:p>
            <a:pPr>
              <a:defRPr/>
            </a:pPr>
            <a:r>
              <a:rPr lang="en-US" altLang="en-US" dirty="0"/>
              <a:t>(V / Gross Costs) vs 1: If recipients had to pay the actuarial cost of Medicaid would they prefer being uninsured</a:t>
            </a:r>
          </a:p>
          <a:p>
            <a:pPr>
              <a:defRPr/>
            </a:pPr>
            <a:endParaRPr lang="en-US" altLang="en-US" dirty="0"/>
          </a:p>
          <a:p>
            <a:pPr>
              <a:defRPr/>
            </a:pPr>
            <a:r>
              <a:rPr lang="en-US" altLang="en-US" dirty="0"/>
              <a:t>(V/Net Costs) vs 1: Is allocation efficient? i.e. is recipient willingness to pay above social cost</a:t>
            </a:r>
          </a:p>
          <a:p>
            <a:pPr>
              <a:defRPr/>
            </a:pPr>
            <a:endParaRPr lang="en-US" altLang="en-US" dirty="0"/>
          </a:p>
          <a:p>
            <a:pPr>
              <a:defRPr/>
            </a:pPr>
            <a:r>
              <a:rPr lang="en-US" altLang="en-US" dirty="0"/>
              <a:t>So are we done?</a:t>
            </a:r>
          </a:p>
        </p:txBody>
      </p:sp>
    </p:spTree>
    <p:extLst>
      <p:ext uri="{BB962C8B-B14F-4D97-AF65-F5344CB8AC3E}">
        <p14:creationId xmlns:p14="http://schemas.microsoft.com/office/powerpoint/2010/main" val="3698822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201613"/>
            <a:ext cx="8229600" cy="1150937"/>
          </a:xfrm>
        </p:spPr>
        <p:txBody>
          <a:bodyPr/>
          <a:lstStyle/>
          <a:p>
            <a:pPr algn="ctr" eaLnBrk="1" hangingPunct="1"/>
            <a:r>
              <a:rPr lang="en-US" altLang="en-US" sz="3000" dirty="0"/>
              <a:t>Other Benchmarks</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1066800"/>
            <a:ext cx="8229600" cy="4710113"/>
          </a:xfrm>
        </p:spPr>
        <p:txBody>
          <a:bodyPr/>
          <a:lstStyle/>
          <a:p>
            <a:pPr>
              <a:defRPr/>
            </a:pPr>
            <a:endParaRPr lang="en-US" altLang="en-US" dirty="0"/>
          </a:p>
          <a:p>
            <a:pPr>
              <a:defRPr/>
            </a:pPr>
            <a:r>
              <a:rPr lang="en-US" altLang="en-US" dirty="0"/>
              <a:t>Response at Chicago to an initial presentation:</a:t>
            </a:r>
          </a:p>
          <a:p>
            <a:pPr lvl="1">
              <a:defRPr/>
            </a:pPr>
            <a:r>
              <a:rPr lang="en-US" altLang="en-US" dirty="0"/>
              <a:t>“Well of course their willingness to pay is lower than costs, Amy… they’re poor after all!”</a:t>
            </a:r>
          </a:p>
          <a:p>
            <a:pPr>
              <a:defRPr/>
            </a:pPr>
            <a:endParaRPr lang="en-US" altLang="en-US" dirty="0"/>
          </a:p>
          <a:p>
            <a:pPr>
              <a:defRPr/>
            </a:pPr>
            <a:r>
              <a:rPr lang="en-US" altLang="en-US" dirty="0"/>
              <a:t>Let’s not forget distributional analysis!</a:t>
            </a:r>
          </a:p>
        </p:txBody>
      </p:sp>
    </p:spTree>
    <p:extLst>
      <p:ext uri="{BB962C8B-B14F-4D97-AF65-F5344CB8AC3E}">
        <p14:creationId xmlns:p14="http://schemas.microsoft.com/office/powerpoint/2010/main" val="24114004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0"/>
            <a:ext cx="8229600" cy="1150937"/>
          </a:xfrm>
        </p:spPr>
        <p:txBody>
          <a:bodyPr/>
          <a:lstStyle/>
          <a:p>
            <a:pPr algn="ctr" eaLnBrk="1" hangingPunct="1"/>
            <a:r>
              <a:rPr lang="en-US" altLang="en-US" sz="3000" dirty="0"/>
              <a:t>Distributional analysis</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838200"/>
            <a:ext cx="8229600" cy="4710113"/>
          </a:xfrm>
        </p:spPr>
        <p:txBody>
          <a:bodyPr/>
          <a:lstStyle/>
          <a:p>
            <a:pPr>
              <a:defRPr/>
            </a:pPr>
            <a:r>
              <a:rPr lang="en-US" altLang="en-US" dirty="0"/>
              <a:t>V represents recipient value of Medicaid</a:t>
            </a:r>
          </a:p>
          <a:p>
            <a:pPr>
              <a:defRPr/>
            </a:pPr>
            <a:endParaRPr lang="en-US" altLang="en-US" sz="1500" dirty="0"/>
          </a:p>
          <a:p>
            <a:pPr>
              <a:defRPr/>
            </a:pPr>
            <a:r>
              <a:rPr lang="en-US" altLang="en-US" dirty="0"/>
              <a:t>Society’s value of Medicaid may exceed low-income recipient’s value</a:t>
            </a:r>
          </a:p>
          <a:p>
            <a:pPr lvl="1">
              <a:defRPr/>
            </a:pPr>
            <a:r>
              <a:rPr lang="en-US" altLang="en-US" dirty="0"/>
              <a:t>e.g. utilitarian SWF - marginal utility of consumption higher for poor	</a:t>
            </a:r>
          </a:p>
          <a:p>
            <a:pPr lvl="1">
              <a:defRPr/>
            </a:pPr>
            <a:r>
              <a:rPr lang="en-US" altLang="en-US" dirty="0"/>
              <a:t>SWF may be more concave, so that social marginal utility of consumption for poor is even higher </a:t>
            </a:r>
          </a:p>
          <a:p>
            <a:pPr>
              <a:defRPr/>
            </a:pPr>
            <a:r>
              <a:rPr lang="en-US" altLang="en-US" dirty="0"/>
              <a:t>Redistribution is not costless - </a:t>
            </a:r>
            <a:r>
              <a:rPr lang="en-US" altLang="en-US" dirty="0" err="1"/>
              <a:t>Okun's</a:t>
            </a:r>
            <a:r>
              <a:rPr lang="en-US" altLang="en-US" dirty="0"/>
              <a:t> (1975) "leaky bucket”</a:t>
            </a:r>
          </a:p>
          <a:p>
            <a:pPr lvl="1">
              <a:defRPr/>
            </a:pPr>
            <a:r>
              <a:rPr lang="en-US" altLang="en-US" dirty="0"/>
              <a:t>Society may be willing to spend more than a dollar to transfer a dollar to the poor	  </a:t>
            </a:r>
          </a:p>
          <a:p>
            <a:pPr lvl="1">
              <a:defRPr/>
            </a:pPr>
            <a:r>
              <a:rPr lang="en-US" altLang="en-US" dirty="0"/>
              <a:t>Why? Because social marginal of consumption for low income above own private marginal utility of consumption </a:t>
            </a:r>
          </a:p>
        </p:txBody>
      </p:sp>
    </p:spTree>
    <p:extLst>
      <p:ext uri="{BB962C8B-B14F-4D97-AF65-F5344CB8AC3E}">
        <p14:creationId xmlns:p14="http://schemas.microsoft.com/office/powerpoint/2010/main" val="15955861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0"/>
            <a:ext cx="8229600" cy="1150937"/>
          </a:xfrm>
        </p:spPr>
        <p:txBody>
          <a:bodyPr/>
          <a:lstStyle/>
          <a:p>
            <a:pPr algn="ctr" eaLnBrk="1" hangingPunct="1"/>
            <a:r>
              <a:rPr lang="en-US" altLang="en-US" sz="3000" dirty="0"/>
              <a:t>Distributional analysis (</a:t>
            </a:r>
            <a:r>
              <a:rPr lang="en-US" altLang="en-US" sz="3000" dirty="0" err="1"/>
              <a:t>con’t</a:t>
            </a:r>
            <a:r>
              <a:rPr lang="en-US" altLang="en-US" sz="3000" dirty="0"/>
              <a:t>)</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838200"/>
            <a:ext cx="8229600" cy="4710113"/>
          </a:xfrm>
        </p:spPr>
        <p:txBody>
          <a:bodyPr/>
          <a:lstStyle/>
          <a:p>
            <a:pPr>
              <a:defRPr/>
            </a:pPr>
            <a:r>
              <a:rPr lang="en-US" altLang="en-US" dirty="0"/>
              <a:t>Two approaches to distributional analysis</a:t>
            </a:r>
          </a:p>
          <a:p>
            <a:pPr lvl="1">
              <a:defRPr/>
            </a:pPr>
            <a:r>
              <a:rPr lang="en-US" altLang="en-US" dirty="0"/>
              <a:t>Social cost benefit test</a:t>
            </a:r>
          </a:p>
          <a:p>
            <a:pPr lvl="1">
              <a:defRPr/>
            </a:pPr>
            <a:r>
              <a:rPr lang="en-US" altLang="en-US" dirty="0"/>
              <a:t>MVPF compared to other programs</a:t>
            </a:r>
          </a:p>
          <a:p>
            <a:pPr lvl="2">
              <a:defRPr/>
            </a:pPr>
            <a:r>
              <a:rPr lang="en-US" altLang="en-US" dirty="0"/>
              <a:t>Can we transfer to the low income more efficiently through Medicaid or through other programs (e.g. cash transfer through EITC)?</a:t>
            </a:r>
          </a:p>
          <a:p>
            <a:pPr lvl="2">
              <a:defRPr/>
            </a:pPr>
            <a:r>
              <a:rPr lang="en-US" altLang="en-US" dirty="0"/>
              <a:t>See earlier lecture on MVPF</a:t>
            </a:r>
          </a:p>
          <a:p>
            <a:pPr>
              <a:defRPr/>
            </a:pPr>
            <a:r>
              <a:rPr lang="en-US" altLang="en-US" dirty="0"/>
              <a:t>Social cost benefit test</a:t>
            </a:r>
          </a:p>
          <a:p>
            <a:pPr lvl="1">
              <a:defRPr/>
            </a:pPr>
            <a:r>
              <a:rPr lang="en-US" altLang="en-US" dirty="0"/>
              <a:t>Use a social welfare function to translate individual WTP (V) into a social willingness to pay (SV) – </a:t>
            </a:r>
            <a:r>
              <a:rPr lang="en-US" altLang="en-US" dirty="0" err="1"/>
              <a:t>Saez</a:t>
            </a:r>
            <a:r>
              <a:rPr lang="en-US" altLang="en-US" dirty="0"/>
              <a:t> and </a:t>
            </a:r>
            <a:r>
              <a:rPr lang="en-US" altLang="en-US" dirty="0" err="1"/>
              <a:t>Stantcheva</a:t>
            </a:r>
            <a:r>
              <a:rPr lang="en-US" altLang="en-US" dirty="0"/>
              <a:t> 2016</a:t>
            </a:r>
          </a:p>
          <a:p>
            <a:pPr lvl="1">
              <a:defRPr/>
            </a:pPr>
            <a:r>
              <a:rPr lang="en-US" altLang="en-US" dirty="0"/>
              <a:t>Then compare SV to gross or net costs</a:t>
            </a:r>
          </a:p>
        </p:txBody>
      </p:sp>
    </p:spTree>
    <p:extLst>
      <p:ext uri="{BB962C8B-B14F-4D97-AF65-F5344CB8AC3E}">
        <p14:creationId xmlns:p14="http://schemas.microsoft.com/office/powerpoint/2010/main" val="1820096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0"/>
            <a:ext cx="8229600" cy="1150937"/>
          </a:xfrm>
        </p:spPr>
        <p:txBody>
          <a:bodyPr/>
          <a:lstStyle/>
          <a:p>
            <a:pPr algn="ctr" eaLnBrk="1" hangingPunct="1"/>
            <a:r>
              <a:rPr lang="en-US" altLang="en-US" sz="3000" dirty="0"/>
              <a:t>Social Cost Benefit Test</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838200"/>
            <a:ext cx="8229600" cy="4710113"/>
          </a:xfrm>
        </p:spPr>
        <p:txBody>
          <a:bodyPr/>
          <a:lstStyle/>
          <a:p>
            <a:pPr>
              <a:defRPr/>
            </a:pPr>
            <a:r>
              <a:rPr lang="en-US" altLang="en-US" dirty="0"/>
              <a:t>Requires specifying a SWF</a:t>
            </a:r>
          </a:p>
          <a:p>
            <a:pPr>
              <a:defRPr/>
            </a:pPr>
            <a:endParaRPr lang="en-US" altLang="en-US" dirty="0"/>
          </a:p>
          <a:p>
            <a:pPr>
              <a:defRPr/>
            </a:pPr>
            <a:r>
              <a:rPr lang="en-US" altLang="en-US" dirty="0"/>
              <a:t>Consider for example a utilitarian SWF</a:t>
            </a:r>
          </a:p>
          <a:p>
            <a:pPr lvl="1">
              <a:defRPr/>
            </a:pPr>
            <a:r>
              <a:rPr lang="en-US" altLang="en-US" dirty="0"/>
              <a:t>SV of Medicaid is recipient value time the ratio of marginal utility of consumption for the recipient to the marginal utility of consumption of the average person in the population</a:t>
            </a:r>
          </a:p>
          <a:p>
            <a:pPr lvl="1">
              <a:defRPr/>
            </a:pPr>
            <a:r>
              <a:rPr lang="en-US" altLang="en-US" dirty="0"/>
              <a:t>E.g. in Oregon recipient consumption is about 2/5 of average in population</a:t>
            </a:r>
          </a:p>
          <a:p>
            <a:pPr lvl="2">
              <a:defRPr/>
            </a:pPr>
            <a:r>
              <a:rPr lang="en-US" altLang="en-US" dirty="0"/>
              <a:t>If we assume CRRA utility with coefficient of relative risk aversion of 3 this implies mu of consumption is 1/c^3</a:t>
            </a:r>
          </a:p>
          <a:p>
            <a:pPr lvl="2">
              <a:defRPr/>
            </a:pPr>
            <a:r>
              <a:rPr lang="en-US" altLang="en-US" dirty="0"/>
              <a:t>So SV is 15 times recipient value! = (1/0.4) ^3</a:t>
            </a:r>
          </a:p>
          <a:p>
            <a:pPr lvl="2">
              <a:defRPr/>
            </a:pPr>
            <a:r>
              <a:rPr lang="en-US" altLang="en-US" dirty="0"/>
              <a:t>Even with log utility SV is 2.5 times recipient value</a:t>
            </a:r>
          </a:p>
        </p:txBody>
      </p:sp>
    </p:spTree>
    <p:extLst>
      <p:ext uri="{BB962C8B-B14F-4D97-AF65-F5344CB8AC3E}">
        <p14:creationId xmlns:p14="http://schemas.microsoft.com/office/powerpoint/2010/main" val="3610415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0"/>
            <a:ext cx="8229600" cy="1150937"/>
          </a:xfrm>
        </p:spPr>
        <p:txBody>
          <a:bodyPr/>
          <a:lstStyle/>
          <a:p>
            <a:pPr algn="ctr" eaLnBrk="1" hangingPunct="1"/>
            <a:r>
              <a:rPr lang="en-US" altLang="en-US" sz="3000" dirty="0"/>
              <a:t>Road map</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838200"/>
            <a:ext cx="8229600" cy="4710113"/>
          </a:xfrm>
        </p:spPr>
        <p:txBody>
          <a:bodyPr/>
          <a:lstStyle/>
          <a:p>
            <a:pPr>
              <a:defRPr/>
            </a:pPr>
            <a:r>
              <a:rPr lang="en-US" altLang="en-US" dirty="0"/>
              <a:t>Now have some idea of what we might do with V once we estimate it</a:t>
            </a:r>
          </a:p>
          <a:p>
            <a:pPr lvl="1">
              <a:defRPr/>
            </a:pPr>
            <a:r>
              <a:rPr lang="en-US" altLang="en-US" dirty="0"/>
              <a:t>i.e. have discussed various benchmarks</a:t>
            </a:r>
          </a:p>
          <a:p>
            <a:pPr lvl="1">
              <a:defRPr/>
            </a:pPr>
            <a:r>
              <a:rPr lang="en-US" altLang="en-US" dirty="0"/>
              <a:t>And will return to them once we estimate V</a:t>
            </a:r>
          </a:p>
          <a:p>
            <a:pPr lvl="1">
              <a:defRPr/>
            </a:pPr>
            <a:endParaRPr lang="en-US" altLang="en-US" dirty="0"/>
          </a:p>
          <a:p>
            <a:pPr>
              <a:defRPr/>
            </a:pPr>
            <a:r>
              <a:rPr lang="en-US" altLang="en-US" dirty="0"/>
              <a:t>Now let’s return to the empirical challenge of estimating V!</a:t>
            </a:r>
          </a:p>
        </p:txBody>
      </p:sp>
    </p:spTree>
    <p:extLst>
      <p:ext uri="{BB962C8B-B14F-4D97-AF65-F5344CB8AC3E}">
        <p14:creationId xmlns:p14="http://schemas.microsoft.com/office/powerpoint/2010/main" val="24861388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a:xfrm>
            <a:off x="457200" y="201613"/>
            <a:ext cx="8229600" cy="1150937"/>
          </a:xfrm>
        </p:spPr>
        <p:txBody>
          <a:bodyPr/>
          <a:lstStyle/>
          <a:p>
            <a:pPr algn="ctr" eaLnBrk="1" hangingPunct="1"/>
            <a:r>
              <a:rPr lang="en-US" altLang="en-US" sz="3000"/>
              <a:t>Two Approaches to Estimating V</a:t>
            </a:r>
          </a:p>
        </p:txBody>
      </p:sp>
      <p:sp>
        <p:nvSpPr>
          <p:cNvPr id="5" name="Content Placeholder 4"/>
          <p:cNvSpPr>
            <a:spLocks noGrp="1"/>
          </p:cNvSpPr>
          <p:nvPr>
            <p:ph sz="quarter" idx="14"/>
          </p:nvPr>
        </p:nvSpPr>
        <p:spPr>
          <a:xfrm>
            <a:off x="457200" y="1471613"/>
            <a:ext cx="8229600" cy="4884737"/>
          </a:xfrm>
        </p:spPr>
        <p:txBody>
          <a:bodyPr rtlCol="0">
            <a:normAutofit/>
          </a:bodyPr>
          <a:lstStyle/>
          <a:p>
            <a:pPr eaLnBrk="1" fontAlgn="auto" hangingPunct="1">
              <a:buFont typeface="Arial"/>
              <a:buChar char="•"/>
              <a:defRPr/>
            </a:pPr>
            <a:r>
              <a:rPr lang="en-US" b="1" dirty="0"/>
              <a:t>Ex-post approach:</a:t>
            </a:r>
            <a:r>
              <a:rPr lang="en-US" dirty="0"/>
              <a:t> Use estimated outcomes for individuals with Medicaid and without Medicaid to infer and compare utility with and without Medicaid</a:t>
            </a:r>
          </a:p>
          <a:p>
            <a:pPr lvl="1" eaLnBrk="1" fontAlgn="auto" hangingPunct="1">
              <a:buFont typeface="Arial" panose="020B0604020202020204" pitchFamily="34" charset="0"/>
              <a:buChar char="•"/>
              <a:defRPr/>
            </a:pPr>
            <a:r>
              <a:rPr lang="en-US" dirty="0"/>
              <a:t>Based on: Finkelstein, </a:t>
            </a:r>
            <a:r>
              <a:rPr lang="en-US" dirty="0" err="1"/>
              <a:t>Hendren</a:t>
            </a:r>
            <a:r>
              <a:rPr lang="en-US" dirty="0"/>
              <a:t>, </a:t>
            </a:r>
            <a:r>
              <a:rPr lang="en-US" dirty="0" err="1"/>
              <a:t>Luttmer</a:t>
            </a:r>
            <a:r>
              <a:rPr lang="en-US" dirty="0"/>
              <a:t> (2019) “The Value of Medicaid: Interpreting the Results from the Oregon Health Insurance Experiment”</a:t>
            </a:r>
          </a:p>
          <a:p>
            <a:pPr lvl="1" eaLnBrk="1" fontAlgn="auto" hangingPunct="1">
              <a:buFont typeface="Arial" panose="020B0604020202020204" pitchFamily="34" charset="0"/>
              <a:buChar char="•"/>
              <a:defRPr/>
            </a:pPr>
            <a:endParaRPr lang="en-US" dirty="0"/>
          </a:p>
          <a:p>
            <a:pPr eaLnBrk="1" fontAlgn="auto" hangingPunct="1">
              <a:defRPr/>
            </a:pPr>
            <a:r>
              <a:rPr lang="en-US" b="1" dirty="0"/>
              <a:t>Ex-ante approach: </a:t>
            </a:r>
            <a:r>
              <a:rPr lang="en-US" dirty="0"/>
              <a:t>Estimate demand curve for Medicaid </a:t>
            </a:r>
          </a:p>
          <a:p>
            <a:pPr lvl="1" eaLnBrk="1" fontAlgn="auto" hangingPunct="1">
              <a:buFont typeface="Arial" panose="020B0604020202020204" pitchFamily="34" charset="0"/>
              <a:buChar char="•"/>
              <a:defRPr/>
            </a:pPr>
            <a:r>
              <a:rPr lang="en-US" dirty="0"/>
              <a:t>Demand curve reveals willingness to pay (value) </a:t>
            </a:r>
          </a:p>
          <a:p>
            <a:pPr lvl="1" eaLnBrk="1" fontAlgn="auto" hangingPunct="1">
              <a:buFont typeface="Arial" panose="020B0604020202020204" pitchFamily="34" charset="0"/>
              <a:buChar char="•"/>
              <a:defRPr/>
            </a:pPr>
            <a:r>
              <a:rPr lang="en-US" dirty="0"/>
              <a:t>Based on: Finkelstein, </a:t>
            </a:r>
            <a:r>
              <a:rPr lang="en-US" dirty="0" err="1"/>
              <a:t>Hendren</a:t>
            </a:r>
            <a:r>
              <a:rPr lang="en-US" dirty="0"/>
              <a:t>, Shepard (2019) “The Value of Health Insurance for Low Income Adults: Evidence from Massachusetts”</a:t>
            </a:r>
          </a:p>
          <a:p>
            <a:pPr marL="0" indent="0" eaLnBrk="1" fontAlgn="auto" hangingPunct="1">
              <a:buFont typeface="Wingdings 2" panose="05020102010507070707" pitchFamily="18" charset="2"/>
              <a:buNone/>
              <a:defRPr/>
            </a:pPr>
            <a:endParaRPr lang="en-US" sz="1600" dirty="0"/>
          </a:p>
          <a:p>
            <a:pPr eaLnBrk="1" fontAlgn="auto" hangingPunct="1">
              <a:buFont typeface="Arial"/>
              <a:buChar char="•"/>
              <a:defRPr/>
            </a:pPr>
            <a:endParaRPr lang="en-US" sz="2400" dirty="0"/>
          </a:p>
          <a:p>
            <a:pPr eaLnBrk="1" fontAlgn="auto" hangingPunct="1">
              <a:buFont typeface="Arial"/>
              <a:buChar char="•"/>
              <a:defRPr/>
            </a:pPr>
            <a:endParaRPr lang="en-US" dirty="0"/>
          </a:p>
        </p:txBody>
      </p:sp>
      <p:sp>
        <p:nvSpPr>
          <p:cNvPr id="86018"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a:xfrm>
            <a:off x="457200" y="201613"/>
            <a:ext cx="8229600" cy="1150937"/>
          </a:xfrm>
        </p:spPr>
        <p:txBody>
          <a:bodyPr/>
          <a:lstStyle/>
          <a:p>
            <a:pPr algn="ctr" eaLnBrk="1" hangingPunct="1"/>
            <a:r>
              <a:rPr lang="en-US" altLang="en-US" sz="3000"/>
              <a:t>Ex-post and Ex-ante Approaches: Overview</a:t>
            </a:r>
          </a:p>
        </p:txBody>
      </p:sp>
      <mc:AlternateContent xmlns:mc="http://schemas.openxmlformats.org/markup-compatibility/2006" xmlns:a14="http://schemas.microsoft.com/office/drawing/2010/main">
        <mc:Choice Requires="a14">
          <p:sp>
            <p:nvSpPr>
              <p:cNvPr id="86019" name="Content Placeholder 6"/>
              <p:cNvSpPr>
                <a:spLocks noGrp="1"/>
              </p:cNvSpPr>
              <p:nvPr>
                <p:ph sz="quarter" idx="14"/>
              </p:nvPr>
            </p:nvSpPr>
            <p:spPr>
              <a:xfrm>
                <a:off x="457200" y="1066800"/>
                <a:ext cx="8229600" cy="4708525"/>
              </a:xfrm>
            </p:spPr>
            <p:txBody>
              <a:bodyPr/>
              <a:lstStyle/>
              <a:p>
                <a:r>
                  <a:rPr lang="en-US" altLang="en-US" b="1" dirty="0"/>
                  <a:t>Ex-Post:</a:t>
                </a:r>
                <a:r>
                  <a:rPr lang="en-US" altLang="en-US" dirty="0"/>
                  <a:t> V is amount of consumption we can take away when individual has Medicaid and leave him with same expected utility as without Medicaid:</a:t>
                </a:r>
              </a:p>
              <a:p>
                <a:pPr marL="0" indent="0">
                  <a:buNone/>
                </a:pPr>
                <a:endParaRPr lang="en-US" altLang="en-US" b="1" dirty="0"/>
              </a:p>
              <a:p>
                <a:pPr marL="0" indent="0">
                  <a:buNone/>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𝐸</m:t>
                          </m:r>
                        </m:e>
                        <m:sub>
                          <m:r>
                            <a:rPr lang="en-US" altLang="en-US" i="1">
                              <a:latin typeface="Cambria Math" panose="02040503050406030204" pitchFamily="18" charset="0"/>
                              <a:ea typeface="Cambria Math" panose="02040503050406030204" pitchFamily="18" charset="0"/>
                            </a:rPr>
                            <m:t>𝜃</m:t>
                          </m:r>
                        </m:sub>
                      </m:sSub>
                      <m:d>
                        <m:dPr>
                          <m:begChr m:val="["/>
                          <m:endChr m:val="]"/>
                          <m:ctrlPr>
                            <a:rPr lang="en-US" altLang="en-US" i="1">
                              <a:latin typeface="Cambria Math" panose="02040503050406030204" pitchFamily="18" charset="0"/>
                            </a:rPr>
                          </m:ctrlPr>
                        </m:dPr>
                        <m:e>
                          <m:r>
                            <a:rPr lang="en-US" altLang="en-US" i="1">
                              <a:latin typeface="Cambria Math" panose="02040503050406030204" pitchFamily="18" charset="0"/>
                            </a:rPr>
                            <m:t>𝑢</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b="0" i="1" smtClean="0">
                                      <a:latin typeface="Cambria Math"/>
                                    </a:rPr>
                                    <m:t>𝑐</m:t>
                                  </m:r>
                                </m:e>
                                <m:sub>
                                  <m:r>
                                    <a:rPr lang="en-US" altLang="en-US" i="1">
                                      <a:latin typeface="Cambria Math" panose="02040503050406030204" pitchFamily="18" charset="0"/>
                                    </a:rPr>
                                    <m:t>𝑛𝑜𝑖𝑛𝑠</m:t>
                                  </m:r>
                                </m:sub>
                              </m:sSub>
                              <m:r>
                                <a:rPr lang="en-US" altLang="en-US">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h</m:t>
                                  </m:r>
                                </m:e>
                                <m:sub>
                                  <m:r>
                                    <a:rPr lang="en-US" altLang="en-US" i="1">
                                      <a:latin typeface="Cambria Math" panose="02040503050406030204" pitchFamily="18" charset="0"/>
                                    </a:rPr>
                                    <m:t>𝑛𝑜𝑖𝑛𝑠</m:t>
                                  </m:r>
                                </m:sub>
                              </m:sSub>
                            </m:e>
                          </m:d>
                        </m:e>
                      </m:d>
                      <m:r>
                        <a:rPr lang="en-US" altLang="en-US" i="1">
                          <a:latin typeface="Cambria Math" panose="02040503050406030204" pitchFamily="18" charset="0"/>
                        </a:rPr>
                        <m:t>= </m:t>
                      </m:r>
                      <m:sSub>
                        <m:sSubPr>
                          <m:ctrlPr>
                            <a:rPr lang="en-US" altLang="en-US" i="1">
                              <a:latin typeface="Cambria Math" panose="02040503050406030204" pitchFamily="18" charset="0"/>
                            </a:rPr>
                          </m:ctrlPr>
                        </m:sSubPr>
                        <m:e>
                          <m:r>
                            <a:rPr lang="en-US" altLang="en-US" i="1">
                              <a:latin typeface="Cambria Math" panose="02040503050406030204" pitchFamily="18" charset="0"/>
                            </a:rPr>
                            <m:t>𝐸</m:t>
                          </m:r>
                        </m:e>
                        <m:sub>
                          <m:r>
                            <a:rPr lang="en-US" altLang="en-US" i="1">
                              <a:latin typeface="Cambria Math" panose="02040503050406030204" pitchFamily="18" charset="0"/>
                              <a:ea typeface="Cambria Math" panose="02040503050406030204" pitchFamily="18" charset="0"/>
                            </a:rPr>
                            <m:t>𝜃</m:t>
                          </m:r>
                        </m:sub>
                      </m:sSub>
                      <m:d>
                        <m:dPr>
                          <m:begChr m:val="["/>
                          <m:endChr m:val="]"/>
                          <m:ctrlPr>
                            <a:rPr lang="en-US" altLang="en-US" i="1">
                              <a:latin typeface="Cambria Math" panose="02040503050406030204" pitchFamily="18" charset="0"/>
                            </a:rPr>
                          </m:ctrlPr>
                        </m:dPr>
                        <m:e>
                          <m:r>
                            <a:rPr lang="en-US" altLang="en-US" i="1">
                              <a:latin typeface="Cambria Math" panose="02040503050406030204" pitchFamily="18" charset="0"/>
                            </a:rPr>
                            <m:t>𝑢</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b="0" i="1" smtClean="0">
                                      <a:latin typeface="Cambria Math"/>
                                    </a:rPr>
                                    <m:t>𝑐</m:t>
                                  </m:r>
                                </m:e>
                                <m:sub>
                                  <m:r>
                                    <a:rPr lang="en-US" altLang="en-US" i="1">
                                      <a:latin typeface="Cambria Math" panose="02040503050406030204" pitchFamily="18" charset="0"/>
                                    </a:rPr>
                                    <m:t>𝑀𝑒𝑑𝑖𝑐𝑎𝑖𝑑</m:t>
                                  </m:r>
                                </m:sub>
                              </m:sSub>
                              <m:r>
                                <a:rPr lang="en-US" altLang="en-US" i="1">
                                  <a:latin typeface="Cambria Math" panose="02040503050406030204" pitchFamily="18" charset="0"/>
                                </a:rPr>
                                <m:t> −</m:t>
                              </m:r>
                              <m:r>
                                <a:rPr lang="en-US" altLang="en-US" i="1">
                                  <a:latin typeface="Cambria Math" panose="02040503050406030204" pitchFamily="18" charset="0"/>
                                </a:rPr>
                                <m:t>𝑉</m:t>
                              </m:r>
                              <m:r>
                                <a:rPr lang="en-US" altLang="en-US">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h</m:t>
                                  </m:r>
                                </m:e>
                                <m:sub>
                                  <m:r>
                                    <a:rPr lang="en-US" altLang="en-US" i="1">
                                      <a:latin typeface="Cambria Math" panose="02040503050406030204" pitchFamily="18" charset="0"/>
                                    </a:rPr>
                                    <m:t>𝑀𝑒𝑑𝑖𝑐𝑎𝑖𝑑</m:t>
                                  </m:r>
                                </m:sub>
                              </m:sSub>
                            </m:e>
                          </m:d>
                        </m:e>
                      </m:d>
                    </m:oMath>
                  </m:oMathPara>
                </a14:m>
                <a:endParaRPr lang="en-US" altLang="en-US" b="1" dirty="0"/>
              </a:p>
              <a:p>
                <a:endParaRPr lang="en-US" altLang="en-US" b="1" dirty="0"/>
              </a:p>
              <a:p>
                <a:r>
                  <a:rPr lang="en-US" altLang="en-US" b="1" dirty="0"/>
                  <a:t>Ex-Ante:</a:t>
                </a:r>
                <a:r>
                  <a:rPr lang="en-US" altLang="en-US" dirty="0"/>
                  <a:t> V defined by demand (willingness to pay) for insurance: maximum price individual is willing to pay for the contract</a:t>
                </a:r>
              </a:p>
              <a:p>
                <a:r>
                  <a:rPr lang="en-US" altLang="en-US" dirty="0"/>
                  <a:t>These approaches are equivalent as long as calculated over same distribution of shocks (i.e. same information set)</a:t>
                </a:r>
              </a:p>
            </p:txBody>
          </p:sp>
        </mc:Choice>
        <mc:Fallback xmlns="">
          <p:sp>
            <p:nvSpPr>
              <p:cNvPr id="86019" name="Content Placeholder 6"/>
              <p:cNvSpPr>
                <a:spLocks noGrp="1" noRot="1" noChangeAspect="1" noMove="1" noResize="1" noEditPoints="1" noAdjustHandles="1" noChangeArrowheads="1" noChangeShapeType="1" noTextEdit="1"/>
              </p:cNvSpPr>
              <p:nvPr>
                <p:ph sz="quarter" idx="14"/>
              </p:nvPr>
            </p:nvSpPr>
            <p:spPr>
              <a:xfrm>
                <a:off x="457200" y="1066800"/>
                <a:ext cx="8229600" cy="4708525"/>
              </a:xfrm>
              <a:blipFill rotWithShape="1">
                <a:blip r:embed="rId2"/>
                <a:stretch>
                  <a:fillRect l="-815" t="-777" r="-74" b="-3756"/>
                </a:stretch>
              </a:blipFill>
            </p:spPr>
            <p:txBody>
              <a:bodyPr/>
              <a:lstStyle/>
              <a:p>
                <a:r>
                  <a:rPr lang="en-US">
                    <a:noFill/>
                  </a:rPr>
                  <a:t> </a:t>
                </a:r>
              </a:p>
            </p:txBody>
          </p:sp>
        </mc:Fallback>
      </mc:AlternateContent>
      <p:sp>
        <p:nvSpPr>
          <p:cNvPr id="88066"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a:xfrm>
            <a:off x="457200" y="201613"/>
            <a:ext cx="8229600" cy="1150937"/>
          </a:xfrm>
        </p:spPr>
        <p:txBody>
          <a:bodyPr/>
          <a:lstStyle/>
          <a:p>
            <a:pPr algn="ctr" eaLnBrk="1" hangingPunct="1"/>
            <a:r>
              <a:rPr lang="en-US" altLang="en-US" sz="3000" dirty="0"/>
              <a:t>Links across other lectures</a:t>
            </a:r>
          </a:p>
        </p:txBody>
      </p:sp>
      <p:sp>
        <p:nvSpPr>
          <p:cNvPr id="5" name="Content Placeholder 4"/>
          <p:cNvSpPr>
            <a:spLocks noGrp="1"/>
          </p:cNvSpPr>
          <p:nvPr>
            <p:ph sz="quarter" idx="14"/>
          </p:nvPr>
        </p:nvSpPr>
        <p:spPr>
          <a:xfrm>
            <a:off x="457200" y="1471613"/>
            <a:ext cx="8229600" cy="4884737"/>
          </a:xfrm>
        </p:spPr>
        <p:txBody>
          <a:bodyPr rtlCol="0">
            <a:normAutofit/>
          </a:bodyPr>
          <a:lstStyle/>
          <a:p>
            <a:pPr eaLnBrk="1" fontAlgn="auto" hangingPunct="1">
              <a:defRPr/>
            </a:pPr>
            <a:r>
              <a:rPr lang="en-US" dirty="0" err="1"/>
              <a:t>Einav</a:t>
            </a:r>
            <a:r>
              <a:rPr lang="en-US" dirty="0"/>
              <a:t>-Finkelstein-Cullen: used ex-ante WTP estimates to evaluate welfare effects of adverse selection</a:t>
            </a:r>
          </a:p>
          <a:p>
            <a:pPr eaLnBrk="1" fontAlgn="auto" hangingPunct="1">
              <a:defRPr/>
            </a:pPr>
            <a:endParaRPr lang="en-US" dirty="0"/>
          </a:p>
          <a:p>
            <a:pPr eaLnBrk="1" fontAlgn="auto" hangingPunct="1">
              <a:defRPr/>
            </a:pPr>
            <a:r>
              <a:rPr lang="en-US" dirty="0"/>
              <a:t>Baily-Chetty: used ex-post estimates of program effects to evaluate welfare effects of changes in social insurance benefit levels.	 </a:t>
            </a:r>
          </a:p>
          <a:p>
            <a:pPr lvl="1" eaLnBrk="1" fontAlgn="auto" hangingPunct="1">
              <a:defRPr/>
            </a:pPr>
            <a:r>
              <a:rPr lang="en-US" dirty="0"/>
              <a:t> -  We will describe two ex-post approaches, one of which is similar in spirit to Baily-</a:t>
            </a:r>
            <a:r>
              <a:rPr lang="en-US" dirty="0" err="1"/>
              <a:t>Chetty</a:t>
            </a:r>
            <a:r>
              <a:rPr lang="en-US" dirty="0"/>
              <a:t> and one is not.</a:t>
            </a:r>
            <a:endParaRPr lang="en-US" sz="1400" dirty="0"/>
          </a:p>
          <a:p>
            <a:pPr eaLnBrk="1" fontAlgn="auto" hangingPunct="1">
              <a:buFont typeface="Arial"/>
              <a:buChar char="•"/>
              <a:defRPr/>
            </a:pPr>
            <a:endParaRPr lang="en-US" sz="2400" dirty="0"/>
          </a:p>
          <a:p>
            <a:pPr eaLnBrk="1" fontAlgn="auto" hangingPunct="1">
              <a:buFont typeface="Arial"/>
              <a:buChar char="•"/>
              <a:defRPr/>
            </a:pPr>
            <a:endParaRPr lang="en-US" dirty="0"/>
          </a:p>
        </p:txBody>
      </p:sp>
      <p:sp>
        <p:nvSpPr>
          <p:cNvPr id="86018"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274422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201613"/>
            <a:ext cx="8991600" cy="1150937"/>
          </a:xfrm>
        </p:spPr>
        <p:txBody>
          <a:bodyPr/>
          <a:lstStyle/>
          <a:p>
            <a:pPr eaLnBrk="1" hangingPunct="1"/>
            <a:r>
              <a:rPr lang="en-US" altLang="en-US" sz="3000">
                <a:ea typeface="MS PGothic" panose="020B0600070205080204" pitchFamily="34" charset="-128"/>
              </a:rPr>
              <a:t>Conjectured impact on health care spending</a:t>
            </a:r>
          </a:p>
        </p:txBody>
      </p:sp>
      <p:sp>
        <p:nvSpPr>
          <p:cNvPr id="21507" name="Rectangle 3"/>
          <p:cNvSpPr>
            <a:spLocks noGrp="1" noChangeArrowheads="1"/>
          </p:cNvSpPr>
          <p:nvPr>
            <p:ph idx="1"/>
          </p:nvPr>
        </p:nvSpPr>
        <p:spPr>
          <a:xfrm>
            <a:off x="3538538" y="1600200"/>
            <a:ext cx="4995862" cy="4572000"/>
          </a:xfrm>
        </p:spPr>
        <p:txBody>
          <a:bodyPr rtlCol="0">
            <a:normAutofit/>
          </a:bodyPr>
          <a:lstStyle/>
          <a:p>
            <a:pPr eaLnBrk="1" fontAlgn="auto" hangingPunct="1">
              <a:buFont typeface="Arial"/>
              <a:buChar char="•"/>
              <a:defRPr/>
            </a:pPr>
            <a:r>
              <a:rPr lang="en-US" altLang="en-US" dirty="0">
                <a:latin typeface="+mj-lt"/>
              </a:rPr>
              <a:t>Basic economics: Expanding health insurance will increase health care spending </a:t>
            </a:r>
            <a:br>
              <a:rPr lang="en-US" altLang="en-US" dirty="0">
                <a:latin typeface="+mj-lt"/>
              </a:rPr>
            </a:br>
            <a:r>
              <a:rPr lang="en-US" altLang="en-US" dirty="0">
                <a:latin typeface="+mj-lt"/>
              </a:rPr>
              <a:t>(“</a:t>
            </a:r>
            <a:r>
              <a:rPr lang="en-US" altLang="ja-JP" dirty="0">
                <a:latin typeface="+mj-lt"/>
              </a:rPr>
              <a:t>Moral hazard”)</a:t>
            </a:r>
          </a:p>
          <a:p>
            <a:pPr lvl="1" eaLnBrk="1" fontAlgn="auto" hangingPunct="1">
              <a:buFont typeface="Arial" panose="020B0604020202020204" pitchFamily="34" charset="0"/>
              <a:buChar char="•"/>
              <a:defRPr/>
            </a:pPr>
            <a:r>
              <a:rPr lang="en-US" altLang="en-US" dirty="0">
                <a:latin typeface="+mj-lt"/>
              </a:rPr>
              <a:t>Insurance (by design) reduces the price individuals pay for their medical care</a:t>
            </a:r>
          </a:p>
          <a:p>
            <a:pPr lvl="1" eaLnBrk="1" fontAlgn="auto" hangingPunct="1">
              <a:buFont typeface="Arial" panose="020B0604020202020204" pitchFamily="34" charset="0"/>
              <a:buChar char="•"/>
              <a:defRPr/>
            </a:pPr>
            <a:r>
              <a:rPr lang="en-US" altLang="en-US" dirty="0">
                <a:latin typeface="+mj-lt"/>
              </a:rPr>
              <a:t>Economics 101: Demand increases as price decreases</a:t>
            </a:r>
          </a:p>
          <a:p>
            <a:pPr lvl="2" eaLnBrk="1" fontAlgn="auto" hangingPunct="1">
              <a:buFont typeface="Arial"/>
              <a:buChar char="•"/>
              <a:defRPr/>
            </a:pPr>
            <a:r>
              <a:rPr lang="en-US" altLang="en-US" dirty="0">
                <a:latin typeface="+mj-lt"/>
              </a:rPr>
              <a:t>Therefore newly insured will demand more medical care</a:t>
            </a:r>
          </a:p>
          <a:p>
            <a:pPr eaLnBrk="1" fontAlgn="auto" hangingPunct="1">
              <a:buFont typeface="Arial"/>
              <a:buChar char="•"/>
              <a:defRPr/>
            </a:pPr>
            <a:r>
              <a:rPr lang="en-US" altLang="en-US" dirty="0">
                <a:latin typeface="+mj-lt"/>
              </a:rPr>
              <a:t>But, other points of view…</a:t>
            </a:r>
          </a:p>
          <a:p>
            <a:pPr eaLnBrk="1" fontAlgn="auto" hangingPunct="1">
              <a:buFont typeface="Wingdings" panose="05000000000000000000" pitchFamily="2" charset="2"/>
              <a:buNone/>
              <a:defRPr/>
            </a:pPr>
            <a:endParaRPr lang="en-US" altLang="en-US" dirty="0">
              <a:latin typeface="+mj-lt"/>
            </a:endParaRPr>
          </a:p>
          <a:p>
            <a:pPr eaLnBrk="1" fontAlgn="auto" hangingPunct="1">
              <a:buFont typeface="Arial"/>
              <a:buChar char="•"/>
              <a:defRPr/>
            </a:pPr>
            <a:endParaRPr lang="en-US" altLang="en-US" dirty="0">
              <a:latin typeface="Garamond" panose="02020404030301010803" pitchFamily="18" charset="0"/>
            </a:endParaRPr>
          </a:p>
          <a:p>
            <a:pPr eaLnBrk="1" fontAlgn="auto" hangingPunct="1">
              <a:buFont typeface="Arial"/>
              <a:buChar char="•"/>
              <a:defRPr/>
            </a:pPr>
            <a:endParaRPr lang="en-US" altLang="en-US" dirty="0">
              <a:latin typeface="Garamond" panose="02020404030301010803" pitchFamily="18" charset="0"/>
            </a:endParaRPr>
          </a:p>
          <a:p>
            <a:pPr lvl="1" eaLnBrk="1" fontAlgn="auto" hangingPunct="1">
              <a:buFont typeface="Arial"/>
              <a:buChar char="–"/>
              <a:defRPr/>
            </a:pPr>
            <a:endParaRPr lang="en-US" altLang="en-US" dirty="0">
              <a:latin typeface="Garamond" panose="02020404030301010803" pitchFamily="18" charset="0"/>
            </a:endParaRPr>
          </a:p>
          <a:p>
            <a:pPr lvl="1" eaLnBrk="1" fontAlgn="auto" hangingPunct="1">
              <a:buFont typeface="Arial"/>
              <a:buChar char="–"/>
              <a:defRPr/>
            </a:pPr>
            <a:endParaRPr lang="en-US" altLang="en-US" dirty="0">
              <a:latin typeface="Garamond" panose="02020404030301010803" pitchFamily="18" charset="0"/>
            </a:endParaRPr>
          </a:p>
          <a:p>
            <a:pPr eaLnBrk="1" fontAlgn="auto" hangingPunct="1">
              <a:buFont typeface="Arial"/>
              <a:buChar char="•"/>
              <a:defRPr/>
            </a:pPr>
            <a:endParaRPr lang="en-US" altLang="en-US" dirty="0">
              <a:latin typeface="Garamond" panose="02020404030301010803" pitchFamily="18" charset="0"/>
            </a:endParaRPr>
          </a:p>
          <a:p>
            <a:pPr eaLnBrk="1" fontAlgn="auto" hangingPunct="1">
              <a:buFont typeface="Arial"/>
              <a:buChar char="•"/>
              <a:defRPr/>
            </a:pPr>
            <a:endParaRPr lang="en-US" altLang="en-US" dirty="0">
              <a:latin typeface="Garamond" panose="02020404030301010803" pitchFamily="18" charset="0"/>
            </a:endParaRPr>
          </a:p>
          <a:p>
            <a:pPr eaLnBrk="1" fontAlgn="auto" hangingPunct="1">
              <a:buFont typeface="Arial"/>
              <a:buChar char="•"/>
              <a:defRPr/>
            </a:pPr>
            <a:endParaRPr lang="en-US" altLang="en-US" dirty="0">
              <a:latin typeface="Garamond" panose="02020404030301010803" pitchFamily="18" charset="0"/>
            </a:endParaRPr>
          </a:p>
          <a:p>
            <a:pPr lvl="1" eaLnBrk="1" fontAlgn="auto" hangingPunct="1">
              <a:buFont typeface="Arial"/>
              <a:buChar char="–"/>
              <a:defRPr/>
            </a:pPr>
            <a:endParaRPr lang="en-US" altLang="en-US" dirty="0">
              <a:latin typeface="Garamond" panose="02020404030301010803" pitchFamily="18" charset="0"/>
            </a:endParaRPr>
          </a:p>
        </p:txBody>
      </p:sp>
      <p:sp>
        <p:nvSpPr>
          <p:cNvPr id="21509"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20485" name="Picture 1" descr="healthcare-piggybank.jpg"/>
          <p:cNvPicPr>
            <a:picLocks noChangeAspect="1"/>
          </p:cNvPicPr>
          <p:nvPr/>
        </p:nvPicPr>
        <p:blipFill>
          <a:blip r:embed="rId2">
            <a:extLst>
              <a:ext uri="{28A0092B-C50C-407E-A947-70E740481C1C}">
                <a14:useLocalDpi xmlns:a14="http://schemas.microsoft.com/office/drawing/2010/main" val="0"/>
              </a:ext>
            </a:extLst>
          </a:blip>
          <a:srcRect l="8504" t="505" r="11224"/>
          <a:stretch>
            <a:fillRect/>
          </a:stretch>
        </p:blipFill>
        <p:spPr bwMode="auto">
          <a:xfrm>
            <a:off x="152400" y="1397000"/>
            <a:ext cx="3030538"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p:cNvSpPr txBox="1">
            <a:spLocks/>
          </p:cNvSpPr>
          <p:nvPr/>
        </p:nvSpPr>
        <p:spPr bwMode="auto">
          <a:xfrm>
            <a:off x="457200" y="644683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a:xfrm>
            <a:off x="457200" y="201613"/>
            <a:ext cx="8229600" cy="1150937"/>
          </a:xfrm>
        </p:spPr>
        <p:txBody>
          <a:bodyPr/>
          <a:lstStyle/>
          <a:p>
            <a:pPr algn="ctr" eaLnBrk="1" hangingPunct="1"/>
            <a:r>
              <a:rPr lang="en-US" altLang="en-US" sz="3000" dirty="0"/>
              <a:t>Two ex-post approaches</a:t>
            </a:r>
          </a:p>
        </p:txBody>
      </p:sp>
      <p:sp>
        <p:nvSpPr>
          <p:cNvPr id="5" name="Content Placeholder 4"/>
          <p:cNvSpPr>
            <a:spLocks noGrp="1"/>
          </p:cNvSpPr>
          <p:nvPr>
            <p:ph sz="quarter" idx="14"/>
          </p:nvPr>
        </p:nvSpPr>
        <p:spPr>
          <a:xfrm>
            <a:off x="457200" y="1219201"/>
            <a:ext cx="8229600" cy="5137150"/>
          </a:xfrm>
        </p:spPr>
        <p:txBody>
          <a:bodyPr rtlCol="0">
            <a:normAutofit fontScale="92500" lnSpcReduction="10000"/>
          </a:bodyPr>
          <a:lstStyle/>
          <a:p>
            <a:pPr eaLnBrk="1" fontAlgn="auto" hangingPunct="1">
              <a:defRPr/>
            </a:pPr>
            <a:r>
              <a:rPr lang="en-US" dirty="0"/>
              <a:t>Complete information approach</a:t>
            </a:r>
          </a:p>
          <a:p>
            <a:pPr lvl="1" eaLnBrk="1" fontAlgn="auto" hangingPunct="1">
              <a:defRPr/>
            </a:pPr>
            <a:r>
              <a:rPr lang="en-US" dirty="0"/>
              <a:t>Completely specify normative utility function and estimate causal effect of Medicaid on distribution of all utility-relevant arguments		  </a:t>
            </a:r>
          </a:p>
          <a:p>
            <a:pPr lvl="2" eaLnBrk="1" fontAlgn="auto" hangingPunct="1">
              <a:defRPr/>
            </a:pPr>
            <a:r>
              <a:rPr lang="en-US" dirty="0"/>
              <a:t>Here: Consumption and Health	</a:t>
            </a:r>
          </a:p>
          <a:p>
            <a:pPr lvl="1" eaLnBrk="1" fontAlgn="auto" hangingPunct="1">
              <a:defRPr/>
            </a:pPr>
            <a:r>
              <a:rPr lang="en-US" dirty="0"/>
              <a:t>Don't assume consumer optimization or how Medicaid affects budget set  </a:t>
            </a:r>
          </a:p>
          <a:p>
            <a:pPr eaLnBrk="1" fontAlgn="auto" hangingPunct="1">
              <a:defRPr/>
            </a:pPr>
            <a:r>
              <a:rPr lang="en-US" dirty="0"/>
              <a:t>Optimization approach	 </a:t>
            </a:r>
          </a:p>
          <a:p>
            <a:pPr lvl="1" eaLnBrk="1" fontAlgn="auto" hangingPunct="1">
              <a:defRPr/>
            </a:pPr>
            <a:r>
              <a:rPr lang="en-US" dirty="0"/>
              <a:t>Assume consumer optimization and model the budget set</a:t>
            </a:r>
          </a:p>
          <a:p>
            <a:pPr lvl="1" eaLnBrk="1" fontAlgn="auto" hangingPunct="1">
              <a:defRPr/>
            </a:pPr>
            <a:r>
              <a:rPr lang="en-US" dirty="0"/>
              <a:t>Only specify marginal utility function over one argument		  *  Estimate causal effect of Medicaid on only that marginal utility function	  </a:t>
            </a:r>
          </a:p>
          <a:p>
            <a:pPr lvl="1" eaLnBrk="1" fontAlgn="auto" hangingPunct="1">
              <a:defRPr/>
            </a:pPr>
            <a:r>
              <a:rPr lang="en-US" dirty="0"/>
              <a:t>Applications: Consumption- and Health-Based Optimization Approach (over-identification)</a:t>
            </a:r>
          </a:p>
          <a:p>
            <a:pPr eaLnBrk="1" fontAlgn="auto" hangingPunct="1">
              <a:buFont typeface="Arial"/>
              <a:buChar char="•"/>
              <a:defRPr/>
            </a:pPr>
            <a:endParaRPr lang="en-US" dirty="0"/>
          </a:p>
        </p:txBody>
      </p:sp>
      <p:sp>
        <p:nvSpPr>
          <p:cNvPr id="86018"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extLst>
      <p:ext uri="{BB962C8B-B14F-4D97-AF65-F5344CB8AC3E}">
        <p14:creationId xmlns:p14="http://schemas.microsoft.com/office/powerpoint/2010/main" val="31258412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01613"/>
            <a:ext cx="8229600" cy="1150937"/>
          </a:xfrm>
        </p:spPr>
        <p:txBody>
          <a:bodyPr/>
          <a:lstStyle/>
          <a:p>
            <a:pPr algn="ctr"/>
            <a:r>
              <a:rPr lang="en-US" altLang="en-US" sz="3000" dirty="0"/>
              <a:t>Complete Information Ex-Post Approach</a:t>
            </a:r>
          </a:p>
        </p:txBody>
      </p:sp>
      <p:sp>
        <p:nvSpPr>
          <p:cNvPr id="4" name="Footer Placeholder 3"/>
          <p:cNvSpPr>
            <a:spLocks noGrp="1"/>
          </p:cNvSpPr>
          <p:nvPr>
            <p:ph type="ftr" sz="quarter" idx="15"/>
          </p:nvPr>
        </p:nvSpPr>
        <p:spPr/>
        <p:txBody>
          <a:bodyPr/>
          <a:lstStyle/>
          <a:p>
            <a:pPr>
              <a:defRPr/>
            </a:pPr>
            <a:r>
              <a:rPr lang="en-US"/>
              <a:t>What Does It Do and What Does That Mean?</a:t>
            </a:r>
            <a:endParaRPr lang="en-US" dirty="0"/>
          </a:p>
        </p:txBody>
      </p:sp>
      <mc:AlternateContent xmlns:mc="http://schemas.openxmlformats.org/markup-compatibility/2006" xmlns:a14="http://schemas.microsoft.com/office/drawing/2010/main">
        <mc:Choice Requires="a14">
          <p:sp>
            <p:nvSpPr>
              <p:cNvPr id="87044" name="Content Placeholder 1"/>
              <p:cNvSpPr>
                <a:spLocks noGrp="1"/>
              </p:cNvSpPr>
              <p:nvPr>
                <p:ph sz="quarter" idx="14"/>
              </p:nvPr>
            </p:nvSpPr>
            <p:spPr>
              <a:xfrm>
                <a:off x="457200" y="1143000"/>
                <a:ext cx="8229600" cy="4710113"/>
              </a:xfrm>
            </p:spPr>
            <p:txBody>
              <a:bodyPr/>
              <a:lstStyle/>
              <a:p>
                <a:r>
                  <a:rPr lang="en-US" altLang="en-US" dirty="0"/>
                  <a:t>V is amount of consumption we can take away when individual has Medicaid and leave him with same expected utility as without Medicaid:</a:t>
                </a:r>
              </a:p>
              <a:p>
                <a:endParaRPr lang="en-US" altLang="en-US" dirty="0"/>
              </a:p>
              <a:p>
                <a:pPr marL="0" indent="0">
                  <a:buNone/>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𝐸</m:t>
                          </m:r>
                        </m:e>
                        <m:sub>
                          <m:r>
                            <a:rPr lang="en-US" altLang="en-US" i="1">
                              <a:latin typeface="Cambria Math" panose="02040503050406030204" pitchFamily="18" charset="0"/>
                              <a:ea typeface="Cambria Math" panose="02040503050406030204" pitchFamily="18" charset="0"/>
                            </a:rPr>
                            <m:t>𝜃</m:t>
                          </m:r>
                        </m:sub>
                      </m:sSub>
                      <m:d>
                        <m:dPr>
                          <m:begChr m:val="["/>
                          <m:endChr m:val="]"/>
                          <m:ctrlPr>
                            <a:rPr lang="en-US" altLang="en-US" i="1">
                              <a:latin typeface="Cambria Math" panose="02040503050406030204" pitchFamily="18" charset="0"/>
                            </a:rPr>
                          </m:ctrlPr>
                        </m:dPr>
                        <m:e>
                          <m:r>
                            <a:rPr lang="en-US" altLang="en-US" i="1">
                              <a:latin typeface="Cambria Math" panose="02040503050406030204" pitchFamily="18" charset="0"/>
                            </a:rPr>
                            <m:t>𝑢</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b="0" i="1" smtClean="0">
                                      <a:latin typeface="Cambria Math"/>
                                    </a:rPr>
                                    <m:t>𝑐</m:t>
                                  </m:r>
                                </m:e>
                                <m:sub>
                                  <m:r>
                                    <a:rPr lang="en-US" altLang="en-US" i="1">
                                      <a:latin typeface="Cambria Math" panose="02040503050406030204" pitchFamily="18" charset="0"/>
                                    </a:rPr>
                                    <m:t>𝑛𝑜𝑖𝑛𝑠</m:t>
                                  </m:r>
                                </m:sub>
                              </m:sSub>
                              <m:r>
                                <a:rPr lang="en-US" altLang="en-US">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h</m:t>
                                  </m:r>
                                </m:e>
                                <m:sub>
                                  <m:r>
                                    <a:rPr lang="en-US" altLang="en-US" i="1">
                                      <a:latin typeface="Cambria Math" panose="02040503050406030204" pitchFamily="18" charset="0"/>
                                    </a:rPr>
                                    <m:t>𝑛𝑜𝑖𝑛𝑠</m:t>
                                  </m:r>
                                </m:sub>
                              </m:sSub>
                            </m:e>
                          </m:d>
                        </m:e>
                      </m:d>
                      <m:r>
                        <a:rPr lang="en-US" altLang="en-US" i="1">
                          <a:latin typeface="Cambria Math" panose="02040503050406030204" pitchFamily="18" charset="0"/>
                        </a:rPr>
                        <m:t>= </m:t>
                      </m:r>
                      <m:sSub>
                        <m:sSubPr>
                          <m:ctrlPr>
                            <a:rPr lang="en-US" altLang="en-US" i="1">
                              <a:latin typeface="Cambria Math" panose="02040503050406030204" pitchFamily="18" charset="0"/>
                            </a:rPr>
                          </m:ctrlPr>
                        </m:sSubPr>
                        <m:e>
                          <m:r>
                            <a:rPr lang="en-US" altLang="en-US" i="1">
                              <a:latin typeface="Cambria Math" panose="02040503050406030204" pitchFamily="18" charset="0"/>
                            </a:rPr>
                            <m:t>𝐸</m:t>
                          </m:r>
                        </m:e>
                        <m:sub>
                          <m:r>
                            <a:rPr lang="en-US" altLang="en-US" i="1">
                              <a:latin typeface="Cambria Math" panose="02040503050406030204" pitchFamily="18" charset="0"/>
                              <a:ea typeface="Cambria Math" panose="02040503050406030204" pitchFamily="18" charset="0"/>
                            </a:rPr>
                            <m:t>𝜃</m:t>
                          </m:r>
                        </m:sub>
                      </m:sSub>
                      <m:d>
                        <m:dPr>
                          <m:begChr m:val="["/>
                          <m:endChr m:val="]"/>
                          <m:ctrlPr>
                            <a:rPr lang="en-US" altLang="en-US" i="1">
                              <a:latin typeface="Cambria Math" panose="02040503050406030204" pitchFamily="18" charset="0"/>
                            </a:rPr>
                          </m:ctrlPr>
                        </m:dPr>
                        <m:e>
                          <m:r>
                            <a:rPr lang="en-US" altLang="en-US" i="1">
                              <a:latin typeface="Cambria Math" panose="02040503050406030204" pitchFamily="18" charset="0"/>
                            </a:rPr>
                            <m:t>𝑢</m:t>
                          </m:r>
                          <m:d>
                            <m:dPr>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b="0" i="1" smtClean="0">
                                      <a:latin typeface="Cambria Math"/>
                                    </a:rPr>
                                    <m:t>𝑐</m:t>
                                  </m:r>
                                </m:e>
                                <m:sub>
                                  <m:r>
                                    <a:rPr lang="en-US" altLang="en-US" i="1">
                                      <a:latin typeface="Cambria Math" panose="02040503050406030204" pitchFamily="18" charset="0"/>
                                    </a:rPr>
                                    <m:t>𝑀𝑒𝑑𝑖𝑐𝑎𝑖𝑑</m:t>
                                  </m:r>
                                </m:sub>
                              </m:sSub>
                              <m:r>
                                <a:rPr lang="en-US" altLang="en-US" i="1">
                                  <a:latin typeface="Cambria Math" panose="02040503050406030204" pitchFamily="18" charset="0"/>
                                </a:rPr>
                                <m:t> −</m:t>
                              </m:r>
                              <m:r>
                                <a:rPr lang="en-US" altLang="en-US" i="1">
                                  <a:latin typeface="Cambria Math" panose="02040503050406030204" pitchFamily="18" charset="0"/>
                                </a:rPr>
                                <m:t>𝑉</m:t>
                              </m:r>
                              <m:r>
                                <a:rPr lang="en-US" altLang="en-US">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h</m:t>
                                  </m:r>
                                </m:e>
                                <m:sub>
                                  <m:r>
                                    <a:rPr lang="en-US" altLang="en-US" i="1">
                                      <a:latin typeface="Cambria Math" panose="02040503050406030204" pitchFamily="18" charset="0"/>
                                    </a:rPr>
                                    <m:t>𝑀𝑒𝑑𝑖𝑐𝑎𝑖𝑑</m:t>
                                  </m:r>
                                </m:sub>
                              </m:sSub>
                            </m:e>
                          </m:d>
                        </m:e>
                      </m:d>
                    </m:oMath>
                  </m:oMathPara>
                </a14:m>
                <a:endParaRPr lang="en-US" altLang="en-US" dirty="0"/>
              </a:p>
              <a:p>
                <a:endParaRPr lang="en-US" altLang="en-US" dirty="0"/>
              </a:p>
              <a:p>
                <a:r>
                  <a:rPr lang="en-US" altLang="en-US" dirty="0"/>
                  <a:t>To solve for V need:</a:t>
                </a:r>
              </a:p>
              <a:p>
                <a:pPr lvl="1">
                  <a:buFont typeface="Arial" panose="020B0604020202020204" pitchFamily="34" charset="0"/>
                  <a:buChar char="•"/>
                </a:pPr>
                <a:r>
                  <a:rPr lang="en-US" altLang="en-US" dirty="0"/>
                  <a:t>Estimates of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𝑐</m:t>
                        </m:r>
                      </m:e>
                      <m:sub>
                        <m:r>
                          <a:rPr lang="en-US" altLang="en-US" i="1">
                            <a:latin typeface="Cambria Math" panose="02040503050406030204" pitchFamily="18" charset="0"/>
                          </a:rPr>
                          <m:t>𝑛𝑜𝑖𝑛𝑠</m:t>
                        </m:r>
                        <m:r>
                          <a:rPr lang="en-US" altLang="en-US" i="1">
                            <a:latin typeface="Cambria Math" panose="02040503050406030204" pitchFamily="18" charset="0"/>
                          </a:rPr>
                          <m:t>,  </m:t>
                        </m:r>
                      </m:sub>
                    </m:sSub>
                  </m:oMath>
                </a14:m>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𝑐</m:t>
                        </m:r>
                      </m:e>
                      <m:sub>
                        <m:r>
                          <a:rPr lang="en-US" altLang="en-US" i="1">
                            <a:latin typeface="Cambria Math" panose="02040503050406030204" pitchFamily="18" charset="0"/>
                          </a:rPr>
                          <m:t>𝑀𝑒𝑑𝑖𝑐𝑎𝑖𝑑</m:t>
                        </m:r>
                        <m:r>
                          <a:rPr lang="en-US" altLang="en-US" i="1">
                            <a:latin typeface="Cambria Math" panose="02040503050406030204" pitchFamily="18" charset="0"/>
                          </a:rPr>
                          <m:t>,   </m:t>
                        </m:r>
                      </m:sub>
                    </m:sSub>
                    <m:sSub>
                      <m:sSubPr>
                        <m:ctrlPr>
                          <a:rPr lang="en-US" altLang="en-US" i="1">
                            <a:latin typeface="Cambria Math" panose="02040503050406030204" pitchFamily="18" charset="0"/>
                          </a:rPr>
                        </m:ctrlPr>
                      </m:sSubPr>
                      <m:e>
                        <m:r>
                          <a:rPr lang="en-US" altLang="en-US" i="1">
                            <a:latin typeface="Cambria Math" panose="02040503050406030204" pitchFamily="18" charset="0"/>
                          </a:rPr>
                          <m:t>h</m:t>
                        </m:r>
                      </m:e>
                      <m:sub>
                        <m:r>
                          <a:rPr lang="en-US" altLang="en-US" i="1">
                            <a:latin typeface="Cambria Math" panose="02040503050406030204" pitchFamily="18" charset="0"/>
                          </a:rPr>
                          <m:t>𝑛𝑜𝑖𝑛𝑠</m:t>
                        </m:r>
                        <m:r>
                          <a:rPr lang="en-US" altLang="en-US" i="1">
                            <a:latin typeface="Cambria Math" panose="02040503050406030204" pitchFamily="18" charset="0"/>
                          </a:rPr>
                          <m:t>,  </m:t>
                        </m:r>
                      </m:sub>
                    </m:sSub>
                  </m:oMath>
                </a14:m>
                <a:r>
                  <a:rPr lang="en-US" altLang="en-US" dirty="0"/>
                  <a: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h</m:t>
                        </m:r>
                      </m:e>
                      <m:sub>
                        <m:r>
                          <a:rPr lang="en-US" altLang="en-US" i="1">
                            <a:latin typeface="Cambria Math" panose="02040503050406030204" pitchFamily="18" charset="0"/>
                          </a:rPr>
                          <m:t>𝑀𝑒𝑑𝑖𝑐𝑎𝑖𝑑</m:t>
                        </m:r>
                        <m:r>
                          <a:rPr lang="en-US" altLang="en-US" i="1">
                            <a:latin typeface="Cambria Math" panose="02040503050406030204" pitchFamily="18" charset="0"/>
                          </a:rPr>
                          <m:t>,   </m:t>
                        </m:r>
                      </m:sub>
                    </m:sSub>
                  </m:oMath>
                </a14:m>
                <a:endParaRPr lang="en-US" altLang="en-US" dirty="0"/>
              </a:p>
              <a:p>
                <a:pPr lvl="2"/>
                <a:r>
                  <a:rPr lang="en-US" altLang="en-US" dirty="0"/>
                  <a:t>These come directly from the Oregon experimental estimates</a:t>
                </a:r>
              </a:p>
              <a:p>
                <a:pPr lvl="1">
                  <a:buFont typeface="Arial" panose="020B0604020202020204" pitchFamily="34" charset="0"/>
                  <a:buChar char="•"/>
                </a:pPr>
                <a:r>
                  <a:rPr lang="en-US" altLang="en-US" dirty="0"/>
                  <a:t>Functional form and parameters of utility function, u</a:t>
                </a:r>
              </a:p>
              <a:p>
                <a:pPr lvl="2"/>
                <a:r>
                  <a:rPr lang="en-US" altLang="en-US" dirty="0"/>
                  <a:t>Where does that come from?</a:t>
                </a:r>
              </a:p>
            </p:txBody>
          </p:sp>
        </mc:Choice>
        <mc:Fallback xmlns="">
          <p:sp>
            <p:nvSpPr>
              <p:cNvPr id="87044" name="Content Placeholder 1"/>
              <p:cNvSpPr>
                <a:spLocks noGrp="1" noRot="1" noChangeAspect="1" noMove="1" noResize="1" noEditPoints="1" noAdjustHandles="1" noChangeArrowheads="1" noChangeShapeType="1" noTextEdit="1"/>
              </p:cNvSpPr>
              <p:nvPr>
                <p:ph sz="quarter" idx="14"/>
              </p:nvPr>
            </p:nvSpPr>
            <p:spPr>
              <a:xfrm>
                <a:off x="457200" y="1143000"/>
                <a:ext cx="8229600" cy="4710113"/>
              </a:xfrm>
              <a:blipFill rotWithShape="1">
                <a:blip r:embed="rId2"/>
                <a:stretch>
                  <a:fillRect l="-815" t="-777" b="-777"/>
                </a:stretch>
              </a:blipFill>
            </p:spPr>
            <p:txBody>
              <a:bodyPr/>
              <a:lstStyle/>
              <a:p>
                <a:r>
                  <a:rPr lang="en-US">
                    <a:noFill/>
                  </a:rPr>
                  <a:t> </a:t>
                </a:r>
              </a:p>
            </p:txBody>
          </p:sp>
        </mc:Fallback>
      </mc:AlternateContent>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a:xfrm>
            <a:off x="457200" y="201613"/>
            <a:ext cx="8229600" cy="1150937"/>
          </a:xfrm>
        </p:spPr>
        <p:txBody>
          <a:bodyPr/>
          <a:lstStyle/>
          <a:p>
            <a:pPr algn="ctr" eaLnBrk="1" hangingPunct="1"/>
            <a:r>
              <a:rPr lang="en-US" altLang="en-US" sz="3000" dirty="0"/>
              <a:t>Complete Information Ex-post Approach</a:t>
            </a:r>
          </a:p>
        </p:txBody>
      </p:sp>
      <mc:AlternateContent xmlns:mc="http://schemas.openxmlformats.org/markup-compatibility/2006" xmlns:a14="http://schemas.microsoft.com/office/drawing/2010/main">
        <mc:Choice Requires="a14">
          <p:sp>
            <p:nvSpPr>
              <p:cNvPr id="88067" name="Content Placeholder 2"/>
              <p:cNvSpPr>
                <a:spLocks noGrp="1"/>
              </p:cNvSpPr>
              <p:nvPr>
                <p:ph sz="quarter" idx="14"/>
              </p:nvPr>
            </p:nvSpPr>
            <p:spPr>
              <a:xfrm>
                <a:off x="457200" y="1066800"/>
                <a:ext cx="8229600" cy="4708525"/>
              </a:xfrm>
            </p:spPr>
            <p:txBody>
              <a:bodyPr/>
              <a:lstStyle/>
              <a:p>
                <a:r>
                  <a:rPr lang="en-US" altLang="en-US" dirty="0"/>
                  <a:t>We make a functional form assumption about utility:</a:t>
                </a:r>
              </a:p>
              <a:p>
                <a:pPr marL="0" indent="0">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𝑢</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𝑐</m:t>
                          </m:r>
                          <m:r>
                            <a:rPr lang="en-US" altLang="en-US" b="0" i="1" smtClean="0">
                              <a:latin typeface="Cambria Math" panose="02040503050406030204" pitchFamily="18" charset="0"/>
                            </a:rPr>
                            <m:t>,</m:t>
                          </m:r>
                          <m:r>
                            <a:rPr lang="en-US" altLang="en-US" b="0" i="1" smtClean="0">
                              <a:latin typeface="Cambria Math" panose="02040503050406030204" pitchFamily="18" charset="0"/>
                            </a:rPr>
                            <m:t>h</m:t>
                          </m:r>
                        </m:e>
                      </m:d>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𝑐</m:t>
                              </m:r>
                            </m:e>
                            <m:sup>
                              <m:r>
                                <a:rPr lang="en-US" altLang="en-US" b="0" i="1" smtClean="0">
                                  <a:latin typeface="Cambria Math" panose="02040503050406030204" pitchFamily="18" charset="0"/>
                                </a:rPr>
                                <m:t>1−</m:t>
                              </m:r>
                              <m:r>
                                <a:rPr lang="en-US" altLang="en-US" b="0" i="1" smtClean="0">
                                  <a:latin typeface="Cambria Math" panose="02040503050406030204" pitchFamily="18" charset="0"/>
                                  <a:ea typeface="Cambria Math" panose="02040503050406030204" pitchFamily="18" charset="0"/>
                                </a:rPr>
                                <m:t>𝜎</m:t>
                              </m:r>
                            </m:sup>
                          </m:sSup>
                        </m:num>
                        <m:den>
                          <m:r>
                            <a:rPr lang="en-US" altLang="en-US" b="0" i="1" smtClean="0">
                              <a:latin typeface="Cambria Math" panose="02040503050406030204" pitchFamily="18" charset="0"/>
                            </a:rPr>
                            <m:t>1−</m:t>
                          </m:r>
                          <m:r>
                            <a:rPr lang="en-US" altLang="en-US" b="0" i="1" smtClean="0">
                              <a:latin typeface="Cambria Math" panose="02040503050406030204" pitchFamily="18" charset="0"/>
                              <a:ea typeface="Cambria Math" panose="02040503050406030204" pitchFamily="18" charset="0"/>
                            </a:rPr>
                            <m:t>𝜎</m:t>
                          </m:r>
                        </m:den>
                      </m:f>
                      <m:r>
                        <a:rPr lang="en-US" altLang="en-US" b="0" i="1" smtClean="0">
                          <a:latin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𝜑</m:t>
                      </m:r>
                      <m:r>
                        <a:rPr lang="en-US" altLang="en-US" b="0" i="1" smtClean="0">
                          <a:latin typeface="Cambria Math" panose="02040503050406030204" pitchFamily="18" charset="0"/>
                          <a:ea typeface="Cambria Math" panose="02040503050406030204" pitchFamily="18" charset="0"/>
                        </a:rPr>
                        <m:t>h</m:t>
                      </m:r>
                    </m:oMath>
                  </m:oMathPara>
                </a14:m>
                <a:endParaRPr lang="en-US" altLang="en-US" dirty="0"/>
              </a:p>
              <a:p>
                <a:pPr lvl="1">
                  <a:buFont typeface="Arial" panose="020B0604020202020204" pitchFamily="34" charset="0"/>
                  <a:buChar char="•"/>
                </a:pPr>
                <a:r>
                  <a:rPr lang="el-GR" altLang="en-US" dirty="0"/>
                  <a:t>σ</a:t>
                </a:r>
                <a:r>
                  <a:rPr lang="en-US" altLang="en-US" dirty="0"/>
                  <a:t>  is the coefficient of relative risk aversion</a:t>
                </a:r>
              </a:p>
              <a:p>
                <a:pPr lvl="1">
                  <a:buFont typeface="Arial" panose="020B0604020202020204" pitchFamily="34" charset="0"/>
                  <a:buChar char="•"/>
                </a:pPr>
                <a:r>
                  <a:rPr lang="el-GR" altLang="en-US" dirty="0"/>
                  <a:t>φ</a:t>
                </a:r>
                <a:r>
                  <a:rPr lang="en-US" altLang="en-US" dirty="0"/>
                  <a:t>  is the marginal value of health in units of consumption</a:t>
                </a:r>
              </a:p>
              <a:p>
                <a:r>
                  <a:rPr lang="en-US" altLang="en-US" dirty="0"/>
                  <a:t>V is therefore the implicit solution to:</a:t>
                </a:r>
              </a:p>
              <a:p>
                <a:pPr marL="0" indent="0">
                  <a:buNone/>
                </a:pPr>
                <a:endParaRPr lang="en-US" altLang="en-US" dirty="0"/>
              </a:p>
              <a:p>
                <a:pPr marL="0" indent="0">
                  <a:buNone/>
                </a:pPr>
                <a14:m>
                  <m:oMathPara xmlns:m="http://schemas.openxmlformats.org/officeDocument/2006/math">
                    <m:oMathParaPr>
                      <m:jc m:val="centerGroup"/>
                    </m:oMathParaPr>
                    <m:oMath xmlns:m="http://schemas.openxmlformats.org/officeDocument/2006/math">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𝐸</m:t>
                          </m:r>
                        </m:e>
                        <m:sub>
                          <m:r>
                            <a:rPr lang="en-US" altLang="en-US" sz="2000" i="1" smtClean="0">
                              <a:latin typeface="Cambria Math" panose="02040503050406030204" pitchFamily="18" charset="0"/>
                              <a:ea typeface="Cambria Math" panose="02040503050406030204" pitchFamily="18" charset="0"/>
                            </a:rPr>
                            <m:t>𝜃</m:t>
                          </m:r>
                        </m:sub>
                      </m:sSub>
                      <m:d>
                        <m:dPr>
                          <m:begChr m:val="["/>
                          <m:endChr m:val="]"/>
                          <m:ctrlPr>
                            <a:rPr lang="en-US" altLang="en-US" sz="2000" b="0" i="1" smtClean="0">
                              <a:latin typeface="Cambria Math" panose="02040503050406030204" pitchFamily="18" charset="0"/>
                            </a:rPr>
                          </m:ctrlPr>
                        </m:dPr>
                        <m:e>
                          <m:f>
                            <m:fPr>
                              <m:ctrlPr>
                                <a:rPr lang="en-US" altLang="en-US" sz="2000" b="0" i="1" smtClean="0">
                                  <a:latin typeface="Cambria Math" panose="02040503050406030204" pitchFamily="18" charset="0"/>
                                </a:rPr>
                              </m:ctrlPr>
                            </m:fPr>
                            <m:num>
                              <m:sSubSup>
                                <m:sSubSupPr>
                                  <m:ctrlPr>
                                    <a:rPr lang="en-US" altLang="en-US" sz="2000" b="0" i="1" smtClean="0">
                                      <a:latin typeface="Cambria Math" panose="02040503050406030204" pitchFamily="18" charset="0"/>
                                    </a:rPr>
                                  </m:ctrlPr>
                                </m:sSubSupPr>
                                <m:e>
                                  <m:r>
                                    <a:rPr lang="en-US" altLang="en-US" sz="2000" b="0" i="1" smtClean="0">
                                      <a:latin typeface="Cambria Math" panose="02040503050406030204" pitchFamily="18" charset="0"/>
                                    </a:rPr>
                                    <m:t>𝑐</m:t>
                                  </m:r>
                                </m:e>
                                <m:sub>
                                  <m:r>
                                    <a:rPr lang="en-US" altLang="en-US" sz="2000" b="0" i="1" smtClean="0">
                                      <a:latin typeface="Cambria Math" panose="02040503050406030204" pitchFamily="18" charset="0"/>
                                    </a:rPr>
                                    <m:t>𝑛𝑜𝑖𝑛𝑠</m:t>
                                  </m:r>
                                </m:sub>
                                <m:sup>
                                  <m:r>
                                    <a:rPr lang="en-US" altLang="en-US" sz="2000" b="0" i="1" smtClean="0">
                                      <a:latin typeface="Cambria Math" panose="02040503050406030204" pitchFamily="18" charset="0"/>
                                    </a:rPr>
                                    <m:t>1−</m:t>
                                  </m:r>
                                  <m:r>
                                    <a:rPr lang="en-US" altLang="en-US" sz="2000" b="0" i="1" smtClean="0">
                                      <a:latin typeface="Cambria Math" panose="02040503050406030204" pitchFamily="18" charset="0"/>
                                      <a:ea typeface="Cambria Math" panose="02040503050406030204" pitchFamily="18" charset="0"/>
                                    </a:rPr>
                                    <m:t>𝜎</m:t>
                                  </m:r>
                                </m:sup>
                              </m:sSubSup>
                            </m:num>
                            <m:den>
                              <m:r>
                                <a:rPr lang="en-US" altLang="en-US" sz="2000" b="0" i="1" smtClean="0">
                                  <a:latin typeface="Cambria Math" panose="02040503050406030204" pitchFamily="18" charset="0"/>
                                </a:rPr>
                                <m:t>1−</m:t>
                              </m:r>
                              <m:r>
                                <a:rPr lang="en-US" altLang="en-US" sz="2000" b="0" i="1" smtClean="0">
                                  <a:latin typeface="Cambria Math" panose="02040503050406030204" pitchFamily="18" charset="0"/>
                                  <a:ea typeface="Cambria Math" panose="02040503050406030204" pitchFamily="18" charset="0"/>
                                </a:rPr>
                                <m:t>𝜎</m:t>
                              </m:r>
                            </m:den>
                          </m:f>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ea typeface="Cambria Math" panose="02040503050406030204" pitchFamily="18" charset="0"/>
                                </a:rPr>
                              </m:ctrlPr>
                            </m:sSubPr>
                            <m:e>
                              <m:r>
                                <a:rPr lang="en-US" altLang="en-US" sz="2000" b="0" i="1" smtClean="0">
                                  <a:latin typeface="Cambria Math" panose="02040503050406030204" pitchFamily="18" charset="0"/>
                                  <a:ea typeface="Cambria Math" panose="02040503050406030204" pitchFamily="18" charset="0"/>
                                </a:rPr>
                                <m:t>𝜑</m:t>
                              </m:r>
                              <m:r>
                                <a:rPr lang="en-US" altLang="en-US" sz="2000" b="0" i="1" smtClean="0">
                                  <a:latin typeface="Cambria Math" panose="02040503050406030204" pitchFamily="18" charset="0"/>
                                  <a:ea typeface="Cambria Math" panose="02040503050406030204" pitchFamily="18" charset="0"/>
                                </a:rPr>
                                <m:t>h</m:t>
                              </m:r>
                            </m:e>
                            <m:sub>
                              <m:r>
                                <a:rPr lang="en-US" altLang="en-US" sz="2000" b="0" i="1" smtClean="0">
                                  <a:latin typeface="Cambria Math" panose="02040503050406030204" pitchFamily="18" charset="0"/>
                                  <a:ea typeface="Cambria Math" panose="02040503050406030204" pitchFamily="18" charset="0"/>
                                </a:rPr>
                                <m:t>𝑛𝑜𝑖𝑛𝑠</m:t>
                              </m:r>
                            </m:sub>
                          </m:sSub>
                        </m:e>
                      </m:d>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𝐸</m:t>
                          </m:r>
                        </m:e>
                        <m:sub>
                          <m:r>
                            <a:rPr lang="en-US" altLang="en-US" sz="2000" b="0" i="1" smtClean="0">
                              <a:latin typeface="Cambria Math" panose="02040503050406030204" pitchFamily="18" charset="0"/>
                              <a:ea typeface="Cambria Math" panose="02040503050406030204" pitchFamily="18" charset="0"/>
                            </a:rPr>
                            <m:t>𝜃</m:t>
                          </m:r>
                        </m:sub>
                      </m:sSub>
                      <m:d>
                        <m:dPr>
                          <m:begChr m:val="["/>
                          <m:endChr m:val="]"/>
                          <m:ctrlPr>
                            <a:rPr lang="en-US" altLang="en-US" sz="2000" b="0" i="1" smtClean="0">
                              <a:latin typeface="Cambria Math" panose="02040503050406030204" pitchFamily="18" charset="0"/>
                            </a:rPr>
                          </m:ctrlPr>
                        </m:dPr>
                        <m:e>
                          <m:f>
                            <m:fPr>
                              <m:ctrlPr>
                                <a:rPr lang="en-US" altLang="en-US" sz="2000" b="0" i="1" smtClean="0">
                                  <a:latin typeface="Cambria Math" panose="02040503050406030204" pitchFamily="18" charset="0"/>
                                </a:rPr>
                              </m:ctrlPr>
                            </m:fPr>
                            <m:num>
                              <m:sSubSup>
                                <m:sSubSupPr>
                                  <m:ctrlPr>
                                    <a:rPr lang="en-US" altLang="en-US" sz="2000" b="0" i="1" smtClean="0">
                                      <a:latin typeface="Cambria Math" panose="02040503050406030204" pitchFamily="18" charset="0"/>
                                    </a:rPr>
                                  </m:ctrlPr>
                                </m:sSubSupPr>
                                <m:e>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𝑐</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𝑉</m:t>
                                      </m:r>
                                    </m:e>
                                  </m:d>
                                </m:e>
                                <m:sub>
                                  <m:r>
                                    <a:rPr lang="en-US" altLang="en-US" sz="2000" b="0" i="1" smtClean="0">
                                      <a:latin typeface="Cambria Math" panose="02040503050406030204" pitchFamily="18" charset="0"/>
                                    </a:rPr>
                                    <m:t>𝑀𝑒𝑑𝑖𝑐𝑎𝑖𝑑</m:t>
                                  </m:r>
                                </m:sub>
                                <m:sup>
                                  <m:r>
                                    <a:rPr lang="en-US" altLang="en-US" sz="2000" b="0" i="1" smtClean="0">
                                      <a:latin typeface="Cambria Math" panose="02040503050406030204" pitchFamily="18" charset="0"/>
                                    </a:rPr>
                                    <m:t>1−</m:t>
                                  </m:r>
                                  <m:r>
                                    <a:rPr lang="en-US" altLang="en-US" sz="2000" b="0" i="1" smtClean="0">
                                      <a:latin typeface="Cambria Math" panose="02040503050406030204" pitchFamily="18" charset="0"/>
                                      <a:ea typeface="Cambria Math" panose="02040503050406030204" pitchFamily="18" charset="0"/>
                                    </a:rPr>
                                    <m:t>𝜎</m:t>
                                  </m:r>
                                </m:sup>
                              </m:sSubSup>
                            </m:num>
                            <m:den>
                              <m:r>
                                <a:rPr lang="en-US" altLang="en-US" sz="2000" b="0" i="1" smtClean="0">
                                  <a:latin typeface="Cambria Math" panose="02040503050406030204" pitchFamily="18" charset="0"/>
                                </a:rPr>
                                <m:t>1−</m:t>
                              </m:r>
                              <m:r>
                                <a:rPr lang="en-US" altLang="en-US" sz="2000" b="0" i="1" smtClean="0">
                                  <a:latin typeface="Cambria Math" panose="02040503050406030204" pitchFamily="18" charset="0"/>
                                  <a:ea typeface="Cambria Math" panose="02040503050406030204" pitchFamily="18" charset="0"/>
                                </a:rPr>
                                <m:t>𝜎</m:t>
                              </m:r>
                            </m:den>
                          </m:f>
                          <m:r>
                            <a:rPr lang="en-US" altLang="en-US" sz="2000" b="0" i="1" smtClean="0">
                              <a:latin typeface="Cambria Math" panose="02040503050406030204" pitchFamily="18" charset="0"/>
                            </a:rPr>
                            <m:t>+</m:t>
                          </m:r>
                          <m:r>
                            <a:rPr lang="en-US" altLang="en-US" sz="2000" b="0" i="1" smtClean="0">
                              <a:latin typeface="Cambria Math" panose="02040503050406030204" pitchFamily="18" charset="0"/>
                              <a:ea typeface="Cambria Math" panose="02040503050406030204" pitchFamily="18" charset="0"/>
                            </a:rPr>
                            <m:t>𝜑</m:t>
                          </m:r>
                          <m:r>
                            <a:rPr lang="en-US" altLang="en-US" sz="2000" b="0" i="1" smtClean="0">
                              <a:latin typeface="Cambria Math" panose="02040503050406030204" pitchFamily="18" charset="0"/>
                              <a:ea typeface="Cambria Math" panose="02040503050406030204" pitchFamily="18" charset="0"/>
                            </a:rPr>
                            <m:t>h</m:t>
                          </m:r>
                        </m:e>
                      </m:d>
                    </m:oMath>
                  </m:oMathPara>
                </a14:m>
                <a:endParaRPr lang="en-US" altLang="en-US" dirty="0"/>
              </a:p>
              <a:p>
                <a:pPr marL="0" indent="0">
                  <a:buNone/>
                </a:pPr>
                <a:endParaRPr lang="en-US" altLang="en-US" dirty="0"/>
              </a:p>
              <a:p>
                <a:pPr lvl="1">
                  <a:buFont typeface="Arial" panose="020B0604020202020204" pitchFamily="34" charset="0"/>
                  <a:buChar char="•"/>
                </a:pPr>
                <a:r>
                  <a:rPr lang="en-US" altLang="en-US" dirty="0"/>
                  <a:t>And we use the cross-sectional distribution of outcomes to represent the potential realizations of states of the world, </a:t>
                </a:r>
                <a:r>
                  <a:rPr lang="el-GR" altLang="en-US" dirty="0"/>
                  <a:t>θ</a:t>
                </a:r>
                <a:endParaRPr lang="en-US" altLang="en-US" dirty="0"/>
              </a:p>
            </p:txBody>
          </p:sp>
        </mc:Choice>
        <mc:Fallback xmlns="">
          <p:sp>
            <p:nvSpPr>
              <p:cNvPr id="88067" name="Content Placeholder 2"/>
              <p:cNvSpPr>
                <a:spLocks noGrp="1" noRot="1" noChangeAspect="1" noMove="1" noResize="1" noEditPoints="1" noAdjustHandles="1" noChangeArrowheads="1" noChangeShapeType="1" noTextEdit="1"/>
              </p:cNvSpPr>
              <p:nvPr>
                <p:ph sz="quarter" idx="14"/>
              </p:nvPr>
            </p:nvSpPr>
            <p:spPr>
              <a:xfrm>
                <a:off x="457200" y="1066800"/>
                <a:ext cx="8229600" cy="4708525"/>
              </a:xfrm>
              <a:blipFill>
                <a:blip r:embed="rId2"/>
                <a:stretch>
                  <a:fillRect l="-815" t="-907" b="-8938"/>
                </a:stretch>
              </a:blipFill>
            </p:spPr>
            <p:txBody>
              <a:bodyPr/>
              <a:lstStyle/>
              <a:p>
                <a:r>
                  <a:rPr lang="en-US">
                    <a:noFill/>
                  </a:rPr>
                  <a:t> </a:t>
                </a:r>
              </a:p>
            </p:txBody>
          </p:sp>
        </mc:Fallback>
      </mc:AlternateContent>
      <p:sp>
        <p:nvSpPr>
          <p:cNvPr id="89090"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7"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457200" y="201613"/>
            <a:ext cx="8229600" cy="1150937"/>
          </a:xfrm>
        </p:spPr>
        <p:txBody>
          <a:bodyPr/>
          <a:lstStyle/>
          <a:p>
            <a:pPr algn="ctr" eaLnBrk="1" hangingPunct="1"/>
            <a:r>
              <a:rPr lang="en-US" altLang="en-US" sz="3000"/>
              <a:t>What Do We Think of this Approach?</a:t>
            </a:r>
          </a:p>
        </p:txBody>
      </p:sp>
      <p:sp>
        <p:nvSpPr>
          <p:cNvPr id="89091" name="Content Placeholder 1"/>
          <p:cNvSpPr>
            <a:spLocks noGrp="1"/>
          </p:cNvSpPr>
          <p:nvPr>
            <p:ph sz="quarter" idx="14"/>
          </p:nvPr>
        </p:nvSpPr>
        <p:spPr>
          <a:xfrm>
            <a:off x="457200" y="1066800"/>
            <a:ext cx="8229600" cy="4708525"/>
          </a:xfrm>
        </p:spPr>
        <p:txBody>
          <a:bodyPr/>
          <a:lstStyle/>
          <a:p>
            <a:r>
              <a:rPr lang="en-US" altLang="en-US" dirty="0"/>
              <a:t>Attractions:</a:t>
            </a:r>
          </a:p>
          <a:p>
            <a:pPr lvl="2"/>
            <a:r>
              <a:rPr lang="en-US" altLang="en-US" dirty="0"/>
              <a:t>Provides mapping from experimental estimates of impact of Medicaid on health and consumption to V</a:t>
            </a:r>
          </a:p>
          <a:p>
            <a:pPr lvl="2"/>
            <a:r>
              <a:rPr lang="en-US" altLang="en-US" dirty="0"/>
              <a:t>Don’t have to take a stand on whether the individual is behaving “optimally”</a:t>
            </a:r>
          </a:p>
          <a:p>
            <a:r>
              <a:rPr lang="en-US" altLang="en-US" dirty="0"/>
              <a:t>Concern: Where did that utility function come from?</a:t>
            </a:r>
          </a:p>
          <a:p>
            <a:endParaRPr lang="en-US" altLang="en-US" dirty="0"/>
          </a:p>
          <a:p>
            <a:endParaRPr lang="en-US" altLang="en-US" dirty="0"/>
          </a:p>
          <a:p>
            <a:pPr lvl="2"/>
            <a:r>
              <a:rPr lang="en-US" altLang="en-US" dirty="0"/>
              <a:t>Need to assume a particular form for utility over c and h</a:t>
            </a:r>
          </a:p>
          <a:p>
            <a:pPr lvl="2"/>
            <a:r>
              <a:rPr lang="en-US" altLang="en-US" dirty="0"/>
              <a:t>Need to calibrate    and</a:t>
            </a:r>
          </a:p>
          <a:p>
            <a:pPr lvl="2"/>
            <a:r>
              <a:rPr lang="en-US" altLang="en-US" dirty="0"/>
              <a:t>What about other arguments of the utility function that could be affected?</a:t>
            </a:r>
          </a:p>
          <a:p>
            <a:pPr lvl="3">
              <a:buFont typeface="Arial" panose="020B0604020202020204" pitchFamily="34" charset="0"/>
              <a:buChar char="•"/>
            </a:pPr>
            <a:r>
              <a:rPr lang="en-US" altLang="en-US" dirty="0"/>
              <a:t>Debt, family structure, marital stability, children’s outcomes </a:t>
            </a:r>
            <a:r>
              <a:rPr lang="en-US" altLang="en-US" dirty="0" err="1"/>
              <a:t>etc</a:t>
            </a:r>
            <a:r>
              <a:rPr lang="en-US" altLang="en-US" dirty="0"/>
              <a:t>…</a:t>
            </a:r>
          </a:p>
        </p:txBody>
      </p:sp>
      <p:sp>
        <p:nvSpPr>
          <p:cNvPr id="90114"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7"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3" name="TextBox 2"/>
          <p:cNvSpPr txBox="1">
            <a:spLocks noRot="1" noChangeAspect="1" noMove="1" noResize="1" noEditPoints="1" noAdjustHandles="1" noChangeArrowheads="1" noChangeShapeType="1" noTextEdit="1"/>
          </p:cNvSpPr>
          <p:nvPr/>
        </p:nvSpPr>
        <p:spPr>
          <a:xfrm>
            <a:off x="4400442" y="4774587"/>
            <a:ext cx="204415" cy="276999"/>
          </a:xfrm>
          <a:prstGeom prst="rect">
            <a:avLst/>
          </a:prstGeom>
          <a:blipFill>
            <a:blip r:embed="rId2"/>
            <a:stretch>
              <a:fillRect l="-15152" r="-12121" b="-2174"/>
            </a:stretch>
          </a:blipFill>
        </p:spPr>
        <p:txBody>
          <a:bodyPr/>
          <a:lstStyle/>
          <a:p>
            <a:pPr>
              <a:defRPr/>
            </a:pPr>
            <a:r>
              <a:rPr lang="en-US">
                <a:noFill/>
              </a:rPr>
              <a:t> </a:t>
            </a:r>
          </a:p>
        </p:txBody>
      </p:sp>
      <p:sp>
        <p:nvSpPr>
          <p:cNvPr id="4" name="TextBox 3"/>
          <p:cNvSpPr txBox="1">
            <a:spLocks noRot="1" noChangeAspect="1" noMove="1" noResize="1" noEditPoints="1" noAdjustHandles="1" noChangeArrowheads="1" noChangeShapeType="1" noTextEdit="1"/>
          </p:cNvSpPr>
          <p:nvPr/>
        </p:nvSpPr>
        <p:spPr>
          <a:xfrm>
            <a:off x="3684350" y="4743044"/>
            <a:ext cx="226151" cy="276999"/>
          </a:xfrm>
          <a:prstGeom prst="rect">
            <a:avLst/>
          </a:prstGeom>
          <a:blipFill>
            <a:blip r:embed="rId3"/>
            <a:stretch>
              <a:fillRect l="-24324" r="-21622" b="-31111"/>
            </a:stretch>
          </a:blipFill>
        </p:spPr>
        <p:txBody>
          <a:bodyPr/>
          <a:lstStyle/>
          <a:p>
            <a:pPr>
              <a:defRPr/>
            </a:pPr>
            <a:r>
              <a:rPr lang="en-US" dirty="0">
                <a:noFill/>
              </a:rPr>
              <a:t> </a:t>
            </a:r>
          </a:p>
        </p:txBody>
      </p:sp>
      <mc:AlternateContent xmlns:mc="http://schemas.openxmlformats.org/markup-compatibility/2006" xmlns:a14="http://schemas.microsoft.com/office/drawing/2010/main">
        <mc:Choice Requires="a14">
          <p:sp>
            <p:nvSpPr>
              <p:cNvPr id="5" name="Rectangle 4"/>
              <p:cNvSpPr/>
              <p:nvPr/>
            </p:nvSpPr>
            <p:spPr>
              <a:xfrm>
                <a:off x="3411105" y="3543387"/>
                <a:ext cx="2321789" cy="647613"/>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𝑢</m:t>
                      </m:r>
                      <m:d>
                        <m:dPr>
                          <m:ctrlPr>
                            <a:rPr lang="en-US" altLang="en-US" i="1">
                              <a:latin typeface="Cambria Math" panose="02040503050406030204" pitchFamily="18" charset="0"/>
                            </a:rPr>
                          </m:ctrlPr>
                        </m:dPr>
                        <m:e>
                          <m:r>
                            <a:rPr lang="en-US" altLang="en-US" i="1">
                              <a:latin typeface="Cambria Math" panose="02040503050406030204" pitchFamily="18" charset="0"/>
                            </a:rPr>
                            <m:t>𝑐</m:t>
                          </m:r>
                          <m:r>
                            <a:rPr lang="en-US" altLang="en-US" i="1">
                              <a:latin typeface="Cambria Math" panose="02040503050406030204" pitchFamily="18" charset="0"/>
                            </a:rPr>
                            <m:t>,</m:t>
                          </m:r>
                          <m:r>
                            <a:rPr lang="en-US" altLang="en-US" i="1">
                              <a:latin typeface="Cambria Math" panose="02040503050406030204" pitchFamily="18" charset="0"/>
                            </a:rPr>
                            <m:t>h</m:t>
                          </m:r>
                        </m:e>
                      </m:d>
                      <m:r>
                        <a:rPr lang="en-US" altLang="en-US" i="1">
                          <a:latin typeface="Cambria Math" panose="02040503050406030204" pitchFamily="18" charset="0"/>
                        </a:rPr>
                        <m:t>=</m:t>
                      </m:r>
                      <m:f>
                        <m:fPr>
                          <m:ctrlPr>
                            <a:rPr lang="en-US" altLang="en-US" i="1">
                              <a:latin typeface="Cambria Math" panose="02040503050406030204" pitchFamily="18" charset="0"/>
                            </a:rPr>
                          </m:ctrlPr>
                        </m:fPr>
                        <m:num>
                          <m:sSup>
                            <m:sSupPr>
                              <m:ctrlPr>
                                <a:rPr lang="en-US" altLang="en-US" i="1">
                                  <a:latin typeface="Cambria Math" panose="02040503050406030204" pitchFamily="18" charset="0"/>
                                </a:rPr>
                              </m:ctrlPr>
                            </m:sSupPr>
                            <m:e>
                              <m:r>
                                <a:rPr lang="en-US" altLang="en-US" i="1">
                                  <a:latin typeface="Cambria Math" panose="02040503050406030204" pitchFamily="18" charset="0"/>
                                </a:rPr>
                                <m:t>𝑐</m:t>
                              </m:r>
                            </m:e>
                            <m:sup>
                              <m:r>
                                <a:rPr lang="en-US" altLang="en-US" i="1">
                                  <a:latin typeface="Cambria Math" panose="02040503050406030204" pitchFamily="18" charset="0"/>
                                </a:rPr>
                                <m:t>1−</m:t>
                              </m:r>
                              <m:r>
                                <a:rPr lang="en-US" altLang="en-US" i="1">
                                  <a:latin typeface="Cambria Math" panose="02040503050406030204" pitchFamily="18" charset="0"/>
                                  <a:ea typeface="Cambria Math" panose="02040503050406030204" pitchFamily="18" charset="0"/>
                                </a:rPr>
                                <m:t>𝜎</m:t>
                              </m:r>
                            </m:sup>
                          </m:sSup>
                        </m:num>
                        <m:den>
                          <m:r>
                            <a:rPr lang="en-US" altLang="en-US" i="1">
                              <a:latin typeface="Cambria Math" panose="02040503050406030204" pitchFamily="18" charset="0"/>
                            </a:rPr>
                            <m:t>1−</m:t>
                          </m:r>
                          <m:r>
                            <a:rPr lang="en-US" altLang="en-US" i="1">
                              <a:latin typeface="Cambria Math" panose="02040503050406030204" pitchFamily="18" charset="0"/>
                              <a:ea typeface="Cambria Math" panose="02040503050406030204" pitchFamily="18" charset="0"/>
                            </a:rPr>
                            <m:t>𝜎</m:t>
                          </m:r>
                        </m:den>
                      </m:f>
                      <m:r>
                        <a:rPr lang="en-US" altLang="en-US" i="1">
                          <a:latin typeface="Cambria Math" panose="02040503050406030204" pitchFamily="18" charset="0"/>
                        </a:rPr>
                        <m:t>+</m:t>
                      </m:r>
                      <m:r>
                        <a:rPr lang="en-US" altLang="en-US" i="1">
                          <a:latin typeface="Cambria Math" panose="02040503050406030204" pitchFamily="18" charset="0"/>
                          <a:ea typeface="Cambria Math" panose="02040503050406030204" pitchFamily="18" charset="0"/>
                        </a:rPr>
                        <m:t>𝜑</m:t>
                      </m:r>
                      <m:r>
                        <a:rPr lang="en-US" altLang="en-US" i="1">
                          <a:latin typeface="Cambria Math" panose="02040503050406030204" pitchFamily="18" charset="0"/>
                          <a:ea typeface="Cambria Math" panose="02040503050406030204" pitchFamily="18" charset="0"/>
                        </a:rPr>
                        <m:t>h</m:t>
                      </m:r>
                    </m:oMath>
                  </m:oMathPara>
                </a14:m>
                <a:endParaRPr lang="en-US"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3411105" y="3543387"/>
                <a:ext cx="2321789" cy="647613"/>
              </a:xfrm>
              <a:prstGeom prst="rect">
                <a:avLst/>
              </a:prstGeom>
              <a:blipFill rotWithShape="1">
                <a:blip r:embed="rId4"/>
                <a:stretch>
                  <a:fillRect/>
                </a:stretch>
              </a:blipFill>
            </p:spPr>
            <p:txBody>
              <a:bodyPr/>
              <a:lstStyle/>
              <a:p>
                <a:r>
                  <a:rPr lang="en-US">
                    <a:noFill/>
                  </a:rPr>
                  <a:t> </a:t>
                </a:r>
              </a:p>
            </p:txBody>
          </p:sp>
        </mc:Fallback>
      </mc:AlternateContent>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a:xfrm>
            <a:off x="457200" y="201613"/>
            <a:ext cx="8229600" cy="1150937"/>
          </a:xfrm>
        </p:spPr>
        <p:txBody>
          <a:bodyPr/>
          <a:lstStyle/>
          <a:p>
            <a:pPr algn="ctr" eaLnBrk="1" hangingPunct="1"/>
            <a:r>
              <a:rPr lang="en-US" altLang="en-US" sz="3000"/>
              <a:t>Variant: Optimization Approach</a:t>
            </a:r>
          </a:p>
        </p:txBody>
      </p:sp>
      <p:sp>
        <p:nvSpPr>
          <p:cNvPr id="91138"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0117" name="Content Placeholder 1"/>
          <p:cNvSpPr>
            <a:spLocks noGrp="1"/>
          </p:cNvSpPr>
          <p:nvPr>
            <p:ph sz="quarter" idx="14"/>
          </p:nvPr>
        </p:nvSpPr>
        <p:spPr>
          <a:xfrm>
            <a:off x="474663" y="1066800"/>
            <a:ext cx="8229600" cy="4708525"/>
          </a:xfrm>
        </p:spPr>
        <p:txBody>
          <a:bodyPr/>
          <a:lstStyle/>
          <a:p>
            <a:r>
              <a:rPr lang="en-US" altLang="en-US" dirty="0"/>
              <a:t>Ex-post approach that reduces information requirements through two additional assumptions</a:t>
            </a:r>
          </a:p>
          <a:p>
            <a:r>
              <a:rPr lang="en-US" altLang="en-US" dirty="0"/>
              <a:t>Two key economic assumptions:</a:t>
            </a:r>
          </a:p>
          <a:p>
            <a:pPr lvl="1">
              <a:buFont typeface="Arial" panose="020B0604020202020204" pitchFamily="34" charset="0"/>
              <a:buChar char="•"/>
            </a:pPr>
            <a:r>
              <a:rPr lang="en-US" altLang="en-US" dirty="0"/>
              <a:t>Program structure: Model Medicaid as affecting the individual solely through its impact on out of pocket expenses</a:t>
            </a:r>
          </a:p>
          <a:p>
            <a:pPr lvl="2"/>
            <a:r>
              <a:rPr lang="en-US" altLang="en-US" dirty="0"/>
              <a:t>Allows us to model Medicaid through its impact on budget constraint</a:t>
            </a:r>
          </a:p>
          <a:p>
            <a:pPr lvl="2"/>
            <a:r>
              <a:rPr lang="en-US" altLang="en-US" dirty="0"/>
              <a:t>Allows us to engage in the thought experiment of a marginal increase in Medicaid (conceptually: a marginal change in cost-sharing – i.e. mapping out </a:t>
            </a:r>
            <a:r>
              <a:rPr lang="en-US" altLang="en-US" i="1" dirty="0"/>
              <a:t>m</a:t>
            </a:r>
            <a:r>
              <a:rPr lang="en-US" altLang="en-US" dirty="0"/>
              <a:t> to out of pocket costs)</a:t>
            </a:r>
          </a:p>
          <a:p>
            <a:pPr lvl="1">
              <a:buFont typeface="Arial" panose="020B0604020202020204" pitchFamily="34" charset="0"/>
              <a:buChar char="•"/>
            </a:pPr>
            <a:r>
              <a:rPr lang="en-US" altLang="en-US" dirty="0"/>
              <a:t>Individuals choose medical care </a:t>
            </a:r>
            <a:r>
              <a:rPr lang="en-US" altLang="en-US" i="1" dirty="0"/>
              <a:t>m</a:t>
            </a:r>
            <a:r>
              <a:rPr lang="en-US" altLang="en-US" dirty="0"/>
              <a:t> and non-medical consumptions c optimally, given their budget constraint</a:t>
            </a:r>
          </a:p>
          <a:p>
            <a:r>
              <a:rPr lang="en-US" altLang="en-US" dirty="0"/>
              <a:t>Why is neither assumption innocuous?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201613"/>
            <a:ext cx="8229600" cy="1150937"/>
          </a:xfrm>
        </p:spPr>
        <p:txBody>
          <a:bodyPr/>
          <a:lstStyle/>
          <a:p>
            <a:pPr algn="ctr" eaLnBrk="1" hangingPunct="1"/>
            <a:r>
              <a:rPr lang="en-US" altLang="en-US" sz="3000" dirty="0"/>
              <a:t>What Do These Assumptions Buy Us?</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1066800"/>
            <a:ext cx="8229600" cy="4710113"/>
          </a:xfrm>
        </p:spPr>
        <p:txBody>
          <a:bodyPr/>
          <a:lstStyle/>
          <a:p>
            <a:pPr>
              <a:defRPr/>
            </a:pPr>
            <a:r>
              <a:rPr lang="en-US" altLang="en-US" sz="2400" dirty="0"/>
              <a:t>The power of the envelope theorem</a:t>
            </a:r>
          </a:p>
          <a:p>
            <a:pPr lvl="1">
              <a:defRPr/>
            </a:pPr>
            <a:r>
              <a:rPr lang="en-US" altLang="en-US" dirty="0"/>
              <a:t>Can value Medicaid solely through one argument of utility </a:t>
            </a:r>
            <a:br>
              <a:rPr lang="en-US" altLang="en-US" dirty="0"/>
            </a:br>
            <a:r>
              <a:rPr lang="en-US" altLang="en-US" dirty="0"/>
              <a:t>(e.g., c or h)</a:t>
            </a:r>
          </a:p>
          <a:p>
            <a:pPr lvl="1">
              <a:defRPr/>
            </a:pPr>
            <a:r>
              <a:rPr lang="en-US" altLang="en-US" sz="2000" dirty="0"/>
              <a:t>Intuition: because the recipient chooses c and h optimally, a marginal reallocation between c and h has no first order effect on welfare</a:t>
            </a:r>
          </a:p>
          <a:p>
            <a:pPr lvl="1">
              <a:defRPr/>
            </a:pPr>
            <a:r>
              <a:rPr lang="en-US" altLang="en-US" sz="2000" dirty="0"/>
              <a:t>Why is this exciting? Avoids the “endless arguments” issue</a:t>
            </a:r>
            <a:r>
              <a:rPr lang="en-US" altLang="en-US" sz="2400" dirty="0"/>
              <a:t>.</a:t>
            </a:r>
          </a:p>
          <a:p>
            <a:pPr marL="914400" lvl="2" indent="0">
              <a:buFont typeface="Arial" panose="020B0604020202020204" pitchFamily="34" charset="0"/>
              <a:buNone/>
              <a:defRPr/>
            </a:pPr>
            <a:endParaRPr lang="en-US"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457200" y="201613"/>
            <a:ext cx="8229600" cy="1150937"/>
          </a:xfrm>
        </p:spPr>
        <p:txBody>
          <a:bodyPr/>
          <a:lstStyle/>
          <a:p>
            <a:pPr algn="ctr" eaLnBrk="1" hangingPunct="1"/>
            <a:r>
              <a:rPr lang="en-US" altLang="en-US" sz="3000" dirty="0"/>
              <a:t>From Marginal to Total Value</a:t>
            </a:r>
          </a:p>
        </p:txBody>
      </p:sp>
      <p:sp>
        <p:nvSpPr>
          <p:cNvPr id="9216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6"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
        <p:nvSpPr>
          <p:cNvPr id="91141" name="Content Placeholder 1"/>
          <p:cNvSpPr>
            <a:spLocks noGrp="1"/>
          </p:cNvSpPr>
          <p:nvPr>
            <p:ph sz="quarter" idx="14"/>
          </p:nvPr>
        </p:nvSpPr>
        <p:spPr>
          <a:xfrm>
            <a:off x="457200" y="1347107"/>
            <a:ext cx="8229600" cy="4710113"/>
          </a:xfrm>
        </p:spPr>
        <p:txBody>
          <a:bodyPr/>
          <a:lstStyle/>
          <a:p>
            <a:pPr>
              <a:defRPr/>
            </a:pPr>
            <a:r>
              <a:rPr lang="en-US" altLang="en-US" dirty="0"/>
              <a:t>To make inferences about non-marginal changes in the individual’s budget set (e.g. covering an uninsured individual with Medicaid), require an additional statistical assumption to interpolate between local estimates</a:t>
            </a:r>
          </a:p>
          <a:p>
            <a:pPr lvl="1">
              <a:defRPr/>
            </a:pPr>
            <a:r>
              <a:rPr lang="en-US" altLang="en-US" dirty="0"/>
              <a:t>Can estimate marginal value of first unit of Medicaid (100% coinsurance) and last unit of insurance (0% coinsurance)</a:t>
            </a:r>
          </a:p>
          <a:p>
            <a:pPr>
              <a:defRPr/>
            </a:pPr>
            <a:r>
              <a:rPr lang="en-US" altLang="en-US" dirty="0"/>
              <a:t>Statistical assumption substitutes for the economic assumptions about utility function in complete information approach</a:t>
            </a:r>
          </a:p>
          <a:p>
            <a:pPr lvl="1">
              <a:defRPr/>
            </a:pPr>
            <a:r>
              <a:rPr lang="en-US" altLang="en-US" dirty="0"/>
              <a:t>E.g. linear interpolation between first and last value</a:t>
            </a:r>
          </a:p>
        </p:txBody>
      </p:sp>
    </p:spTree>
    <p:extLst>
      <p:ext uri="{BB962C8B-B14F-4D97-AF65-F5344CB8AC3E}">
        <p14:creationId xmlns:p14="http://schemas.microsoft.com/office/powerpoint/2010/main" val="11929403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000" dirty="0">
                <a:latin typeface="Century Gothic" panose="020B0502020202020204" pitchFamily="34" charset="0"/>
              </a:rPr>
              <a:t>Findings from ex-post approach</a:t>
            </a:r>
            <a:endParaRPr lang="en-US" sz="3000" dirty="0"/>
          </a:p>
        </p:txBody>
      </p:sp>
      <p:sp>
        <p:nvSpPr>
          <p:cNvPr id="5" name="Content Placeholder 4"/>
          <p:cNvSpPr>
            <a:spLocks noGrp="1"/>
          </p:cNvSpPr>
          <p:nvPr>
            <p:ph sz="quarter" idx="14"/>
          </p:nvPr>
        </p:nvSpPr>
        <p:spPr>
          <a:xfrm>
            <a:off x="457199" y="1143001"/>
            <a:ext cx="8229600" cy="5525892"/>
          </a:xfrm>
        </p:spPr>
        <p:txBody>
          <a:bodyPr>
            <a:normAutofit fontScale="92500" lnSpcReduction="10000"/>
          </a:bodyPr>
          <a:lstStyle/>
          <a:p>
            <a:pPr>
              <a:buFont typeface="Arial" panose="020B0604020202020204" pitchFamily="34" charset="0"/>
              <a:buChar char="•"/>
              <a:defRPr/>
            </a:pPr>
            <a:r>
              <a:rPr lang="en-US" sz="2000" dirty="0">
                <a:latin typeface="Century Gothic" panose="020B0502020202020204" pitchFamily="34" charset="0"/>
              </a:rPr>
              <a:t>Value  of formal insurance to recipients is substantially below insurance costs (i.e. medical claims payments)</a:t>
            </a:r>
          </a:p>
          <a:p>
            <a:pPr lvl="1">
              <a:buFont typeface="Arial" panose="020B0604020202020204" pitchFamily="34" charset="0"/>
              <a:buChar char="•"/>
              <a:defRPr/>
            </a:pPr>
            <a:r>
              <a:rPr lang="en-US" dirty="0">
                <a:latin typeface="Century Gothic" panose="020B0502020202020204" pitchFamily="34" charset="0"/>
              </a:rPr>
              <a:t>Value is </a:t>
            </a:r>
            <a:r>
              <a:rPr lang="en-US" b="1" dirty="0">
                <a:latin typeface="Century Gothic" panose="020B0502020202020204" pitchFamily="34" charset="0"/>
              </a:rPr>
              <a:t>about one-fifth to one-half of Medicaid costs</a:t>
            </a:r>
          </a:p>
          <a:p>
            <a:pPr lvl="2">
              <a:buFont typeface="Arial" panose="020B0604020202020204" pitchFamily="34" charset="0"/>
              <a:buChar char="•"/>
              <a:defRPr/>
            </a:pPr>
            <a:r>
              <a:rPr lang="en-US" dirty="0">
                <a:latin typeface="Century Gothic" panose="020B0502020202020204" pitchFamily="34" charset="0"/>
              </a:rPr>
              <a:t>Medicaid recipients value each dollar of Medicaid spending at 20 to 50 cents on the dollar</a:t>
            </a:r>
          </a:p>
          <a:p>
            <a:pPr lvl="1">
              <a:buFont typeface="Arial" panose="020B0604020202020204" pitchFamily="34" charset="0"/>
              <a:buChar char="•"/>
              <a:defRPr/>
            </a:pPr>
            <a:r>
              <a:rPr lang="en-US" dirty="0">
                <a:latin typeface="Century Gothic" panose="020B0502020202020204" pitchFamily="34" charset="0"/>
              </a:rPr>
              <a:t>Consistent with low take-up of subsidized insurance</a:t>
            </a:r>
          </a:p>
          <a:p>
            <a:pPr lvl="1">
              <a:buFont typeface="Arial" panose="020B0604020202020204" pitchFamily="34" charset="0"/>
              <a:buChar char="•"/>
              <a:defRPr/>
            </a:pPr>
            <a:r>
              <a:rPr lang="en-US" dirty="0"/>
              <a:t>Implication: low-income uninsured would prefer to be uninsured than have Medicaid and have to pay its cost</a:t>
            </a:r>
            <a:endParaRPr lang="en-US" dirty="0">
              <a:latin typeface="Century Gothic" panose="020B0502020202020204" pitchFamily="34" charset="0"/>
            </a:endParaRPr>
          </a:p>
          <a:p>
            <a:pPr>
              <a:buFont typeface="Arial" panose="020B0604020202020204" pitchFamily="34" charset="0"/>
              <a:buChar char="•"/>
              <a:defRPr/>
            </a:pPr>
            <a:endParaRPr lang="en-US" sz="1500" dirty="0">
              <a:latin typeface="Century Gothic" panose="020B0502020202020204" pitchFamily="34" charset="0"/>
            </a:endParaRPr>
          </a:p>
          <a:p>
            <a:pPr>
              <a:buFont typeface="Arial" panose="020B0604020202020204" pitchFamily="34" charset="0"/>
              <a:buChar char="•"/>
              <a:defRPr/>
            </a:pPr>
            <a:r>
              <a:rPr lang="en-US" sz="2000" dirty="0">
                <a:latin typeface="Century Gothic" panose="020B0502020202020204" pitchFamily="34" charset="0"/>
              </a:rPr>
              <a:t>Key driver: low-income “uninsured” have implicit insurance</a:t>
            </a:r>
          </a:p>
          <a:p>
            <a:pPr lvl="1">
              <a:buFont typeface="Arial" panose="020B0604020202020204" pitchFamily="34" charset="0"/>
              <a:buChar char="•"/>
              <a:defRPr/>
            </a:pPr>
            <a:r>
              <a:rPr lang="en-US" sz="1800" dirty="0">
                <a:latin typeface="Century Gothic" panose="020B0502020202020204" pitchFamily="34" charset="0"/>
              </a:rPr>
              <a:t>$0.60 of every $ of Medicaid spending is a transfer to the providers of this implicit insurance</a:t>
            </a:r>
          </a:p>
          <a:p>
            <a:pPr lvl="1" eaLnBrk="1" fontAlgn="auto" hangingPunct="1">
              <a:defRPr/>
            </a:pPr>
            <a:r>
              <a:rPr lang="en-US" dirty="0"/>
              <a:t>Lowers value of Medicaid to recipients for two reasons:</a:t>
            </a:r>
          </a:p>
          <a:p>
            <a:pPr lvl="2" eaLnBrk="1" fontAlgn="auto" hangingPunct="1">
              <a:defRPr/>
            </a:pPr>
            <a:r>
              <a:rPr lang="en-US" dirty="0"/>
              <a:t>Accounting: 60 cents / dollar of Medicaid spending does not go directly to recipient </a:t>
            </a:r>
          </a:p>
          <a:p>
            <a:pPr lvl="2" eaLnBrk="1" fontAlgn="auto" hangingPunct="1">
              <a:defRPr/>
            </a:pPr>
            <a:r>
              <a:rPr lang="en-US" dirty="0"/>
              <a:t>Concavity of utility: First unit of insurance most valuable</a:t>
            </a:r>
            <a:endParaRPr lang="en-US" sz="2100" dirty="0"/>
          </a:p>
          <a:p>
            <a:pPr lvl="1">
              <a:buFont typeface="Arial" panose="020B0604020202020204" pitchFamily="34" charset="0"/>
              <a:buChar char="•"/>
              <a:defRPr/>
            </a:pPr>
            <a:endParaRPr lang="en-US" sz="1800" dirty="0">
              <a:latin typeface="Century Gothic" panose="020B0502020202020204" pitchFamily="34" charset="0"/>
            </a:endParaRPr>
          </a:p>
          <a:p>
            <a:pPr lvl="1">
              <a:buFont typeface="Arial" panose="020B0604020202020204" pitchFamily="34" charset="0"/>
              <a:buChar char="•"/>
              <a:defRPr/>
            </a:pPr>
            <a:endParaRPr lang="en-US" sz="1800" dirty="0">
              <a:latin typeface="Century Gothic" panose="020B0502020202020204" pitchFamily="34" charset="0"/>
            </a:endParaRPr>
          </a:p>
          <a:p>
            <a:pPr marL="0" indent="0">
              <a:buNone/>
              <a:defRPr/>
            </a:pPr>
            <a:endParaRPr lang="en-US" dirty="0">
              <a:latin typeface="Century Gothic" panose="020B0502020202020204" pitchFamily="34" charset="0"/>
            </a:endParaRPr>
          </a:p>
          <a:p>
            <a:pPr>
              <a:buFont typeface="Arial" panose="020B0604020202020204" pitchFamily="34" charset="0"/>
              <a:buChar char="•"/>
              <a:defRPr/>
            </a:pPr>
            <a:endParaRPr lang="en-US" sz="2500" dirty="0">
              <a:latin typeface="Century Gothic" panose="020B0502020202020204" pitchFamily="34" charset="0"/>
            </a:endParaRPr>
          </a:p>
          <a:p>
            <a:endParaRPr lang="en-US" dirty="0"/>
          </a:p>
        </p:txBody>
      </p:sp>
      <p:sp>
        <p:nvSpPr>
          <p:cNvPr id="2" name="Footer Placeholder 1"/>
          <p:cNvSpPr>
            <a:spLocks noGrp="1"/>
          </p:cNvSpPr>
          <p:nvPr>
            <p:ph type="ftr" sz="quarter" idx="15"/>
          </p:nvPr>
        </p:nvSpPr>
        <p:spPr/>
        <p:txBody>
          <a:bodyPr/>
          <a:lstStyle/>
          <a:p>
            <a:pPr>
              <a:defRPr/>
            </a:pPr>
            <a:r>
              <a:rPr lang="en-US"/>
              <a:t>Health Insurance Subsidies: What Do They Do and What Does That Mean? </a:t>
            </a:r>
            <a:endParaRPr lang="en-US" dirty="0"/>
          </a:p>
        </p:txBody>
      </p:sp>
    </p:spTree>
    <p:extLst>
      <p:ext uri="{BB962C8B-B14F-4D97-AF65-F5344CB8AC3E}">
        <p14:creationId xmlns:p14="http://schemas.microsoft.com/office/powerpoint/2010/main" val="31156405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000" dirty="0">
                <a:latin typeface="Century Gothic" panose="020B0502020202020204" pitchFamily="34" charset="0"/>
              </a:rPr>
              <a:t>Pros and Cons of Ex-post Approach</a:t>
            </a:r>
            <a:endParaRPr lang="en-US" sz="3000" dirty="0"/>
          </a:p>
        </p:txBody>
      </p:sp>
      <p:sp>
        <p:nvSpPr>
          <p:cNvPr id="5" name="Content Placeholder 4"/>
          <p:cNvSpPr>
            <a:spLocks noGrp="1"/>
          </p:cNvSpPr>
          <p:nvPr>
            <p:ph sz="quarter" idx="14"/>
          </p:nvPr>
        </p:nvSpPr>
        <p:spPr/>
        <p:txBody>
          <a:bodyPr>
            <a:normAutofit/>
          </a:bodyPr>
          <a:lstStyle/>
          <a:p>
            <a:pPr>
              <a:defRPr/>
            </a:pPr>
            <a:r>
              <a:rPr lang="en-US" sz="2000" dirty="0"/>
              <a:t>Attraction: Provides a mapping from experimental estimates of impact of Medicaid on health and consumption to V</a:t>
            </a:r>
          </a:p>
          <a:p>
            <a:pPr>
              <a:buFont typeface="Arial" panose="020B0604020202020204" pitchFamily="34" charset="0"/>
              <a:buChar char="•"/>
              <a:defRPr/>
            </a:pPr>
            <a:endParaRPr lang="en-US" sz="2000" dirty="0"/>
          </a:p>
          <a:p>
            <a:pPr>
              <a:buFont typeface="Arial" panose="020B0604020202020204" pitchFamily="34" charset="0"/>
              <a:buChar char="•"/>
              <a:defRPr/>
            </a:pPr>
            <a:r>
              <a:rPr lang="en-US" sz="2000" dirty="0"/>
              <a:t>Limitations</a:t>
            </a:r>
          </a:p>
          <a:p>
            <a:pPr lvl="1">
              <a:buFont typeface="Arial" panose="020B0604020202020204" pitchFamily="34" charset="0"/>
              <a:buChar char="•"/>
              <a:defRPr/>
            </a:pPr>
            <a:r>
              <a:rPr lang="en-US" sz="1800" dirty="0"/>
              <a:t>Have to assume a utility function</a:t>
            </a:r>
          </a:p>
          <a:p>
            <a:pPr lvl="1">
              <a:buFont typeface="Arial" panose="020B0604020202020204" pitchFamily="34" charset="0"/>
              <a:buChar char="•"/>
              <a:defRPr/>
            </a:pPr>
            <a:r>
              <a:rPr lang="en-US" sz="1800" dirty="0"/>
              <a:t>Measurement challenges</a:t>
            </a:r>
          </a:p>
          <a:p>
            <a:pPr lvl="2">
              <a:defRPr/>
            </a:pPr>
            <a:r>
              <a:rPr lang="en-US" sz="1600" dirty="0"/>
              <a:t>Consumption</a:t>
            </a:r>
          </a:p>
          <a:p>
            <a:pPr lvl="2">
              <a:defRPr/>
            </a:pPr>
            <a:r>
              <a:rPr lang="en-US" sz="1600" dirty="0"/>
              <a:t>Heath Measures</a:t>
            </a:r>
          </a:p>
          <a:p>
            <a:pPr lvl="1">
              <a:buFont typeface="Arial" panose="020B0604020202020204" pitchFamily="34" charset="0"/>
              <a:buChar char="•"/>
              <a:defRPr/>
            </a:pPr>
            <a:r>
              <a:rPr lang="en-US" sz="1800" dirty="0"/>
              <a:t>Calibration choices for risk aversion and monetary values of health</a:t>
            </a:r>
            <a:endParaRPr lang="en-US" dirty="0"/>
          </a:p>
        </p:txBody>
      </p:sp>
      <p:sp>
        <p:nvSpPr>
          <p:cNvPr id="2" name="Footer Placeholder 1"/>
          <p:cNvSpPr>
            <a:spLocks noGrp="1"/>
          </p:cNvSpPr>
          <p:nvPr>
            <p:ph type="ftr" sz="quarter" idx="15"/>
          </p:nvPr>
        </p:nvSpPr>
        <p:spPr/>
        <p:txBody>
          <a:bodyPr/>
          <a:lstStyle/>
          <a:p>
            <a:pPr>
              <a:defRPr/>
            </a:pPr>
            <a:r>
              <a:rPr lang="en-US"/>
              <a:t>Health Insurance Subsidies: What Do They Do and What Does That Mean? </a:t>
            </a:r>
            <a:endParaRPr lang="en-US" dirty="0"/>
          </a:p>
        </p:txBody>
      </p:sp>
    </p:spTree>
    <p:extLst>
      <p:ext uri="{BB962C8B-B14F-4D97-AF65-F5344CB8AC3E}">
        <p14:creationId xmlns:p14="http://schemas.microsoft.com/office/powerpoint/2010/main" val="34982878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pPr>
              <a:defRPr/>
            </a:pPr>
            <a:r>
              <a:rPr lang="en-US"/>
              <a:t>Health Insurance Subsidies: What Do They Do and What Does That Mean? </a:t>
            </a:r>
            <a:endParaRPr lang="en-US" dirty="0"/>
          </a:p>
        </p:txBody>
      </p:sp>
      <p:sp>
        <p:nvSpPr>
          <p:cNvPr id="93186" name="Title 3"/>
          <p:cNvSpPr>
            <a:spLocks noGrp="1"/>
          </p:cNvSpPr>
          <p:nvPr>
            <p:ph type="title"/>
          </p:nvPr>
        </p:nvSpPr>
        <p:spPr>
          <a:xfrm>
            <a:off x="457200" y="104775"/>
            <a:ext cx="8229600" cy="1152525"/>
          </a:xfrm>
        </p:spPr>
        <p:txBody>
          <a:bodyPr/>
          <a:lstStyle/>
          <a:p>
            <a:pPr algn="ctr" eaLnBrk="1" hangingPunct="1"/>
            <a:r>
              <a:rPr lang="en-US" altLang="en-US" sz="3000"/>
              <a:t>Ex-ante Approach</a:t>
            </a:r>
          </a:p>
        </p:txBody>
      </p:sp>
      <p:sp>
        <p:nvSpPr>
          <p:cNvPr id="5" name="Content Placeholder 4"/>
          <p:cNvSpPr>
            <a:spLocks noGrp="1"/>
          </p:cNvSpPr>
          <p:nvPr>
            <p:ph sz="quarter" idx="14"/>
          </p:nvPr>
        </p:nvSpPr>
        <p:spPr>
          <a:xfrm>
            <a:off x="623888" y="1154113"/>
            <a:ext cx="8229600" cy="5267325"/>
          </a:xfrm>
        </p:spPr>
        <p:txBody>
          <a:bodyPr rtlCol="0">
            <a:normAutofit/>
          </a:bodyPr>
          <a:lstStyle/>
          <a:p>
            <a:pPr eaLnBrk="1" fontAlgn="auto" hangingPunct="1">
              <a:defRPr/>
            </a:pPr>
            <a:r>
              <a:rPr lang="en-US" dirty="0"/>
              <a:t>Demand curve shows willingness to pay for insurance </a:t>
            </a:r>
          </a:p>
          <a:p>
            <a:pPr lvl="1" eaLnBrk="1" fontAlgn="auto" hangingPunct="1">
              <a:buFont typeface="Arial" panose="020B0604020202020204" pitchFamily="34" charset="0"/>
              <a:buChar char="•"/>
              <a:defRPr/>
            </a:pPr>
            <a:r>
              <a:rPr lang="en-US" dirty="0"/>
              <a:t>V is the maximum price at which indifferent to buying insurance or not</a:t>
            </a:r>
          </a:p>
          <a:p>
            <a:pPr lvl="1" eaLnBrk="1" fontAlgn="auto" hangingPunct="1">
              <a:buFont typeface="Arial" panose="020B0604020202020204" pitchFamily="34" charset="0"/>
              <a:buChar char="•"/>
              <a:defRPr/>
            </a:pPr>
            <a:r>
              <a:rPr lang="en-US" dirty="0"/>
              <a:t>Implementation: To estimate demand curve, randomly vary price and see how many buy at different price levels</a:t>
            </a:r>
          </a:p>
          <a:p>
            <a:pPr lvl="1" eaLnBrk="1" fontAlgn="auto" hangingPunct="1">
              <a:buFont typeface="Arial" panose="020B0604020202020204" pitchFamily="34" charset="0"/>
              <a:buChar char="•"/>
              <a:defRPr/>
            </a:pPr>
            <a:endParaRPr lang="en-US" b="1" dirty="0"/>
          </a:p>
          <a:p>
            <a:pPr eaLnBrk="1" fontAlgn="auto" hangingPunct="1">
              <a:defRPr/>
            </a:pPr>
            <a:r>
              <a:rPr lang="en-US" dirty="0"/>
              <a:t>Normative interpretation of V requires that revealed preference (“demand reveals value”). </a:t>
            </a:r>
          </a:p>
          <a:p>
            <a:pPr lvl="1" eaLnBrk="1" fontAlgn="auto" hangingPunct="1">
              <a:defRPr/>
            </a:pPr>
            <a:r>
              <a:rPr lang="en-US" dirty="0"/>
              <a:t>May be violated if </a:t>
            </a:r>
            <a:r>
              <a:rPr lang="en-US"/>
              <a:t>individuals are </a:t>
            </a:r>
            <a:r>
              <a:rPr lang="en-US" dirty="0"/>
              <a:t>inattentive, </a:t>
            </a:r>
            <a:r>
              <a:rPr lang="en-US" dirty="0" err="1"/>
              <a:t>mis</a:t>
            </a:r>
            <a:r>
              <a:rPr lang="en-US" dirty="0"/>
              <a:t>-informed etc., </a:t>
            </a:r>
          </a:p>
          <a:p>
            <a:pPr lvl="1" eaLnBrk="1" fontAlgn="auto" hangingPunct="1">
              <a:defRPr/>
            </a:pPr>
            <a:r>
              <a:rPr lang="en-US" dirty="0"/>
              <a:t>But unlike ex-post approach do not have to specify a utility function</a:t>
            </a:r>
            <a:endParaRPr lang="en-US" b="1" dirty="0"/>
          </a:p>
          <a:p>
            <a:pPr eaLnBrk="1" fontAlgn="auto" hangingPunct="1">
              <a:buFont typeface="Arial"/>
              <a:buChar char="•"/>
              <a:defRPr/>
            </a:pPr>
            <a:endParaRPr lang="en-US" dirty="0"/>
          </a:p>
        </p:txBody>
      </p:sp>
    </p:spTree>
    <p:extLst>
      <p:ext uri="{BB962C8B-B14F-4D97-AF65-F5344CB8AC3E}">
        <p14:creationId xmlns:p14="http://schemas.microsoft.com/office/powerpoint/2010/main" val="333656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403225"/>
            <a:ext cx="8686800" cy="758825"/>
          </a:xfrm>
        </p:spPr>
        <p:txBody>
          <a:bodyPr/>
          <a:lstStyle/>
          <a:p>
            <a:pPr eaLnBrk="1" hangingPunct="1"/>
            <a:r>
              <a:rPr lang="en-US" altLang="en-US" sz="3000"/>
              <a:t>Conjectured impact on health care spending</a:t>
            </a:r>
          </a:p>
        </p:txBody>
      </p:sp>
      <p:sp>
        <p:nvSpPr>
          <p:cNvPr id="22531" name="Rectangle 3"/>
          <p:cNvSpPr>
            <a:spLocks noGrp="1" noChangeArrowheads="1"/>
          </p:cNvSpPr>
          <p:nvPr>
            <p:ph idx="1"/>
          </p:nvPr>
        </p:nvSpPr>
        <p:spPr>
          <a:xfrm>
            <a:off x="304800" y="1219200"/>
            <a:ext cx="8229600" cy="5181600"/>
          </a:xfrm>
        </p:spPr>
        <p:txBody>
          <a:bodyPr rtlCol="0">
            <a:normAutofit fontScale="92500" lnSpcReduction="10000"/>
          </a:bodyPr>
          <a:lstStyle/>
          <a:p>
            <a:pPr eaLnBrk="1" fontAlgn="auto" hangingPunct="1">
              <a:buFont typeface="Arial"/>
              <a:buChar char="•"/>
              <a:defRPr/>
            </a:pPr>
            <a:r>
              <a:rPr lang="en-US" altLang="en-US" sz="2600" dirty="0">
                <a:latin typeface="+mj-lt"/>
              </a:rPr>
              <a:t>Health insurance will not increase health care spending</a:t>
            </a:r>
          </a:p>
          <a:p>
            <a:pPr lvl="1" eaLnBrk="1" fontAlgn="auto" hangingPunct="1">
              <a:buFont typeface="Arial" panose="020B0604020202020204" pitchFamily="34" charset="0"/>
              <a:buChar char="•"/>
              <a:defRPr/>
            </a:pPr>
            <a:r>
              <a:rPr lang="en-US" altLang="ja-JP" sz="2400" dirty="0">
                <a:latin typeface="+mj-lt"/>
              </a:rPr>
              <a:t>Nobody wants to go to the doctor</a:t>
            </a:r>
            <a:endParaRPr lang="en-US" altLang="ja-JP" sz="2100" dirty="0">
              <a:latin typeface="+mj-lt"/>
            </a:endParaRPr>
          </a:p>
          <a:p>
            <a:pPr lvl="3" eaLnBrk="1" fontAlgn="auto" hangingPunct="1">
              <a:buFont typeface="Arial"/>
              <a:buChar char="–"/>
              <a:defRPr/>
            </a:pPr>
            <a:endParaRPr lang="en-US" altLang="ja-JP" sz="1500" dirty="0">
              <a:latin typeface="+mj-lt"/>
            </a:endParaRPr>
          </a:p>
          <a:p>
            <a:pPr eaLnBrk="1" fontAlgn="auto" hangingPunct="1">
              <a:buFont typeface="Arial"/>
              <a:buChar char="•"/>
              <a:defRPr/>
            </a:pPr>
            <a:r>
              <a:rPr lang="en-US" altLang="en-US" sz="2600" dirty="0">
                <a:latin typeface="+mj-lt"/>
              </a:rPr>
              <a:t>Health insurance will decrease health care spending</a:t>
            </a:r>
          </a:p>
          <a:p>
            <a:pPr lvl="1" eaLnBrk="1" fontAlgn="auto" hangingPunct="1">
              <a:buFont typeface="Arial" panose="020B0604020202020204" pitchFamily="34" charset="0"/>
              <a:buChar char="•"/>
              <a:defRPr/>
            </a:pPr>
            <a:r>
              <a:rPr lang="en-US" altLang="en-US" sz="2400" dirty="0">
                <a:latin typeface="+mj-lt"/>
              </a:rPr>
              <a:t>Reduce inappropriate and inefficient use of emergency rooms</a:t>
            </a:r>
          </a:p>
          <a:p>
            <a:pPr lvl="2" eaLnBrk="1" fontAlgn="auto" hangingPunct="1">
              <a:buFont typeface="Arial"/>
              <a:buChar char="•"/>
              <a:defRPr/>
            </a:pPr>
            <a:r>
              <a:rPr lang="en-US" altLang="en-US" sz="2100" dirty="0">
                <a:latin typeface="+mj-lt"/>
              </a:rPr>
              <a:t>Expanding Medicaid “means fewer folks are going to be going to the emergency room for treatable illnesses like asthma or strep throat” </a:t>
            </a:r>
          </a:p>
          <a:p>
            <a:pPr marL="1371600" lvl="3" indent="0" eaLnBrk="1" fontAlgn="auto" hangingPunct="1">
              <a:buNone/>
              <a:defRPr/>
            </a:pPr>
            <a:r>
              <a:rPr lang="en-US" altLang="en-US" sz="1900" dirty="0">
                <a:latin typeface="+mj-lt"/>
              </a:rPr>
              <a:t>- President Obama, 2013, urging states to expand Medicaid</a:t>
            </a:r>
          </a:p>
          <a:p>
            <a:pPr lvl="1" eaLnBrk="1" fontAlgn="auto" hangingPunct="1">
              <a:buFont typeface="Arial" panose="020B0604020202020204" pitchFamily="34" charset="0"/>
              <a:buChar char="•"/>
              <a:defRPr/>
            </a:pPr>
            <a:r>
              <a:rPr lang="en-US" altLang="en-US" sz="2400" dirty="0">
                <a:latin typeface="+mj-lt"/>
              </a:rPr>
              <a:t>Improve health and therefore reduce health care use</a:t>
            </a:r>
            <a:endParaRPr lang="en-US" altLang="en-US" sz="2400" dirty="0">
              <a:latin typeface="Garamond" panose="02020404030301010803" pitchFamily="18" charset="0"/>
            </a:endParaRPr>
          </a:p>
          <a:p>
            <a:pPr lvl="1" eaLnBrk="1" fontAlgn="auto" hangingPunct="1">
              <a:buFont typeface="Arial"/>
              <a:buChar char="–"/>
              <a:defRPr/>
            </a:pPr>
            <a:endParaRPr lang="en-US" altLang="en-US" dirty="0">
              <a:latin typeface="Garamond" panose="02020404030301010803" pitchFamily="18" charset="0"/>
            </a:endParaRPr>
          </a:p>
          <a:p>
            <a:pPr eaLnBrk="1" fontAlgn="auto" hangingPunct="1">
              <a:buFont typeface="Arial"/>
              <a:buChar char="•"/>
              <a:defRPr/>
            </a:pPr>
            <a:endParaRPr lang="en-US" altLang="en-US" dirty="0">
              <a:latin typeface="Garamond" panose="02020404030301010803" pitchFamily="18" charset="0"/>
            </a:endParaRPr>
          </a:p>
          <a:p>
            <a:pPr eaLnBrk="1" fontAlgn="auto" hangingPunct="1">
              <a:buFont typeface="Arial"/>
              <a:buChar char="•"/>
              <a:defRPr/>
            </a:pPr>
            <a:endParaRPr lang="en-US" altLang="en-US" dirty="0">
              <a:latin typeface="Garamond" panose="02020404030301010803" pitchFamily="18" charset="0"/>
            </a:endParaRPr>
          </a:p>
          <a:p>
            <a:pPr eaLnBrk="1" fontAlgn="auto" hangingPunct="1">
              <a:buFont typeface="Arial"/>
              <a:buChar char="•"/>
              <a:defRPr/>
            </a:pPr>
            <a:endParaRPr lang="en-US" altLang="en-US" dirty="0">
              <a:latin typeface="Garamond" panose="02020404030301010803" pitchFamily="18" charset="0"/>
            </a:endParaRPr>
          </a:p>
          <a:p>
            <a:pPr lvl="1" eaLnBrk="1" fontAlgn="auto" hangingPunct="1">
              <a:buFont typeface="Arial"/>
              <a:buChar char="–"/>
              <a:defRPr/>
            </a:pPr>
            <a:endParaRPr lang="en-US" altLang="en-US" dirty="0">
              <a:latin typeface="Garamond" panose="02020404030301010803" pitchFamily="18" charset="0"/>
            </a:endParaRPr>
          </a:p>
        </p:txBody>
      </p:sp>
      <p:sp>
        <p:nvSpPr>
          <p:cNvPr id="22532"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a:xfrm>
            <a:off x="457200" y="201613"/>
            <a:ext cx="8229600" cy="1150937"/>
          </a:xfrm>
        </p:spPr>
        <p:txBody>
          <a:bodyPr/>
          <a:lstStyle/>
          <a:p>
            <a:pPr algn="ctr" eaLnBrk="1" hangingPunct="1"/>
            <a:r>
              <a:rPr lang="en-US" altLang="en-US" sz="3000"/>
              <a:t>Key Assumption: Demand Curve Reveals Value</a:t>
            </a:r>
          </a:p>
        </p:txBody>
      </p:sp>
      <p:sp>
        <p:nvSpPr>
          <p:cNvPr id="95235" name="Content Placeholder 4"/>
          <p:cNvSpPr>
            <a:spLocks noGrp="1"/>
          </p:cNvSpPr>
          <p:nvPr>
            <p:ph sz="quarter" idx="14"/>
          </p:nvPr>
        </p:nvSpPr>
        <p:spPr>
          <a:xfrm>
            <a:off x="457200" y="1535113"/>
            <a:ext cx="8229600" cy="4708525"/>
          </a:xfrm>
        </p:spPr>
        <p:txBody>
          <a:bodyPr/>
          <a:lstStyle/>
          <a:p>
            <a:pPr eaLnBrk="1" hangingPunct="1"/>
            <a:r>
              <a:rPr lang="en-US" altLang="en-US" dirty="0"/>
              <a:t>Standard assumption / bread and butter of economic analyses of all kinds</a:t>
            </a:r>
            <a:endParaRPr lang="en-US" altLang="en-US" sz="2400" dirty="0"/>
          </a:p>
          <a:p>
            <a:pPr eaLnBrk="1" hangingPunct="1"/>
            <a:r>
              <a:rPr lang="en-US" altLang="en-US" dirty="0"/>
              <a:t>Why might demand not reveal value?</a:t>
            </a:r>
          </a:p>
          <a:p>
            <a:pPr lvl="1" eaLnBrk="1" hangingPunct="1">
              <a:buFont typeface="Arial" panose="020B0604020202020204" pitchFamily="34" charset="0"/>
              <a:buChar char="•"/>
            </a:pPr>
            <a:r>
              <a:rPr lang="en-US" altLang="en-US" dirty="0"/>
              <a:t>Behavioral frictions (inattention, </a:t>
            </a:r>
            <a:r>
              <a:rPr lang="en-US" altLang="en-US" dirty="0" err="1"/>
              <a:t>mis</a:t>
            </a:r>
            <a:r>
              <a:rPr lang="en-US" altLang="en-US" dirty="0"/>
              <a:t>-information </a:t>
            </a:r>
            <a:r>
              <a:rPr lang="en-US" altLang="en-US" dirty="0" err="1"/>
              <a:t>etc</a:t>
            </a:r>
            <a:r>
              <a:rPr lang="en-US" altLang="en-US" dirty="0"/>
              <a:t> – </a:t>
            </a:r>
            <a:r>
              <a:rPr lang="en-US" altLang="en-US" dirty="0" err="1"/>
              <a:t>Spinnewijn</a:t>
            </a:r>
            <a:r>
              <a:rPr lang="en-US" altLang="en-US" dirty="0"/>
              <a:t>, 2017)</a:t>
            </a:r>
          </a:p>
          <a:p>
            <a:pPr lvl="1" eaLnBrk="1" hangingPunct="1">
              <a:buFont typeface="Arial" panose="020B0604020202020204" pitchFamily="34" charset="0"/>
              <a:buChar char="•"/>
            </a:pPr>
            <a:r>
              <a:rPr lang="en-US" altLang="en-US" dirty="0"/>
              <a:t>Information has already been revealed, thus destroying insurance value (</a:t>
            </a:r>
            <a:r>
              <a:rPr lang="en-US" altLang="en-US" dirty="0" err="1"/>
              <a:t>Hendren</a:t>
            </a:r>
            <a:r>
              <a:rPr lang="en-US" altLang="en-US" dirty="0"/>
              <a:t> 2017 “Measuring ex-ante welfare in insurance markets”))</a:t>
            </a:r>
          </a:p>
          <a:p>
            <a:pPr lvl="2" eaLnBrk="1" hangingPunct="1"/>
            <a:r>
              <a:rPr lang="en-US" altLang="en-US" dirty="0"/>
              <a:t>Observed demand (estimated once some information has been revealed) vs ex-ante demand</a:t>
            </a:r>
          </a:p>
          <a:p>
            <a:pPr eaLnBrk="1" hangingPunct="1"/>
            <a:r>
              <a:rPr lang="en-US" altLang="en-US" dirty="0"/>
              <a:t>What about low demand due to </a:t>
            </a:r>
            <a:r>
              <a:rPr lang="en-US" altLang="en-US"/>
              <a:t>liquidity constraints?</a:t>
            </a:r>
            <a:endParaRPr lang="en-US" altLang="en-US" dirty="0"/>
          </a:p>
        </p:txBody>
      </p:sp>
      <p:sp>
        <p:nvSpPr>
          <p:cNvPr id="96258"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title"/>
          </p:nvPr>
        </p:nvSpPr>
        <p:spPr>
          <a:xfrm>
            <a:off x="0" y="201613"/>
            <a:ext cx="9144000" cy="1150937"/>
          </a:xfrm>
        </p:spPr>
        <p:txBody>
          <a:bodyPr/>
          <a:lstStyle/>
          <a:p>
            <a:pPr algn="ctr" eaLnBrk="1" hangingPunct="1"/>
            <a:r>
              <a:rPr lang="en-US" altLang="en-US" sz="3000"/>
              <a:t>Application: Massachusetts</a:t>
            </a:r>
          </a:p>
        </p:txBody>
      </p:sp>
      <p:sp>
        <p:nvSpPr>
          <p:cNvPr id="96259" name="Content Placeholder 4"/>
          <p:cNvSpPr>
            <a:spLocks noGrp="1"/>
          </p:cNvSpPr>
          <p:nvPr>
            <p:ph sz="quarter" idx="14"/>
          </p:nvPr>
        </p:nvSpPr>
        <p:spPr>
          <a:xfrm>
            <a:off x="457200" y="1231900"/>
            <a:ext cx="8229600" cy="4949825"/>
          </a:xfrm>
        </p:spPr>
        <p:txBody>
          <a:bodyPr/>
          <a:lstStyle/>
          <a:p>
            <a:pPr eaLnBrk="1" hangingPunct="1"/>
            <a:r>
              <a:rPr lang="en-US" altLang="en-US"/>
              <a:t>Subsidized health insurance exchange in MA introduced in 2006 “Romneycare” reform</a:t>
            </a:r>
          </a:p>
          <a:p>
            <a:pPr lvl="1" eaLnBrk="1" hangingPunct="1">
              <a:buFont typeface="Arial" panose="020B0604020202020204" pitchFamily="34" charset="0"/>
              <a:buChar char="•"/>
            </a:pPr>
            <a:r>
              <a:rPr lang="en-US" altLang="en-US"/>
              <a:t>Precursor to ACA exchanges</a:t>
            </a:r>
          </a:p>
          <a:p>
            <a:pPr lvl="1" eaLnBrk="1" hangingPunct="1">
              <a:buFont typeface="Arial" panose="020B0604020202020204" pitchFamily="34" charset="0"/>
              <a:buChar char="•"/>
            </a:pPr>
            <a:r>
              <a:rPr lang="en-US" altLang="en-US"/>
              <a:t>Subsidies for low-income, non-elderly uninsured adults between 133-300% of federal poverty line </a:t>
            </a:r>
            <a:endParaRPr lang="en-US" altLang="en-US" b="1"/>
          </a:p>
          <a:p>
            <a:pPr eaLnBrk="1" hangingPunct="1"/>
            <a:r>
              <a:rPr lang="en-US" altLang="en-US"/>
              <a:t>Use quasi-random price across individuals to estimate demand</a:t>
            </a:r>
            <a:endParaRPr lang="en-US" altLang="en-US" b="1"/>
          </a:p>
          <a:p>
            <a:pPr lvl="1" eaLnBrk="1" hangingPunct="1">
              <a:buFont typeface="Arial" panose="020B0604020202020204" pitchFamily="34" charset="0"/>
              <a:buChar char="•"/>
            </a:pPr>
            <a:r>
              <a:rPr lang="en-US" altLang="en-US"/>
              <a:t>Public subsidies – designed to make insurance “affordable” </a:t>
            </a:r>
          </a:p>
          <a:p>
            <a:pPr lvl="2" eaLnBrk="1" hangingPunct="1"/>
            <a:r>
              <a:rPr lang="en-US" altLang="en-US"/>
              <a:t>increase at discrete income bins</a:t>
            </a:r>
          </a:p>
          <a:p>
            <a:pPr lvl="1" eaLnBrk="1" hangingPunct="1">
              <a:buFont typeface="Arial" panose="020B0604020202020204" pitchFamily="34" charset="0"/>
              <a:buChar char="•"/>
            </a:pPr>
            <a:r>
              <a:rPr lang="en-US" altLang="en-US"/>
              <a:t>Regression discontinuity design</a:t>
            </a:r>
          </a:p>
        </p:txBody>
      </p:sp>
      <p:sp>
        <p:nvSpPr>
          <p:cNvPr id="97282"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title"/>
          </p:nvPr>
        </p:nvSpPr>
        <p:spPr>
          <a:xfrm>
            <a:off x="457200" y="201613"/>
            <a:ext cx="8229600" cy="1150937"/>
          </a:xfrm>
        </p:spPr>
        <p:txBody>
          <a:bodyPr/>
          <a:lstStyle/>
          <a:p>
            <a:pPr algn="ctr" eaLnBrk="1" hangingPunct="1"/>
            <a:r>
              <a:rPr lang="en-US" altLang="en-US" sz="3000"/>
              <a:t>Quasi-Random Variation in Price</a:t>
            </a:r>
          </a:p>
        </p:txBody>
      </p:sp>
      <p:pic>
        <p:nvPicPr>
          <p:cNvPr id="97283"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1285875" y="1352550"/>
            <a:ext cx="6570663" cy="4776788"/>
          </a:xfrm>
        </p:spPr>
      </p:pic>
      <p:sp>
        <p:nvSpPr>
          <p:cNvPr id="98306"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p:cNvSpPr>
            <a:spLocks noGrp="1"/>
          </p:cNvSpPr>
          <p:nvPr>
            <p:ph type="title"/>
          </p:nvPr>
        </p:nvSpPr>
        <p:spPr>
          <a:xfrm>
            <a:off x="457200" y="201613"/>
            <a:ext cx="8229600" cy="1150937"/>
          </a:xfrm>
        </p:spPr>
        <p:txBody>
          <a:bodyPr/>
          <a:lstStyle/>
          <a:p>
            <a:pPr eaLnBrk="1" hangingPunct="1"/>
            <a:r>
              <a:rPr lang="en-US" altLang="en-US" sz="3000"/>
              <a:t>Price Changes Prompt Coverage Changes</a:t>
            </a:r>
          </a:p>
        </p:txBody>
      </p:sp>
      <p:sp>
        <p:nvSpPr>
          <p:cNvPr id="99330" name="Footer Placeholder 1"/>
          <p:cNvSpPr>
            <a:spLocks noGrp="1"/>
          </p:cNvSpPr>
          <p:nvPr>
            <p:ph type="ftr"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a:defRPr/>
            </a:pPr>
            <a:r>
              <a:rPr lang="en-US" altLang="en-US">
                <a:solidFill>
                  <a:srgbClr val="FFFFFF"/>
                </a:solidFill>
                <a:cs typeface="Arial" panose="020B0604020202020204" pitchFamily="34" charset="0"/>
              </a:rPr>
              <a:t>What Does It Do and What Does That Mean?</a:t>
            </a:r>
          </a:p>
        </p:txBody>
      </p:sp>
      <p:pic>
        <p:nvPicPr>
          <p:cNvPr id="9830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246188"/>
            <a:ext cx="7707313"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txBox="1">
            <a:spLocks/>
          </p:cNvSpPr>
          <p:nvPr/>
        </p:nvSpPr>
        <p:spPr bwMode="auto">
          <a:xfrm>
            <a:off x="457200" y="6427788"/>
            <a:ext cx="6878638" cy="222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1" fontAlgn="auto" hangingPunct="1">
              <a:spcBef>
                <a:spcPts val="0"/>
              </a:spcBef>
              <a:spcAft>
                <a:spcPts val="0"/>
              </a:spcAft>
              <a:defRPr sz="1100" kern="700" cap="small" spc="50" baseline="0">
                <a:solidFill>
                  <a:schemeClr val="tx1"/>
                </a:solidFill>
                <a:latin typeface="Garamond" panose="02020404030301010803" pitchFamily="18"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Garamond" panose="02020404030301010803" pitchFamily="18" charset="0"/>
                <a:ea typeface="MS PGothic" panose="020B0600070205080204" pitchFamily="34" charset="-128"/>
                <a:cs typeface="+mn-cs"/>
              </a:defRPr>
            </a:lvl9pPr>
          </a:lstStyle>
          <a:p>
            <a:pPr>
              <a:defRPr/>
            </a:pPr>
            <a:r>
              <a:rPr lang="en-US" altLang="en-US">
                <a:latin typeface="+mj-lt"/>
                <a:cs typeface="Arial" panose="020B0604020202020204" pitchFamily="34" charset="0"/>
              </a:rPr>
              <a:t>Medicaid: What Does It Do and What Does That Mean?</a:t>
            </a:r>
            <a:endParaRPr lang="en-US" altLang="en-US" dirty="0">
              <a:latin typeface="+mj-lt"/>
              <a:cs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7"/>
          <p:cNvSpPr>
            <a:spLocks noChangeShapeType="1"/>
          </p:cNvSpPr>
          <p:nvPr/>
        </p:nvSpPr>
        <p:spPr bwMode="auto">
          <a:xfrm>
            <a:off x="1227138" y="5648326"/>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Line 8"/>
          <p:cNvSpPr>
            <a:spLocks noChangeShapeType="1"/>
          </p:cNvSpPr>
          <p:nvPr/>
        </p:nvSpPr>
        <p:spPr bwMode="auto">
          <a:xfrm>
            <a:off x="1227138" y="4738688"/>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Line 9"/>
          <p:cNvSpPr>
            <a:spLocks noChangeShapeType="1"/>
          </p:cNvSpPr>
          <p:nvPr/>
        </p:nvSpPr>
        <p:spPr bwMode="auto">
          <a:xfrm>
            <a:off x="1227138" y="3829051"/>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10"/>
          <p:cNvSpPr>
            <a:spLocks noChangeShapeType="1"/>
          </p:cNvSpPr>
          <p:nvPr/>
        </p:nvSpPr>
        <p:spPr bwMode="auto">
          <a:xfrm>
            <a:off x="1227138" y="2914651"/>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1"/>
          <p:cNvSpPr>
            <a:spLocks noChangeShapeType="1"/>
          </p:cNvSpPr>
          <p:nvPr/>
        </p:nvSpPr>
        <p:spPr bwMode="auto">
          <a:xfrm>
            <a:off x="1227138" y="2005013"/>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2"/>
          <p:cNvSpPr>
            <a:spLocks noChangeShapeType="1"/>
          </p:cNvSpPr>
          <p:nvPr/>
        </p:nvSpPr>
        <p:spPr bwMode="auto">
          <a:xfrm>
            <a:off x="1227138" y="1095376"/>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Oval 13"/>
          <p:cNvSpPr>
            <a:spLocks noChangeArrowheads="1"/>
          </p:cNvSpPr>
          <p:nvPr/>
        </p:nvSpPr>
        <p:spPr bwMode="auto">
          <a:xfrm>
            <a:off x="5557838" y="4144963"/>
            <a:ext cx="166688" cy="166687"/>
          </a:xfrm>
          <a:prstGeom prst="ellipse">
            <a:avLst/>
          </a:prstGeom>
          <a:solidFill>
            <a:srgbClr val="1A476F"/>
          </a:solidFill>
          <a:ln w="19050">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4"/>
          <p:cNvSpPr>
            <a:spLocks noChangeArrowheads="1"/>
          </p:cNvSpPr>
          <p:nvPr/>
        </p:nvSpPr>
        <p:spPr bwMode="auto">
          <a:xfrm>
            <a:off x="7623175" y="5567363"/>
            <a:ext cx="171450" cy="171450"/>
          </a:xfrm>
          <a:prstGeom prst="ellipse">
            <a:avLst/>
          </a:prstGeom>
          <a:solidFill>
            <a:srgbClr val="1A476F"/>
          </a:solidFill>
          <a:ln w="19050">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5"/>
          <p:cNvSpPr>
            <a:spLocks/>
          </p:cNvSpPr>
          <p:nvPr/>
        </p:nvSpPr>
        <p:spPr bwMode="auto">
          <a:xfrm>
            <a:off x="4362450" y="2727326"/>
            <a:ext cx="201613" cy="176212"/>
          </a:xfrm>
          <a:custGeom>
            <a:avLst/>
            <a:gdLst>
              <a:gd name="T0" fmla="*/ 63 w 127"/>
              <a:gd name="T1" fmla="*/ 0 h 111"/>
              <a:gd name="T2" fmla="*/ 0 w 127"/>
              <a:gd name="T3" fmla="*/ 111 h 111"/>
              <a:gd name="T4" fmla="*/ 127 w 127"/>
              <a:gd name="T5" fmla="*/ 111 h 111"/>
              <a:gd name="T6" fmla="*/ 63 w 127"/>
              <a:gd name="T7" fmla="*/ 0 h 111"/>
            </a:gdLst>
            <a:ahLst/>
            <a:cxnLst>
              <a:cxn ang="0">
                <a:pos x="T0" y="T1"/>
              </a:cxn>
              <a:cxn ang="0">
                <a:pos x="T2" y="T3"/>
              </a:cxn>
              <a:cxn ang="0">
                <a:pos x="T4" y="T5"/>
              </a:cxn>
              <a:cxn ang="0">
                <a:pos x="T6" y="T7"/>
              </a:cxn>
            </a:cxnLst>
            <a:rect l="0" t="0" r="r" b="b"/>
            <a:pathLst>
              <a:path w="127" h="111">
                <a:moveTo>
                  <a:pt x="63" y="0"/>
                </a:moveTo>
                <a:lnTo>
                  <a:pt x="0" y="111"/>
                </a:lnTo>
                <a:lnTo>
                  <a:pt x="127" y="111"/>
                </a:lnTo>
                <a:lnTo>
                  <a:pt x="63" y="0"/>
                </a:lnTo>
                <a:close/>
              </a:path>
            </a:pathLst>
          </a:custGeom>
          <a:solidFill>
            <a:srgbClr val="90353B"/>
          </a:solidFill>
          <a:ln w="19050">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p:cNvSpPr>
          <p:nvPr/>
        </p:nvSpPr>
        <p:spPr bwMode="auto">
          <a:xfrm>
            <a:off x="6080125" y="4110038"/>
            <a:ext cx="206375" cy="176212"/>
          </a:xfrm>
          <a:custGeom>
            <a:avLst/>
            <a:gdLst>
              <a:gd name="T0" fmla="*/ 64 w 130"/>
              <a:gd name="T1" fmla="*/ 0 h 111"/>
              <a:gd name="T2" fmla="*/ 0 w 130"/>
              <a:gd name="T3" fmla="*/ 111 h 111"/>
              <a:gd name="T4" fmla="*/ 130 w 130"/>
              <a:gd name="T5" fmla="*/ 111 h 111"/>
              <a:gd name="T6" fmla="*/ 64 w 130"/>
              <a:gd name="T7" fmla="*/ 0 h 111"/>
            </a:gdLst>
            <a:ahLst/>
            <a:cxnLst>
              <a:cxn ang="0">
                <a:pos x="T0" y="T1"/>
              </a:cxn>
              <a:cxn ang="0">
                <a:pos x="T2" y="T3"/>
              </a:cxn>
              <a:cxn ang="0">
                <a:pos x="T4" y="T5"/>
              </a:cxn>
              <a:cxn ang="0">
                <a:pos x="T6" y="T7"/>
              </a:cxn>
            </a:cxnLst>
            <a:rect l="0" t="0" r="r" b="b"/>
            <a:pathLst>
              <a:path w="130" h="111">
                <a:moveTo>
                  <a:pt x="64" y="0"/>
                </a:moveTo>
                <a:lnTo>
                  <a:pt x="0" y="111"/>
                </a:lnTo>
                <a:lnTo>
                  <a:pt x="130" y="111"/>
                </a:lnTo>
                <a:lnTo>
                  <a:pt x="64" y="0"/>
                </a:lnTo>
                <a:close/>
              </a:path>
            </a:pathLst>
          </a:custGeom>
          <a:solidFill>
            <a:srgbClr val="90353B"/>
          </a:solidFill>
          <a:ln w="19050">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7"/>
          <p:cNvSpPr>
            <a:spLocks noChangeArrowheads="1"/>
          </p:cNvSpPr>
          <p:nvPr/>
        </p:nvSpPr>
        <p:spPr bwMode="auto">
          <a:xfrm>
            <a:off x="3348038" y="1336676"/>
            <a:ext cx="169863" cy="169862"/>
          </a:xfrm>
          <a:prstGeom prst="rect">
            <a:avLst/>
          </a:prstGeom>
          <a:solidFill>
            <a:srgbClr val="006000"/>
          </a:solidFill>
          <a:ln w="19050">
            <a:solidFill>
              <a:srgbClr val="006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8"/>
          <p:cNvSpPr>
            <a:spLocks noChangeArrowheads="1"/>
          </p:cNvSpPr>
          <p:nvPr/>
        </p:nvSpPr>
        <p:spPr bwMode="auto">
          <a:xfrm>
            <a:off x="4513263" y="2757488"/>
            <a:ext cx="171450" cy="171450"/>
          </a:xfrm>
          <a:prstGeom prst="rect">
            <a:avLst/>
          </a:prstGeom>
          <a:solidFill>
            <a:srgbClr val="006000"/>
          </a:solidFill>
          <a:ln w="19050">
            <a:solidFill>
              <a:srgbClr val="006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9"/>
          <p:cNvSpPr>
            <a:spLocks/>
          </p:cNvSpPr>
          <p:nvPr/>
        </p:nvSpPr>
        <p:spPr bwMode="auto">
          <a:xfrm>
            <a:off x="5643563" y="4230688"/>
            <a:ext cx="2065338" cy="1422400"/>
          </a:xfrm>
          <a:custGeom>
            <a:avLst/>
            <a:gdLst>
              <a:gd name="T0" fmla="*/ 6 w 411"/>
              <a:gd name="T1" fmla="*/ 3 h 283"/>
              <a:gd name="T2" fmla="*/ 12 w 411"/>
              <a:gd name="T3" fmla="*/ 8 h 283"/>
              <a:gd name="T4" fmla="*/ 19 w 411"/>
              <a:gd name="T5" fmla="*/ 12 h 283"/>
              <a:gd name="T6" fmla="*/ 26 w 411"/>
              <a:gd name="T7" fmla="*/ 17 h 283"/>
              <a:gd name="T8" fmla="*/ 33 w 411"/>
              <a:gd name="T9" fmla="*/ 22 h 283"/>
              <a:gd name="T10" fmla="*/ 39 w 411"/>
              <a:gd name="T11" fmla="*/ 26 h 283"/>
              <a:gd name="T12" fmla="*/ 46 w 411"/>
              <a:gd name="T13" fmla="*/ 31 h 283"/>
              <a:gd name="T14" fmla="*/ 53 w 411"/>
              <a:gd name="T15" fmla="*/ 36 h 283"/>
              <a:gd name="T16" fmla="*/ 60 w 411"/>
              <a:gd name="T17" fmla="*/ 41 h 283"/>
              <a:gd name="T18" fmla="*/ 67 w 411"/>
              <a:gd name="T19" fmla="*/ 45 h 283"/>
              <a:gd name="T20" fmla="*/ 73 w 411"/>
              <a:gd name="T21" fmla="*/ 50 h 283"/>
              <a:gd name="T22" fmla="*/ 80 w 411"/>
              <a:gd name="T23" fmla="*/ 55 h 283"/>
              <a:gd name="T24" fmla="*/ 87 w 411"/>
              <a:gd name="T25" fmla="*/ 59 h 283"/>
              <a:gd name="T26" fmla="*/ 94 w 411"/>
              <a:gd name="T27" fmla="*/ 64 h 283"/>
              <a:gd name="T28" fmla="*/ 101 w 411"/>
              <a:gd name="T29" fmla="*/ 69 h 283"/>
              <a:gd name="T30" fmla="*/ 107 w 411"/>
              <a:gd name="T31" fmla="*/ 73 h 283"/>
              <a:gd name="T32" fmla="*/ 114 w 411"/>
              <a:gd name="T33" fmla="*/ 78 h 283"/>
              <a:gd name="T34" fmla="*/ 121 w 411"/>
              <a:gd name="T35" fmla="*/ 83 h 283"/>
              <a:gd name="T36" fmla="*/ 128 w 411"/>
              <a:gd name="T37" fmla="*/ 87 h 283"/>
              <a:gd name="T38" fmla="*/ 134 w 411"/>
              <a:gd name="T39" fmla="*/ 92 h 283"/>
              <a:gd name="T40" fmla="*/ 141 w 411"/>
              <a:gd name="T41" fmla="*/ 97 h 283"/>
              <a:gd name="T42" fmla="*/ 148 w 411"/>
              <a:gd name="T43" fmla="*/ 101 h 283"/>
              <a:gd name="T44" fmla="*/ 155 w 411"/>
              <a:gd name="T45" fmla="*/ 106 h 283"/>
              <a:gd name="T46" fmla="*/ 162 w 411"/>
              <a:gd name="T47" fmla="*/ 111 h 283"/>
              <a:gd name="T48" fmla="*/ 168 w 411"/>
              <a:gd name="T49" fmla="*/ 115 h 283"/>
              <a:gd name="T50" fmla="*/ 175 w 411"/>
              <a:gd name="T51" fmla="*/ 120 h 283"/>
              <a:gd name="T52" fmla="*/ 182 w 411"/>
              <a:gd name="T53" fmla="*/ 125 h 283"/>
              <a:gd name="T54" fmla="*/ 189 w 411"/>
              <a:gd name="T55" fmla="*/ 129 h 283"/>
              <a:gd name="T56" fmla="*/ 196 w 411"/>
              <a:gd name="T57" fmla="*/ 134 h 283"/>
              <a:gd name="T58" fmla="*/ 202 w 411"/>
              <a:gd name="T59" fmla="*/ 139 h 283"/>
              <a:gd name="T60" fmla="*/ 209 w 411"/>
              <a:gd name="T61" fmla="*/ 143 h 283"/>
              <a:gd name="T62" fmla="*/ 216 w 411"/>
              <a:gd name="T63" fmla="*/ 148 h 283"/>
              <a:gd name="T64" fmla="*/ 223 w 411"/>
              <a:gd name="T65" fmla="*/ 153 h 283"/>
              <a:gd name="T66" fmla="*/ 229 w 411"/>
              <a:gd name="T67" fmla="*/ 157 h 283"/>
              <a:gd name="T68" fmla="*/ 236 w 411"/>
              <a:gd name="T69" fmla="*/ 162 h 283"/>
              <a:gd name="T70" fmla="*/ 243 w 411"/>
              <a:gd name="T71" fmla="*/ 167 h 283"/>
              <a:gd name="T72" fmla="*/ 250 w 411"/>
              <a:gd name="T73" fmla="*/ 171 h 283"/>
              <a:gd name="T74" fmla="*/ 257 w 411"/>
              <a:gd name="T75" fmla="*/ 176 h 283"/>
              <a:gd name="T76" fmla="*/ 263 w 411"/>
              <a:gd name="T77" fmla="*/ 181 h 283"/>
              <a:gd name="T78" fmla="*/ 270 w 411"/>
              <a:gd name="T79" fmla="*/ 185 h 283"/>
              <a:gd name="T80" fmla="*/ 277 w 411"/>
              <a:gd name="T81" fmla="*/ 190 h 283"/>
              <a:gd name="T82" fmla="*/ 284 w 411"/>
              <a:gd name="T83" fmla="*/ 195 h 283"/>
              <a:gd name="T84" fmla="*/ 291 w 411"/>
              <a:gd name="T85" fmla="*/ 199 h 283"/>
              <a:gd name="T86" fmla="*/ 297 w 411"/>
              <a:gd name="T87" fmla="*/ 204 h 283"/>
              <a:gd name="T88" fmla="*/ 304 w 411"/>
              <a:gd name="T89" fmla="*/ 209 h 283"/>
              <a:gd name="T90" fmla="*/ 311 w 411"/>
              <a:gd name="T91" fmla="*/ 214 h 283"/>
              <a:gd name="T92" fmla="*/ 318 w 411"/>
              <a:gd name="T93" fmla="*/ 218 h 283"/>
              <a:gd name="T94" fmla="*/ 324 w 411"/>
              <a:gd name="T95" fmla="*/ 223 h 283"/>
              <a:gd name="T96" fmla="*/ 331 w 411"/>
              <a:gd name="T97" fmla="*/ 228 h 283"/>
              <a:gd name="T98" fmla="*/ 338 w 411"/>
              <a:gd name="T99" fmla="*/ 232 h 283"/>
              <a:gd name="T100" fmla="*/ 345 w 411"/>
              <a:gd name="T101" fmla="*/ 237 h 283"/>
              <a:gd name="T102" fmla="*/ 352 w 411"/>
              <a:gd name="T103" fmla="*/ 242 h 283"/>
              <a:gd name="T104" fmla="*/ 358 w 411"/>
              <a:gd name="T105" fmla="*/ 246 h 283"/>
              <a:gd name="T106" fmla="*/ 365 w 411"/>
              <a:gd name="T107" fmla="*/ 251 h 283"/>
              <a:gd name="T108" fmla="*/ 372 w 411"/>
              <a:gd name="T109" fmla="*/ 256 h 283"/>
              <a:gd name="T110" fmla="*/ 379 w 411"/>
              <a:gd name="T111" fmla="*/ 260 h 283"/>
              <a:gd name="T112" fmla="*/ 385 w 411"/>
              <a:gd name="T113" fmla="*/ 265 h 283"/>
              <a:gd name="T114" fmla="*/ 392 w 411"/>
              <a:gd name="T115" fmla="*/ 270 h 283"/>
              <a:gd name="T116" fmla="*/ 399 w 411"/>
              <a:gd name="T117" fmla="*/ 274 h 283"/>
              <a:gd name="T118" fmla="*/ 406 w 411"/>
              <a:gd name="T119" fmla="*/ 27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1" h="283">
                <a:moveTo>
                  <a:pt x="0" y="0"/>
                </a:moveTo>
                <a:lnTo>
                  <a:pt x="2" y="1"/>
                </a:lnTo>
                <a:lnTo>
                  <a:pt x="4" y="2"/>
                </a:lnTo>
                <a:lnTo>
                  <a:pt x="6" y="3"/>
                </a:lnTo>
                <a:lnTo>
                  <a:pt x="7" y="4"/>
                </a:lnTo>
                <a:lnTo>
                  <a:pt x="9" y="5"/>
                </a:lnTo>
                <a:lnTo>
                  <a:pt x="11" y="7"/>
                </a:lnTo>
                <a:lnTo>
                  <a:pt x="12" y="8"/>
                </a:lnTo>
                <a:lnTo>
                  <a:pt x="14" y="9"/>
                </a:lnTo>
                <a:lnTo>
                  <a:pt x="16" y="10"/>
                </a:lnTo>
                <a:lnTo>
                  <a:pt x="17" y="11"/>
                </a:lnTo>
                <a:lnTo>
                  <a:pt x="19" y="12"/>
                </a:lnTo>
                <a:lnTo>
                  <a:pt x="21" y="14"/>
                </a:lnTo>
                <a:lnTo>
                  <a:pt x="23" y="15"/>
                </a:lnTo>
                <a:lnTo>
                  <a:pt x="24" y="16"/>
                </a:lnTo>
                <a:lnTo>
                  <a:pt x="26" y="17"/>
                </a:lnTo>
                <a:lnTo>
                  <a:pt x="28" y="18"/>
                </a:lnTo>
                <a:lnTo>
                  <a:pt x="29" y="19"/>
                </a:lnTo>
                <a:lnTo>
                  <a:pt x="31" y="21"/>
                </a:lnTo>
                <a:lnTo>
                  <a:pt x="33" y="22"/>
                </a:lnTo>
                <a:lnTo>
                  <a:pt x="34" y="23"/>
                </a:lnTo>
                <a:lnTo>
                  <a:pt x="36" y="24"/>
                </a:lnTo>
                <a:lnTo>
                  <a:pt x="38" y="25"/>
                </a:lnTo>
                <a:lnTo>
                  <a:pt x="39" y="26"/>
                </a:lnTo>
                <a:lnTo>
                  <a:pt x="41" y="28"/>
                </a:lnTo>
                <a:lnTo>
                  <a:pt x="43" y="29"/>
                </a:lnTo>
                <a:lnTo>
                  <a:pt x="45" y="30"/>
                </a:lnTo>
                <a:lnTo>
                  <a:pt x="46" y="31"/>
                </a:lnTo>
                <a:lnTo>
                  <a:pt x="48" y="32"/>
                </a:lnTo>
                <a:lnTo>
                  <a:pt x="50" y="33"/>
                </a:lnTo>
                <a:lnTo>
                  <a:pt x="51" y="35"/>
                </a:lnTo>
                <a:lnTo>
                  <a:pt x="53" y="36"/>
                </a:lnTo>
                <a:lnTo>
                  <a:pt x="55" y="37"/>
                </a:lnTo>
                <a:lnTo>
                  <a:pt x="56" y="38"/>
                </a:lnTo>
                <a:lnTo>
                  <a:pt x="58" y="39"/>
                </a:lnTo>
                <a:lnTo>
                  <a:pt x="60" y="41"/>
                </a:lnTo>
                <a:lnTo>
                  <a:pt x="62" y="42"/>
                </a:lnTo>
                <a:lnTo>
                  <a:pt x="63" y="43"/>
                </a:lnTo>
                <a:lnTo>
                  <a:pt x="65" y="44"/>
                </a:lnTo>
                <a:lnTo>
                  <a:pt x="67" y="45"/>
                </a:lnTo>
                <a:lnTo>
                  <a:pt x="68" y="46"/>
                </a:lnTo>
                <a:lnTo>
                  <a:pt x="70" y="48"/>
                </a:lnTo>
                <a:lnTo>
                  <a:pt x="72" y="49"/>
                </a:lnTo>
                <a:lnTo>
                  <a:pt x="73" y="50"/>
                </a:lnTo>
                <a:lnTo>
                  <a:pt x="75" y="51"/>
                </a:lnTo>
                <a:lnTo>
                  <a:pt x="77" y="52"/>
                </a:lnTo>
                <a:lnTo>
                  <a:pt x="79" y="53"/>
                </a:lnTo>
                <a:lnTo>
                  <a:pt x="80" y="55"/>
                </a:lnTo>
                <a:lnTo>
                  <a:pt x="82" y="56"/>
                </a:lnTo>
                <a:lnTo>
                  <a:pt x="84" y="57"/>
                </a:lnTo>
                <a:lnTo>
                  <a:pt x="85" y="58"/>
                </a:lnTo>
                <a:lnTo>
                  <a:pt x="87" y="59"/>
                </a:lnTo>
                <a:lnTo>
                  <a:pt x="89" y="60"/>
                </a:lnTo>
                <a:lnTo>
                  <a:pt x="90" y="62"/>
                </a:lnTo>
                <a:lnTo>
                  <a:pt x="92" y="63"/>
                </a:lnTo>
                <a:lnTo>
                  <a:pt x="94" y="64"/>
                </a:lnTo>
                <a:lnTo>
                  <a:pt x="95" y="65"/>
                </a:lnTo>
                <a:lnTo>
                  <a:pt x="97" y="66"/>
                </a:lnTo>
                <a:lnTo>
                  <a:pt x="99" y="67"/>
                </a:lnTo>
                <a:lnTo>
                  <a:pt x="101" y="69"/>
                </a:lnTo>
                <a:lnTo>
                  <a:pt x="102" y="70"/>
                </a:lnTo>
                <a:lnTo>
                  <a:pt x="104" y="71"/>
                </a:lnTo>
                <a:lnTo>
                  <a:pt x="106" y="72"/>
                </a:lnTo>
                <a:lnTo>
                  <a:pt x="107" y="73"/>
                </a:lnTo>
                <a:lnTo>
                  <a:pt x="109" y="74"/>
                </a:lnTo>
                <a:lnTo>
                  <a:pt x="111" y="76"/>
                </a:lnTo>
                <a:lnTo>
                  <a:pt x="112" y="77"/>
                </a:lnTo>
                <a:lnTo>
                  <a:pt x="114" y="78"/>
                </a:lnTo>
                <a:lnTo>
                  <a:pt x="116" y="79"/>
                </a:lnTo>
                <a:lnTo>
                  <a:pt x="118" y="80"/>
                </a:lnTo>
                <a:lnTo>
                  <a:pt x="119" y="81"/>
                </a:lnTo>
                <a:lnTo>
                  <a:pt x="121" y="83"/>
                </a:lnTo>
                <a:lnTo>
                  <a:pt x="123" y="84"/>
                </a:lnTo>
                <a:lnTo>
                  <a:pt x="124" y="85"/>
                </a:lnTo>
                <a:lnTo>
                  <a:pt x="126" y="86"/>
                </a:lnTo>
                <a:lnTo>
                  <a:pt x="128" y="87"/>
                </a:lnTo>
                <a:lnTo>
                  <a:pt x="129" y="88"/>
                </a:lnTo>
                <a:lnTo>
                  <a:pt x="131" y="90"/>
                </a:lnTo>
                <a:lnTo>
                  <a:pt x="133" y="91"/>
                </a:lnTo>
                <a:lnTo>
                  <a:pt x="134" y="92"/>
                </a:lnTo>
                <a:lnTo>
                  <a:pt x="136" y="93"/>
                </a:lnTo>
                <a:lnTo>
                  <a:pt x="138" y="94"/>
                </a:lnTo>
                <a:lnTo>
                  <a:pt x="140" y="95"/>
                </a:lnTo>
                <a:lnTo>
                  <a:pt x="141" y="97"/>
                </a:lnTo>
                <a:lnTo>
                  <a:pt x="143" y="98"/>
                </a:lnTo>
                <a:lnTo>
                  <a:pt x="145" y="99"/>
                </a:lnTo>
                <a:lnTo>
                  <a:pt x="146" y="100"/>
                </a:lnTo>
                <a:lnTo>
                  <a:pt x="148" y="101"/>
                </a:lnTo>
                <a:lnTo>
                  <a:pt x="150" y="102"/>
                </a:lnTo>
                <a:lnTo>
                  <a:pt x="151" y="104"/>
                </a:lnTo>
                <a:lnTo>
                  <a:pt x="153" y="105"/>
                </a:lnTo>
                <a:lnTo>
                  <a:pt x="155" y="106"/>
                </a:lnTo>
                <a:lnTo>
                  <a:pt x="157" y="107"/>
                </a:lnTo>
                <a:lnTo>
                  <a:pt x="158" y="108"/>
                </a:lnTo>
                <a:lnTo>
                  <a:pt x="160" y="109"/>
                </a:lnTo>
                <a:lnTo>
                  <a:pt x="162" y="111"/>
                </a:lnTo>
                <a:lnTo>
                  <a:pt x="163" y="112"/>
                </a:lnTo>
                <a:lnTo>
                  <a:pt x="165" y="113"/>
                </a:lnTo>
                <a:lnTo>
                  <a:pt x="167" y="114"/>
                </a:lnTo>
                <a:lnTo>
                  <a:pt x="168" y="115"/>
                </a:lnTo>
                <a:lnTo>
                  <a:pt x="170" y="116"/>
                </a:lnTo>
                <a:lnTo>
                  <a:pt x="172" y="118"/>
                </a:lnTo>
                <a:lnTo>
                  <a:pt x="173" y="119"/>
                </a:lnTo>
                <a:lnTo>
                  <a:pt x="175" y="120"/>
                </a:lnTo>
                <a:lnTo>
                  <a:pt x="177" y="121"/>
                </a:lnTo>
                <a:lnTo>
                  <a:pt x="179" y="122"/>
                </a:lnTo>
                <a:lnTo>
                  <a:pt x="180" y="124"/>
                </a:lnTo>
                <a:lnTo>
                  <a:pt x="182" y="125"/>
                </a:lnTo>
                <a:lnTo>
                  <a:pt x="184" y="126"/>
                </a:lnTo>
                <a:lnTo>
                  <a:pt x="185" y="127"/>
                </a:lnTo>
                <a:lnTo>
                  <a:pt x="187" y="128"/>
                </a:lnTo>
                <a:lnTo>
                  <a:pt x="189" y="129"/>
                </a:lnTo>
                <a:lnTo>
                  <a:pt x="190" y="131"/>
                </a:lnTo>
                <a:lnTo>
                  <a:pt x="192" y="132"/>
                </a:lnTo>
                <a:lnTo>
                  <a:pt x="194" y="133"/>
                </a:lnTo>
                <a:lnTo>
                  <a:pt x="196" y="134"/>
                </a:lnTo>
                <a:lnTo>
                  <a:pt x="197" y="135"/>
                </a:lnTo>
                <a:lnTo>
                  <a:pt x="199" y="136"/>
                </a:lnTo>
                <a:lnTo>
                  <a:pt x="201" y="138"/>
                </a:lnTo>
                <a:lnTo>
                  <a:pt x="202" y="139"/>
                </a:lnTo>
                <a:lnTo>
                  <a:pt x="204" y="140"/>
                </a:lnTo>
                <a:lnTo>
                  <a:pt x="206" y="141"/>
                </a:lnTo>
                <a:lnTo>
                  <a:pt x="207" y="142"/>
                </a:lnTo>
                <a:lnTo>
                  <a:pt x="209" y="143"/>
                </a:lnTo>
                <a:lnTo>
                  <a:pt x="211" y="145"/>
                </a:lnTo>
                <a:lnTo>
                  <a:pt x="212" y="146"/>
                </a:lnTo>
                <a:lnTo>
                  <a:pt x="214" y="147"/>
                </a:lnTo>
                <a:lnTo>
                  <a:pt x="216" y="148"/>
                </a:lnTo>
                <a:lnTo>
                  <a:pt x="218" y="149"/>
                </a:lnTo>
                <a:lnTo>
                  <a:pt x="219" y="150"/>
                </a:lnTo>
                <a:lnTo>
                  <a:pt x="221" y="152"/>
                </a:lnTo>
                <a:lnTo>
                  <a:pt x="223" y="153"/>
                </a:lnTo>
                <a:lnTo>
                  <a:pt x="224" y="154"/>
                </a:lnTo>
                <a:lnTo>
                  <a:pt x="226" y="155"/>
                </a:lnTo>
                <a:lnTo>
                  <a:pt x="228" y="156"/>
                </a:lnTo>
                <a:lnTo>
                  <a:pt x="229" y="157"/>
                </a:lnTo>
                <a:lnTo>
                  <a:pt x="231" y="159"/>
                </a:lnTo>
                <a:lnTo>
                  <a:pt x="233" y="160"/>
                </a:lnTo>
                <a:lnTo>
                  <a:pt x="235" y="161"/>
                </a:lnTo>
                <a:lnTo>
                  <a:pt x="236" y="162"/>
                </a:lnTo>
                <a:lnTo>
                  <a:pt x="238" y="163"/>
                </a:lnTo>
                <a:lnTo>
                  <a:pt x="240" y="164"/>
                </a:lnTo>
                <a:lnTo>
                  <a:pt x="241" y="166"/>
                </a:lnTo>
                <a:lnTo>
                  <a:pt x="243" y="167"/>
                </a:lnTo>
                <a:lnTo>
                  <a:pt x="245" y="168"/>
                </a:lnTo>
                <a:lnTo>
                  <a:pt x="246" y="169"/>
                </a:lnTo>
                <a:lnTo>
                  <a:pt x="248" y="170"/>
                </a:lnTo>
                <a:lnTo>
                  <a:pt x="250" y="171"/>
                </a:lnTo>
                <a:lnTo>
                  <a:pt x="251" y="173"/>
                </a:lnTo>
                <a:lnTo>
                  <a:pt x="253" y="174"/>
                </a:lnTo>
                <a:lnTo>
                  <a:pt x="255" y="175"/>
                </a:lnTo>
                <a:lnTo>
                  <a:pt x="257" y="176"/>
                </a:lnTo>
                <a:lnTo>
                  <a:pt x="258" y="177"/>
                </a:lnTo>
                <a:lnTo>
                  <a:pt x="260" y="178"/>
                </a:lnTo>
                <a:lnTo>
                  <a:pt x="262" y="180"/>
                </a:lnTo>
                <a:lnTo>
                  <a:pt x="263" y="181"/>
                </a:lnTo>
                <a:lnTo>
                  <a:pt x="265" y="182"/>
                </a:lnTo>
                <a:lnTo>
                  <a:pt x="267" y="183"/>
                </a:lnTo>
                <a:lnTo>
                  <a:pt x="268" y="184"/>
                </a:lnTo>
                <a:lnTo>
                  <a:pt x="270" y="185"/>
                </a:lnTo>
                <a:lnTo>
                  <a:pt x="272" y="187"/>
                </a:lnTo>
                <a:lnTo>
                  <a:pt x="274" y="188"/>
                </a:lnTo>
                <a:lnTo>
                  <a:pt x="275" y="189"/>
                </a:lnTo>
                <a:lnTo>
                  <a:pt x="277" y="190"/>
                </a:lnTo>
                <a:lnTo>
                  <a:pt x="279" y="191"/>
                </a:lnTo>
                <a:lnTo>
                  <a:pt x="280" y="192"/>
                </a:lnTo>
                <a:lnTo>
                  <a:pt x="282" y="194"/>
                </a:lnTo>
                <a:lnTo>
                  <a:pt x="284" y="195"/>
                </a:lnTo>
                <a:lnTo>
                  <a:pt x="285" y="196"/>
                </a:lnTo>
                <a:lnTo>
                  <a:pt x="287" y="197"/>
                </a:lnTo>
                <a:lnTo>
                  <a:pt x="289" y="198"/>
                </a:lnTo>
                <a:lnTo>
                  <a:pt x="291" y="199"/>
                </a:lnTo>
                <a:lnTo>
                  <a:pt x="292" y="201"/>
                </a:lnTo>
                <a:lnTo>
                  <a:pt x="294" y="202"/>
                </a:lnTo>
                <a:lnTo>
                  <a:pt x="296" y="203"/>
                </a:lnTo>
                <a:lnTo>
                  <a:pt x="297" y="204"/>
                </a:lnTo>
                <a:lnTo>
                  <a:pt x="299" y="205"/>
                </a:lnTo>
                <a:lnTo>
                  <a:pt x="301" y="207"/>
                </a:lnTo>
                <a:lnTo>
                  <a:pt x="302" y="208"/>
                </a:lnTo>
                <a:lnTo>
                  <a:pt x="304" y="209"/>
                </a:lnTo>
                <a:lnTo>
                  <a:pt x="306" y="210"/>
                </a:lnTo>
                <a:lnTo>
                  <a:pt x="307" y="211"/>
                </a:lnTo>
                <a:lnTo>
                  <a:pt x="309" y="212"/>
                </a:lnTo>
                <a:lnTo>
                  <a:pt x="311" y="214"/>
                </a:lnTo>
                <a:lnTo>
                  <a:pt x="313" y="215"/>
                </a:lnTo>
                <a:lnTo>
                  <a:pt x="314" y="216"/>
                </a:lnTo>
                <a:lnTo>
                  <a:pt x="316" y="217"/>
                </a:lnTo>
                <a:lnTo>
                  <a:pt x="318" y="218"/>
                </a:lnTo>
                <a:lnTo>
                  <a:pt x="319" y="219"/>
                </a:lnTo>
                <a:lnTo>
                  <a:pt x="321" y="221"/>
                </a:lnTo>
                <a:lnTo>
                  <a:pt x="323" y="222"/>
                </a:lnTo>
                <a:lnTo>
                  <a:pt x="324" y="223"/>
                </a:lnTo>
                <a:lnTo>
                  <a:pt x="326" y="224"/>
                </a:lnTo>
                <a:lnTo>
                  <a:pt x="328" y="225"/>
                </a:lnTo>
                <a:lnTo>
                  <a:pt x="330" y="226"/>
                </a:lnTo>
                <a:lnTo>
                  <a:pt x="331" y="228"/>
                </a:lnTo>
                <a:lnTo>
                  <a:pt x="333" y="229"/>
                </a:lnTo>
                <a:lnTo>
                  <a:pt x="335" y="230"/>
                </a:lnTo>
                <a:lnTo>
                  <a:pt x="336" y="231"/>
                </a:lnTo>
                <a:lnTo>
                  <a:pt x="338" y="232"/>
                </a:lnTo>
                <a:lnTo>
                  <a:pt x="340" y="233"/>
                </a:lnTo>
                <a:lnTo>
                  <a:pt x="341" y="235"/>
                </a:lnTo>
                <a:lnTo>
                  <a:pt x="343" y="236"/>
                </a:lnTo>
                <a:lnTo>
                  <a:pt x="345" y="237"/>
                </a:lnTo>
                <a:lnTo>
                  <a:pt x="346" y="238"/>
                </a:lnTo>
                <a:lnTo>
                  <a:pt x="348" y="239"/>
                </a:lnTo>
                <a:lnTo>
                  <a:pt x="350" y="240"/>
                </a:lnTo>
                <a:lnTo>
                  <a:pt x="352" y="242"/>
                </a:lnTo>
                <a:lnTo>
                  <a:pt x="353" y="243"/>
                </a:lnTo>
                <a:lnTo>
                  <a:pt x="355" y="244"/>
                </a:lnTo>
                <a:lnTo>
                  <a:pt x="357" y="245"/>
                </a:lnTo>
                <a:lnTo>
                  <a:pt x="358" y="246"/>
                </a:lnTo>
                <a:lnTo>
                  <a:pt x="360" y="247"/>
                </a:lnTo>
                <a:lnTo>
                  <a:pt x="362" y="249"/>
                </a:lnTo>
                <a:lnTo>
                  <a:pt x="363" y="250"/>
                </a:lnTo>
                <a:lnTo>
                  <a:pt x="365" y="251"/>
                </a:lnTo>
                <a:lnTo>
                  <a:pt x="367" y="252"/>
                </a:lnTo>
                <a:lnTo>
                  <a:pt x="369" y="253"/>
                </a:lnTo>
                <a:lnTo>
                  <a:pt x="370" y="254"/>
                </a:lnTo>
                <a:lnTo>
                  <a:pt x="372" y="256"/>
                </a:lnTo>
                <a:lnTo>
                  <a:pt x="374" y="257"/>
                </a:lnTo>
                <a:lnTo>
                  <a:pt x="375" y="258"/>
                </a:lnTo>
                <a:lnTo>
                  <a:pt x="377" y="259"/>
                </a:lnTo>
                <a:lnTo>
                  <a:pt x="379" y="260"/>
                </a:lnTo>
                <a:lnTo>
                  <a:pt x="380" y="261"/>
                </a:lnTo>
                <a:lnTo>
                  <a:pt x="382" y="263"/>
                </a:lnTo>
                <a:lnTo>
                  <a:pt x="384" y="264"/>
                </a:lnTo>
                <a:lnTo>
                  <a:pt x="385" y="265"/>
                </a:lnTo>
                <a:lnTo>
                  <a:pt x="387" y="266"/>
                </a:lnTo>
                <a:lnTo>
                  <a:pt x="389" y="267"/>
                </a:lnTo>
                <a:lnTo>
                  <a:pt x="391" y="268"/>
                </a:lnTo>
                <a:lnTo>
                  <a:pt x="392" y="270"/>
                </a:lnTo>
                <a:lnTo>
                  <a:pt x="394" y="271"/>
                </a:lnTo>
                <a:lnTo>
                  <a:pt x="396" y="272"/>
                </a:lnTo>
                <a:lnTo>
                  <a:pt x="397" y="273"/>
                </a:lnTo>
                <a:lnTo>
                  <a:pt x="399" y="274"/>
                </a:lnTo>
                <a:lnTo>
                  <a:pt x="401" y="275"/>
                </a:lnTo>
                <a:lnTo>
                  <a:pt x="402" y="277"/>
                </a:lnTo>
                <a:lnTo>
                  <a:pt x="404" y="278"/>
                </a:lnTo>
                <a:lnTo>
                  <a:pt x="406" y="279"/>
                </a:lnTo>
                <a:lnTo>
                  <a:pt x="408" y="280"/>
                </a:lnTo>
                <a:lnTo>
                  <a:pt x="409" y="281"/>
                </a:lnTo>
                <a:lnTo>
                  <a:pt x="411" y="283"/>
                </a:lnTo>
              </a:path>
            </a:pathLst>
          </a:custGeom>
          <a:noFill/>
          <a:ln w="19050">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20"/>
          <p:cNvSpPr>
            <a:spLocks/>
          </p:cNvSpPr>
          <p:nvPr/>
        </p:nvSpPr>
        <p:spPr bwMode="auto">
          <a:xfrm>
            <a:off x="4462463" y="2843213"/>
            <a:ext cx="1719263" cy="1387475"/>
          </a:xfrm>
          <a:custGeom>
            <a:avLst/>
            <a:gdLst>
              <a:gd name="T0" fmla="*/ 5 w 342"/>
              <a:gd name="T1" fmla="*/ 4 h 276"/>
              <a:gd name="T2" fmla="*/ 12 w 342"/>
              <a:gd name="T3" fmla="*/ 9 h 276"/>
              <a:gd name="T4" fmla="*/ 18 w 342"/>
              <a:gd name="T5" fmla="*/ 15 h 276"/>
              <a:gd name="T6" fmla="*/ 25 w 342"/>
              <a:gd name="T7" fmla="*/ 20 h 276"/>
              <a:gd name="T8" fmla="*/ 32 w 342"/>
              <a:gd name="T9" fmla="*/ 26 h 276"/>
              <a:gd name="T10" fmla="*/ 39 w 342"/>
              <a:gd name="T11" fmla="*/ 31 h 276"/>
              <a:gd name="T12" fmla="*/ 46 w 342"/>
              <a:gd name="T13" fmla="*/ 37 h 276"/>
              <a:gd name="T14" fmla="*/ 52 w 342"/>
              <a:gd name="T15" fmla="*/ 42 h 276"/>
              <a:gd name="T16" fmla="*/ 59 w 342"/>
              <a:gd name="T17" fmla="*/ 48 h 276"/>
              <a:gd name="T18" fmla="*/ 66 w 342"/>
              <a:gd name="T19" fmla="*/ 53 h 276"/>
              <a:gd name="T20" fmla="*/ 73 w 342"/>
              <a:gd name="T21" fmla="*/ 59 h 276"/>
              <a:gd name="T22" fmla="*/ 79 w 342"/>
              <a:gd name="T23" fmla="*/ 64 h 276"/>
              <a:gd name="T24" fmla="*/ 86 w 342"/>
              <a:gd name="T25" fmla="*/ 70 h 276"/>
              <a:gd name="T26" fmla="*/ 93 w 342"/>
              <a:gd name="T27" fmla="*/ 75 h 276"/>
              <a:gd name="T28" fmla="*/ 100 w 342"/>
              <a:gd name="T29" fmla="*/ 80 h 276"/>
              <a:gd name="T30" fmla="*/ 107 w 342"/>
              <a:gd name="T31" fmla="*/ 86 h 276"/>
              <a:gd name="T32" fmla="*/ 113 w 342"/>
              <a:gd name="T33" fmla="*/ 91 h 276"/>
              <a:gd name="T34" fmla="*/ 120 w 342"/>
              <a:gd name="T35" fmla="*/ 97 h 276"/>
              <a:gd name="T36" fmla="*/ 127 w 342"/>
              <a:gd name="T37" fmla="*/ 102 h 276"/>
              <a:gd name="T38" fmla="*/ 134 w 342"/>
              <a:gd name="T39" fmla="*/ 108 h 276"/>
              <a:gd name="T40" fmla="*/ 141 w 342"/>
              <a:gd name="T41" fmla="*/ 113 h 276"/>
              <a:gd name="T42" fmla="*/ 147 w 342"/>
              <a:gd name="T43" fmla="*/ 119 h 276"/>
              <a:gd name="T44" fmla="*/ 154 w 342"/>
              <a:gd name="T45" fmla="*/ 124 h 276"/>
              <a:gd name="T46" fmla="*/ 161 w 342"/>
              <a:gd name="T47" fmla="*/ 130 h 276"/>
              <a:gd name="T48" fmla="*/ 168 w 342"/>
              <a:gd name="T49" fmla="*/ 135 h 276"/>
              <a:gd name="T50" fmla="*/ 174 w 342"/>
              <a:gd name="T51" fmla="*/ 140 h 276"/>
              <a:gd name="T52" fmla="*/ 181 w 342"/>
              <a:gd name="T53" fmla="*/ 146 h 276"/>
              <a:gd name="T54" fmla="*/ 188 w 342"/>
              <a:gd name="T55" fmla="*/ 151 h 276"/>
              <a:gd name="T56" fmla="*/ 195 w 342"/>
              <a:gd name="T57" fmla="*/ 157 h 276"/>
              <a:gd name="T58" fmla="*/ 202 w 342"/>
              <a:gd name="T59" fmla="*/ 162 h 276"/>
              <a:gd name="T60" fmla="*/ 208 w 342"/>
              <a:gd name="T61" fmla="*/ 168 h 276"/>
              <a:gd name="T62" fmla="*/ 215 w 342"/>
              <a:gd name="T63" fmla="*/ 173 h 276"/>
              <a:gd name="T64" fmla="*/ 222 w 342"/>
              <a:gd name="T65" fmla="*/ 179 h 276"/>
              <a:gd name="T66" fmla="*/ 229 w 342"/>
              <a:gd name="T67" fmla="*/ 184 h 276"/>
              <a:gd name="T68" fmla="*/ 235 w 342"/>
              <a:gd name="T69" fmla="*/ 190 h 276"/>
              <a:gd name="T70" fmla="*/ 242 w 342"/>
              <a:gd name="T71" fmla="*/ 195 h 276"/>
              <a:gd name="T72" fmla="*/ 249 w 342"/>
              <a:gd name="T73" fmla="*/ 201 h 276"/>
              <a:gd name="T74" fmla="*/ 256 w 342"/>
              <a:gd name="T75" fmla="*/ 206 h 276"/>
              <a:gd name="T76" fmla="*/ 263 w 342"/>
              <a:gd name="T77" fmla="*/ 211 h 276"/>
              <a:gd name="T78" fmla="*/ 269 w 342"/>
              <a:gd name="T79" fmla="*/ 217 h 276"/>
              <a:gd name="T80" fmla="*/ 276 w 342"/>
              <a:gd name="T81" fmla="*/ 222 h 276"/>
              <a:gd name="T82" fmla="*/ 283 w 342"/>
              <a:gd name="T83" fmla="*/ 228 h 276"/>
              <a:gd name="T84" fmla="*/ 290 w 342"/>
              <a:gd name="T85" fmla="*/ 233 h 276"/>
              <a:gd name="T86" fmla="*/ 297 w 342"/>
              <a:gd name="T87" fmla="*/ 239 h 276"/>
              <a:gd name="T88" fmla="*/ 303 w 342"/>
              <a:gd name="T89" fmla="*/ 244 h 276"/>
              <a:gd name="T90" fmla="*/ 310 w 342"/>
              <a:gd name="T91" fmla="*/ 250 h 276"/>
              <a:gd name="T92" fmla="*/ 317 w 342"/>
              <a:gd name="T93" fmla="*/ 255 h 276"/>
              <a:gd name="T94" fmla="*/ 324 w 342"/>
              <a:gd name="T95" fmla="*/ 261 h 276"/>
              <a:gd name="T96" fmla="*/ 330 w 342"/>
              <a:gd name="T97" fmla="*/ 266 h 276"/>
              <a:gd name="T98" fmla="*/ 337 w 342"/>
              <a:gd name="T99" fmla="*/ 27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2" h="276">
                <a:moveTo>
                  <a:pt x="0" y="0"/>
                </a:moveTo>
                <a:lnTo>
                  <a:pt x="1" y="1"/>
                </a:lnTo>
                <a:lnTo>
                  <a:pt x="3" y="3"/>
                </a:lnTo>
                <a:lnTo>
                  <a:pt x="5" y="4"/>
                </a:lnTo>
                <a:lnTo>
                  <a:pt x="7" y="5"/>
                </a:lnTo>
                <a:lnTo>
                  <a:pt x="8" y="7"/>
                </a:lnTo>
                <a:lnTo>
                  <a:pt x="10" y="8"/>
                </a:lnTo>
                <a:lnTo>
                  <a:pt x="12" y="9"/>
                </a:lnTo>
                <a:lnTo>
                  <a:pt x="13" y="11"/>
                </a:lnTo>
                <a:lnTo>
                  <a:pt x="15" y="12"/>
                </a:lnTo>
                <a:lnTo>
                  <a:pt x="17" y="14"/>
                </a:lnTo>
                <a:lnTo>
                  <a:pt x="18" y="15"/>
                </a:lnTo>
                <a:lnTo>
                  <a:pt x="20" y="16"/>
                </a:lnTo>
                <a:lnTo>
                  <a:pt x="22" y="18"/>
                </a:lnTo>
                <a:lnTo>
                  <a:pt x="23" y="19"/>
                </a:lnTo>
                <a:lnTo>
                  <a:pt x="25" y="20"/>
                </a:lnTo>
                <a:lnTo>
                  <a:pt x="27" y="22"/>
                </a:lnTo>
                <a:lnTo>
                  <a:pt x="29" y="23"/>
                </a:lnTo>
                <a:lnTo>
                  <a:pt x="30" y="24"/>
                </a:lnTo>
                <a:lnTo>
                  <a:pt x="32" y="26"/>
                </a:lnTo>
                <a:lnTo>
                  <a:pt x="34" y="27"/>
                </a:lnTo>
                <a:lnTo>
                  <a:pt x="35" y="29"/>
                </a:lnTo>
                <a:lnTo>
                  <a:pt x="37" y="30"/>
                </a:lnTo>
                <a:lnTo>
                  <a:pt x="39" y="31"/>
                </a:lnTo>
                <a:lnTo>
                  <a:pt x="40" y="33"/>
                </a:lnTo>
                <a:lnTo>
                  <a:pt x="42" y="34"/>
                </a:lnTo>
                <a:lnTo>
                  <a:pt x="44" y="35"/>
                </a:lnTo>
                <a:lnTo>
                  <a:pt x="46" y="37"/>
                </a:lnTo>
                <a:lnTo>
                  <a:pt x="47" y="38"/>
                </a:lnTo>
                <a:lnTo>
                  <a:pt x="49" y="39"/>
                </a:lnTo>
                <a:lnTo>
                  <a:pt x="51" y="41"/>
                </a:lnTo>
                <a:lnTo>
                  <a:pt x="52" y="42"/>
                </a:lnTo>
                <a:lnTo>
                  <a:pt x="54" y="44"/>
                </a:lnTo>
                <a:lnTo>
                  <a:pt x="56" y="45"/>
                </a:lnTo>
                <a:lnTo>
                  <a:pt x="57" y="46"/>
                </a:lnTo>
                <a:lnTo>
                  <a:pt x="59" y="48"/>
                </a:lnTo>
                <a:lnTo>
                  <a:pt x="61" y="49"/>
                </a:lnTo>
                <a:lnTo>
                  <a:pt x="63" y="50"/>
                </a:lnTo>
                <a:lnTo>
                  <a:pt x="64" y="52"/>
                </a:lnTo>
                <a:lnTo>
                  <a:pt x="66" y="53"/>
                </a:lnTo>
                <a:lnTo>
                  <a:pt x="68" y="54"/>
                </a:lnTo>
                <a:lnTo>
                  <a:pt x="69" y="56"/>
                </a:lnTo>
                <a:lnTo>
                  <a:pt x="71" y="57"/>
                </a:lnTo>
                <a:lnTo>
                  <a:pt x="73" y="59"/>
                </a:lnTo>
                <a:lnTo>
                  <a:pt x="74" y="60"/>
                </a:lnTo>
                <a:lnTo>
                  <a:pt x="76" y="61"/>
                </a:lnTo>
                <a:lnTo>
                  <a:pt x="78" y="63"/>
                </a:lnTo>
                <a:lnTo>
                  <a:pt x="79" y="64"/>
                </a:lnTo>
                <a:lnTo>
                  <a:pt x="81" y="65"/>
                </a:lnTo>
                <a:lnTo>
                  <a:pt x="83" y="67"/>
                </a:lnTo>
                <a:lnTo>
                  <a:pt x="85" y="68"/>
                </a:lnTo>
                <a:lnTo>
                  <a:pt x="86" y="70"/>
                </a:lnTo>
                <a:lnTo>
                  <a:pt x="88" y="71"/>
                </a:lnTo>
                <a:lnTo>
                  <a:pt x="90" y="72"/>
                </a:lnTo>
                <a:lnTo>
                  <a:pt x="91" y="74"/>
                </a:lnTo>
                <a:lnTo>
                  <a:pt x="93" y="75"/>
                </a:lnTo>
                <a:lnTo>
                  <a:pt x="95" y="76"/>
                </a:lnTo>
                <a:lnTo>
                  <a:pt x="96" y="78"/>
                </a:lnTo>
                <a:lnTo>
                  <a:pt x="98" y="79"/>
                </a:lnTo>
                <a:lnTo>
                  <a:pt x="100" y="80"/>
                </a:lnTo>
                <a:lnTo>
                  <a:pt x="102" y="82"/>
                </a:lnTo>
                <a:lnTo>
                  <a:pt x="103" y="83"/>
                </a:lnTo>
                <a:lnTo>
                  <a:pt x="105" y="85"/>
                </a:lnTo>
                <a:lnTo>
                  <a:pt x="107" y="86"/>
                </a:lnTo>
                <a:lnTo>
                  <a:pt x="108" y="87"/>
                </a:lnTo>
                <a:lnTo>
                  <a:pt x="110" y="89"/>
                </a:lnTo>
                <a:lnTo>
                  <a:pt x="112" y="90"/>
                </a:lnTo>
                <a:lnTo>
                  <a:pt x="113" y="91"/>
                </a:lnTo>
                <a:lnTo>
                  <a:pt x="115" y="93"/>
                </a:lnTo>
                <a:lnTo>
                  <a:pt x="117" y="94"/>
                </a:lnTo>
                <a:lnTo>
                  <a:pt x="118" y="95"/>
                </a:lnTo>
                <a:lnTo>
                  <a:pt x="120" y="97"/>
                </a:lnTo>
                <a:lnTo>
                  <a:pt x="122" y="98"/>
                </a:lnTo>
                <a:lnTo>
                  <a:pt x="124" y="99"/>
                </a:lnTo>
                <a:lnTo>
                  <a:pt x="125" y="101"/>
                </a:lnTo>
                <a:lnTo>
                  <a:pt x="127" y="102"/>
                </a:lnTo>
                <a:lnTo>
                  <a:pt x="129" y="104"/>
                </a:lnTo>
                <a:lnTo>
                  <a:pt x="130" y="105"/>
                </a:lnTo>
                <a:lnTo>
                  <a:pt x="132" y="106"/>
                </a:lnTo>
                <a:lnTo>
                  <a:pt x="134" y="108"/>
                </a:lnTo>
                <a:lnTo>
                  <a:pt x="135" y="109"/>
                </a:lnTo>
                <a:lnTo>
                  <a:pt x="137" y="110"/>
                </a:lnTo>
                <a:lnTo>
                  <a:pt x="139" y="112"/>
                </a:lnTo>
                <a:lnTo>
                  <a:pt x="141" y="113"/>
                </a:lnTo>
                <a:lnTo>
                  <a:pt x="142" y="115"/>
                </a:lnTo>
                <a:lnTo>
                  <a:pt x="144" y="116"/>
                </a:lnTo>
                <a:lnTo>
                  <a:pt x="146" y="117"/>
                </a:lnTo>
                <a:lnTo>
                  <a:pt x="147" y="119"/>
                </a:lnTo>
                <a:lnTo>
                  <a:pt x="149" y="120"/>
                </a:lnTo>
                <a:lnTo>
                  <a:pt x="151" y="121"/>
                </a:lnTo>
                <a:lnTo>
                  <a:pt x="152" y="123"/>
                </a:lnTo>
                <a:lnTo>
                  <a:pt x="154" y="124"/>
                </a:lnTo>
                <a:lnTo>
                  <a:pt x="156" y="125"/>
                </a:lnTo>
                <a:lnTo>
                  <a:pt x="157" y="127"/>
                </a:lnTo>
                <a:lnTo>
                  <a:pt x="159" y="128"/>
                </a:lnTo>
                <a:lnTo>
                  <a:pt x="161" y="130"/>
                </a:lnTo>
                <a:lnTo>
                  <a:pt x="163" y="131"/>
                </a:lnTo>
                <a:lnTo>
                  <a:pt x="164" y="132"/>
                </a:lnTo>
                <a:lnTo>
                  <a:pt x="166" y="134"/>
                </a:lnTo>
                <a:lnTo>
                  <a:pt x="168" y="135"/>
                </a:lnTo>
                <a:lnTo>
                  <a:pt x="169" y="136"/>
                </a:lnTo>
                <a:lnTo>
                  <a:pt x="171" y="138"/>
                </a:lnTo>
                <a:lnTo>
                  <a:pt x="173" y="139"/>
                </a:lnTo>
                <a:lnTo>
                  <a:pt x="174" y="140"/>
                </a:lnTo>
                <a:lnTo>
                  <a:pt x="176" y="142"/>
                </a:lnTo>
                <a:lnTo>
                  <a:pt x="178" y="143"/>
                </a:lnTo>
                <a:lnTo>
                  <a:pt x="180" y="145"/>
                </a:lnTo>
                <a:lnTo>
                  <a:pt x="181" y="146"/>
                </a:lnTo>
                <a:lnTo>
                  <a:pt x="183" y="147"/>
                </a:lnTo>
                <a:lnTo>
                  <a:pt x="185" y="149"/>
                </a:lnTo>
                <a:lnTo>
                  <a:pt x="186" y="150"/>
                </a:lnTo>
                <a:lnTo>
                  <a:pt x="188" y="151"/>
                </a:lnTo>
                <a:lnTo>
                  <a:pt x="190" y="153"/>
                </a:lnTo>
                <a:lnTo>
                  <a:pt x="191" y="154"/>
                </a:lnTo>
                <a:lnTo>
                  <a:pt x="193" y="156"/>
                </a:lnTo>
                <a:lnTo>
                  <a:pt x="195" y="157"/>
                </a:lnTo>
                <a:lnTo>
                  <a:pt x="196" y="158"/>
                </a:lnTo>
                <a:lnTo>
                  <a:pt x="198" y="160"/>
                </a:lnTo>
                <a:lnTo>
                  <a:pt x="200" y="161"/>
                </a:lnTo>
                <a:lnTo>
                  <a:pt x="202" y="162"/>
                </a:lnTo>
                <a:lnTo>
                  <a:pt x="203" y="164"/>
                </a:lnTo>
                <a:lnTo>
                  <a:pt x="205" y="165"/>
                </a:lnTo>
                <a:lnTo>
                  <a:pt x="207" y="166"/>
                </a:lnTo>
                <a:lnTo>
                  <a:pt x="208" y="168"/>
                </a:lnTo>
                <a:lnTo>
                  <a:pt x="210" y="169"/>
                </a:lnTo>
                <a:lnTo>
                  <a:pt x="212" y="170"/>
                </a:lnTo>
                <a:lnTo>
                  <a:pt x="213" y="172"/>
                </a:lnTo>
                <a:lnTo>
                  <a:pt x="215" y="173"/>
                </a:lnTo>
                <a:lnTo>
                  <a:pt x="217" y="175"/>
                </a:lnTo>
                <a:lnTo>
                  <a:pt x="219" y="176"/>
                </a:lnTo>
                <a:lnTo>
                  <a:pt x="220" y="177"/>
                </a:lnTo>
                <a:lnTo>
                  <a:pt x="222" y="179"/>
                </a:lnTo>
                <a:lnTo>
                  <a:pt x="224" y="180"/>
                </a:lnTo>
                <a:lnTo>
                  <a:pt x="225" y="181"/>
                </a:lnTo>
                <a:lnTo>
                  <a:pt x="227" y="183"/>
                </a:lnTo>
                <a:lnTo>
                  <a:pt x="229" y="184"/>
                </a:lnTo>
                <a:lnTo>
                  <a:pt x="230" y="185"/>
                </a:lnTo>
                <a:lnTo>
                  <a:pt x="232" y="187"/>
                </a:lnTo>
                <a:lnTo>
                  <a:pt x="234" y="188"/>
                </a:lnTo>
                <a:lnTo>
                  <a:pt x="235" y="190"/>
                </a:lnTo>
                <a:lnTo>
                  <a:pt x="237" y="191"/>
                </a:lnTo>
                <a:lnTo>
                  <a:pt x="239" y="192"/>
                </a:lnTo>
                <a:lnTo>
                  <a:pt x="241" y="194"/>
                </a:lnTo>
                <a:lnTo>
                  <a:pt x="242" y="195"/>
                </a:lnTo>
                <a:lnTo>
                  <a:pt x="244" y="196"/>
                </a:lnTo>
                <a:lnTo>
                  <a:pt x="246" y="198"/>
                </a:lnTo>
                <a:lnTo>
                  <a:pt x="247" y="199"/>
                </a:lnTo>
                <a:lnTo>
                  <a:pt x="249" y="201"/>
                </a:lnTo>
                <a:lnTo>
                  <a:pt x="251" y="202"/>
                </a:lnTo>
                <a:lnTo>
                  <a:pt x="252" y="203"/>
                </a:lnTo>
                <a:lnTo>
                  <a:pt x="254" y="205"/>
                </a:lnTo>
                <a:lnTo>
                  <a:pt x="256" y="206"/>
                </a:lnTo>
                <a:lnTo>
                  <a:pt x="258" y="207"/>
                </a:lnTo>
                <a:lnTo>
                  <a:pt x="259" y="209"/>
                </a:lnTo>
                <a:lnTo>
                  <a:pt x="261" y="210"/>
                </a:lnTo>
                <a:lnTo>
                  <a:pt x="263" y="211"/>
                </a:lnTo>
                <a:lnTo>
                  <a:pt x="264" y="213"/>
                </a:lnTo>
                <a:lnTo>
                  <a:pt x="266" y="214"/>
                </a:lnTo>
                <a:lnTo>
                  <a:pt x="268" y="216"/>
                </a:lnTo>
                <a:lnTo>
                  <a:pt x="269" y="217"/>
                </a:lnTo>
                <a:lnTo>
                  <a:pt x="271" y="218"/>
                </a:lnTo>
                <a:lnTo>
                  <a:pt x="273" y="220"/>
                </a:lnTo>
                <a:lnTo>
                  <a:pt x="274" y="221"/>
                </a:lnTo>
                <a:lnTo>
                  <a:pt x="276" y="222"/>
                </a:lnTo>
                <a:lnTo>
                  <a:pt x="278" y="224"/>
                </a:lnTo>
                <a:lnTo>
                  <a:pt x="280" y="225"/>
                </a:lnTo>
                <a:lnTo>
                  <a:pt x="281" y="226"/>
                </a:lnTo>
                <a:lnTo>
                  <a:pt x="283" y="228"/>
                </a:lnTo>
                <a:lnTo>
                  <a:pt x="285" y="229"/>
                </a:lnTo>
                <a:lnTo>
                  <a:pt x="286" y="231"/>
                </a:lnTo>
                <a:lnTo>
                  <a:pt x="288" y="232"/>
                </a:lnTo>
                <a:lnTo>
                  <a:pt x="290" y="233"/>
                </a:lnTo>
                <a:lnTo>
                  <a:pt x="291" y="235"/>
                </a:lnTo>
                <a:lnTo>
                  <a:pt x="293" y="236"/>
                </a:lnTo>
                <a:lnTo>
                  <a:pt x="295" y="237"/>
                </a:lnTo>
                <a:lnTo>
                  <a:pt x="297" y="239"/>
                </a:lnTo>
                <a:lnTo>
                  <a:pt x="298" y="240"/>
                </a:lnTo>
                <a:lnTo>
                  <a:pt x="300" y="241"/>
                </a:lnTo>
                <a:lnTo>
                  <a:pt x="302" y="243"/>
                </a:lnTo>
                <a:lnTo>
                  <a:pt x="303" y="244"/>
                </a:lnTo>
                <a:lnTo>
                  <a:pt x="305" y="246"/>
                </a:lnTo>
                <a:lnTo>
                  <a:pt x="307" y="247"/>
                </a:lnTo>
                <a:lnTo>
                  <a:pt x="308" y="248"/>
                </a:lnTo>
                <a:lnTo>
                  <a:pt x="310" y="250"/>
                </a:lnTo>
                <a:lnTo>
                  <a:pt x="312" y="251"/>
                </a:lnTo>
                <a:lnTo>
                  <a:pt x="314" y="252"/>
                </a:lnTo>
                <a:lnTo>
                  <a:pt x="315" y="254"/>
                </a:lnTo>
                <a:lnTo>
                  <a:pt x="317" y="255"/>
                </a:lnTo>
                <a:lnTo>
                  <a:pt x="319" y="256"/>
                </a:lnTo>
                <a:lnTo>
                  <a:pt x="320" y="258"/>
                </a:lnTo>
                <a:lnTo>
                  <a:pt x="322" y="259"/>
                </a:lnTo>
                <a:lnTo>
                  <a:pt x="324" y="261"/>
                </a:lnTo>
                <a:lnTo>
                  <a:pt x="325" y="262"/>
                </a:lnTo>
                <a:lnTo>
                  <a:pt x="327" y="263"/>
                </a:lnTo>
                <a:lnTo>
                  <a:pt x="329" y="265"/>
                </a:lnTo>
                <a:lnTo>
                  <a:pt x="330" y="266"/>
                </a:lnTo>
                <a:lnTo>
                  <a:pt x="332" y="267"/>
                </a:lnTo>
                <a:lnTo>
                  <a:pt x="334" y="269"/>
                </a:lnTo>
                <a:lnTo>
                  <a:pt x="336" y="270"/>
                </a:lnTo>
                <a:lnTo>
                  <a:pt x="337" y="271"/>
                </a:lnTo>
                <a:lnTo>
                  <a:pt x="339" y="273"/>
                </a:lnTo>
                <a:lnTo>
                  <a:pt x="341" y="274"/>
                </a:lnTo>
                <a:lnTo>
                  <a:pt x="342" y="276"/>
                </a:lnTo>
              </a:path>
            </a:pathLst>
          </a:custGeom>
          <a:noFill/>
          <a:ln w="19050">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1"/>
          <p:cNvSpPr>
            <a:spLocks/>
          </p:cNvSpPr>
          <p:nvPr/>
        </p:nvSpPr>
        <p:spPr bwMode="auto">
          <a:xfrm>
            <a:off x="3433763" y="1420813"/>
            <a:ext cx="1165225" cy="1422400"/>
          </a:xfrm>
          <a:custGeom>
            <a:avLst/>
            <a:gdLst>
              <a:gd name="T0" fmla="*/ 3 w 232"/>
              <a:gd name="T1" fmla="*/ 4 h 283"/>
              <a:gd name="T2" fmla="*/ 8 w 232"/>
              <a:gd name="T3" fmla="*/ 10 h 283"/>
              <a:gd name="T4" fmla="*/ 13 w 232"/>
              <a:gd name="T5" fmla="*/ 16 h 283"/>
              <a:gd name="T6" fmla="*/ 18 w 232"/>
              <a:gd name="T7" fmla="*/ 23 h 283"/>
              <a:gd name="T8" fmla="*/ 23 w 232"/>
              <a:gd name="T9" fmla="*/ 29 h 283"/>
              <a:gd name="T10" fmla="*/ 28 w 232"/>
              <a:gd name="T11" fmla="*/ 35 h 283"/>
              <a:gd name="T12" fmla="*/ 33 w 232"/>
              <a:gd name="T13" fmla="*/ 41 h 283"/>
              <a:gd name="T14" fmla="*/ 39 w 232"/>
              <a:gd name="T15" fmla="*/ 47 h 283"/>
              <a:gd name="T16" fmla="*/ 44 w 232"/>
              <a:gd name="T17" fmla="*/ 54 h 283"/>
              <a:gd name="T18" fmla="*/ 49 w 232"/>
              <a:gd name="T19" fmla="*/ 60 h 283"/>
              <a:gd name="T20" fmla="*/ 54 w 232"/>
              <a:gd name="T21" fmla="*/ 66 h 283"/>
              <a:gd name="T22" fmla="*/ 59 w 232"/>
              <a:gd name="T23" fmla="*/ 72 h 283"/>
              <a:gd name="T24" fmla="*/ 64 w 232"/>
              <a:gd name="T25" fmla="*/ 78 h 283"/>
              <a:gd name="T26" fmla="*/ 69 w 232"/>
              <a:gd name="T27" fmla="*/ 85 h 283"/>
              <a:gd name="T28" fmla="*/ 74 w 232"/>
              <a:gd name="T29" fmla="*/ 91 h 283"/>
              <a:gd name="T30" fmla="*/ 79 w 232"/>
              <a:gd name="T31" fmla="*/ 97 h 283"/>
              <a:gd name="T32" fmla="*/ 84 w 232"/>
              <a:gd name="T33" fmla="*/ 103 h 283"/>
              <a:gd name="T34" fmla="*/ 89 w 232"/>
              <a:gd name="T35" fmla="*/ 109 h 283"/>
              <a:gd name="T36" fmla="*/ 95 w 232"/>
              <a:gd name="T37" fmla="*/ 116 h 283"/>
              <a:gd name="T38" fmla="*/ 100 w 232"/>
              <a:gd name="T39" fmla="*/ 122 h 283"/>
              <a:gd name="T40" fmla="*/ 105 w 232"/>
              <a:gd name="T41" fmla="*/ 128 h 283"/>
              <a:gd name="T42" fmla="*/ 110 w 232"/>
              <a:gd name="T43" fmla="*/ 134 h 283"/>
              <a:gd name="T44" fmla="*/ 115 w 232"/>
              <a:gd name="T45" fmla="*/ 140 h 283"/>
              <a:gd name="T46" fmla="*/ 120 w 232"/>
              <a:gd name="T47" fmla="*/ 147 h 283"/>
              <a:gd name="T48" fmla="*/ 125 w 232"/>
              <a:gd name="T49" fmla="*/ 153 h 283"/>
              <a:gd name="T50" fmla="*/ 130 w 232"/>
              <a:gd name="T51" fmla="*/ 159 h 283"/>
              <a:gd name="T52" fmla="*/ 135 w 232"/>
              <a:gd name="T53" fmla="*/ 165 h 283"/>
              <a:gd name="T54" fmla="*/ 140 w 232"/>
              <a:gd name="T55" fmla="*/ 171 h 283"/>
              <a:gd name="T56" fmla="*/ 145 w 232"/>
              <a:gd name="T57" fmla="*/ 178 h 283"/>
              <a:gd name="T58" fmla="*/ 150 w 232"/>
              <a:gd name="T59" fmla="*/ 184 h 283"/>
              <a:gd name="T60" fmla="*/ 156 w 232"/>
              <a:gd name="T61" fmla="*/ 190 h 283"/>
              <a:gd name="T62" fmla="*/ 161 w 232"/>
              <a:gd name="T63" fmla="*/ 196 h 283"/>
              <a:gd name="T64" fmla="*/ 166 w 232"/>
              <a:gd name="T65" fmla="*/ 202 h 283"/>
              <a:gd name="T66" fmla="*/ 171 w 232"/>
              <a:gd name="T67" fmla="*/ 209 h 283"/>
              <a:gd name="T68" fmla="*/ 176 w 232"/>
              <a:gd name="T69" fmla="*/ 215 h 283"/>
              <a:gd name="T70" fmla="*/ 181 w 232"/>
              <a:gd name="T71" fmla="*/ 221 h 283"/>
              <a:gd name="T72" fmla="*/ 186 w 232"/>
              <a:gd name="T73" fmla="*/ 227 h 283"/>
              <a:gd name="T74" fmla="*/ 191 w 232"/>
              <a:gd name="T75" fmla="*/ 233 h 283"/>
              <a:gd name="T76" fmla="*/ 196 w 232"/>
              <a:gd name="T77" fmla="*/ 240 h 283"/>
              <a:gd name="T78" fmla="*/ 201 w 232"/>
              <a:gd name="T79" fmla="*/ 246 h 283"/>
              <a:gd name="T80" fmla="*/ 206 w 232"/>
              <a:gd name="T81" fmla="*/ 252 h 283"/>
              <a:gd name="T82" fmla="*/ 212 w 232"/>
              <a:gd name="T83" fmla="*/ 258 h 283"/>
              <a:gd name="T84" fmla="*/ 217 w 232"/>
              <a:gd name="T85" fmla="*/ 264 h 283"/>
              <a:gd name="T86" fmla="*/ 222 w 232"/>
              <a:gd name="T87" fmla="*/ 270 h 283"/>
              <a:gd name="T88" fmla="*/ 227 w 232"/>
              <a:gd name="T89" fmla="*/ 277 h 283"/>
              <a:gd name="T90" fmla="*/ 232 w 232"/>
              <a:gd name="T9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83">
                <a:moveTo>
                  <a:pt x="0" y="0"/>
                </a:moveTo>
                <a:lnTo>
                  <a:pt x="1" y="2"/>
                </a:lnTo>
                <a:lnTo>
                  <a:pt x="3" y="4"/>
                </a:lnTo>
                <a:lnTo>
                  <a:pt x="5" y="6"/>
                </a:lnTo>
                <a:lnTo>
                  <a:pt x="6" y="8"/>
                </a:lnTo>
                <a:lnTo>
                  <a:pt x="8" y="10"/>
                </a:lnTo>
                <a:lnTo>
                  <a:pt x="10" y="12"/>
                </a:lnTo>
                <a:lnTo>
                  <a:pt x="11" y="14"/>
                </a:lnTo>
                <a:lnTo>
                  <a:pt x="13" y="16"/>
                </a:lnTo>
                <a:lnTo>
                  <a:pt x="15" y="19"/>
                </a:lnTo>
                <a:lnTo>
                  <a:pt x="16" y="21"/>
                </a:lnTo>
                <a:lnTo>
                  <a:pt x="18" y="23"/>
                </a:lnTo>
                <a:lnTo>
                  <a:pt x="20" y="25"/>
                </a:lnTo>
                <a:lnTo>
                  <a:pt x="22" y="27"/>
                </a:lnTo>
                <a:lnTo>
                  <a:pt x="23" y="29"/>
                </a:lnTo>
                <a:lnTo>
                  <a:pt x="25" y="31"/>
                </a:lnTo>
                <a:lnTo>
                  <a:pt x="27" y="33"/>
                </a:lnTo>
                <a:lnTo>
                  <a:pt x="28" y="35"/>
                </a:lnTo>
                <a:lnTo>
                  <a:pt x="30" y="37"/>
                </a:lnTo>
                <a:lnTo>
                  <a:pt x="32" y="39"/>
                </a:lnTo>
                <a:lnTo>
                  <a:pt x="33" y="41"/>
                </a:lnTo>
                <a:lnTo>
                  <a:pt x="35" y="43"/>
                </a:lnTo>
                <a:lnTo>
                  <a:pt x="37" y="45"/>
                </a:lnTo>
                <a:lnTo>
                  <a:pt x="39" y="47"/>
                </a:lnTo>
                <a:lnTo>
                  <a:pt x="40" y="50"/>
                </a:lnTo>
                <a:lnTo>
                  <a:pt x="42" y="52"/>
                </a:lnTo>
                <a:lnTo>
                  <a:pt x="44" y="54"/>
                </a:lnTo>
                <a:lnTo>
                  <a:pt x="45" y="56"/>
                </a:lnTo>
                <a:lnTo>
                  <a:pt x="47" y="58"/>
                </a:lnTo>
                <a:lnTo>
                  <a:pt x="49" y="60"/>
                </a:lnTo>
                <a:lnTo>
                  <a:pt x="50" y="62"/>
                </a:lnTo>
                <a:lnTo>
                  <a:pt x="52" y="64"/>
                </a:lnTo>
                <a:lnTo>
                  <a:pt x="54" y="66"/>
                </a:lnTo>
                <a:lnTo>
                  <a:pt x="56" y="68"/>
                </a:lnTo>
                <a:lnTo>
                  <a:pt x="57" y="70"/>
                </a:lnTo>
                <a:lnTo>
                  <a:pt x="59" y="72"/>
                </a:lnTo>
                <a:lnTo>
                  <a:pt x="61" y="74"/>
                </a:lnTo>
                <a:lnTo>
                  <a:pt x="62" y="76"/>
                </a:lnTo>
                <a:lnTo>
                  <a:pt x="64" y="78"/>
                </a:lnTo>
                <a:lnTo>
                  <a:pt x="66" y="80"/>
                </a:lnTo>
                <a:lnTo>
                  <a:pt x="67" y="83"/>
                </a:lnTo>
                <a:lnTo>
                  <a:pt x="69" y="85"/>
                </a:lnTo>
                <a:lnTo>
                  <a:pt x="71" y="87"/>
                </a:lnTo>
                <a:lnTo>
                  <a:pt x="72" y="89"/>
                </a:lnTo>
                <a:lnTo>
                  <a:pt x="74" y="91"/>
                </a:lnTo>
                <a:lnTo>
                  <a:pt x="76" y="93"/>
                </a:lnTo>
                <a:lnTo>
                  <a:pt x="78" y="95"/>
                </a:lnTo>
                <a:lnTo>
                  <a:pt x="79" y="97"/>
                </a:lnTo>
                <a:lnTo>
                  <a:pt x="81" y="99"/>
                </a:lnTo>
                <a:lnTo>
                  <a:pt x="83" y="101"/>
                </a:lnTo>
                <a:lnTo>
                  <a:pt x="84" y="103"/>
                </a:lnTo>
                <a:lnTo>
                  <a:pt x="86" y="105"/>
                </a:lnTo>
                <a:lnTo>
                  <a:pt x="88" y="107"/>
                </a:lnTo>
                <a:lnTo>
                  <a:pt x="89" y="109"/>
                </a:lnTo>
                <a:lnTo>
                  <a:pt x="91" y="111"/>
                </a:lnTo>
                <a:lnTo>
                  <a:pt x="93" y="114"/>
                </a:lnTo>
                <a:lnTo>
                  <a:pt x="95" y="116"/>
                </a:lnTo>
                <a:lnTo>
                  <a:pt x="96" y="118"/>
                </a:lnTo>
                <a:lnTo>
                  <a:pt x="98" y="120"/>
                </a:lnTo>
                <a:lnTo>
                  <a:pt x="100" y="122"/>
                </a:lnTo>
                <a:lnTo>
                  <a:pt x="101" y="124"/>
                </a:lnTo>
                <a:lnTo>
                  <a:pt x="103" y="126"/>
                </a:lnTo>
                <a:lnTo>
                  <a:pt x="105" y="128"/>
                </a:lnTo>
                <a:lnTo>
                  <a:pt x="106" y="130"/>
                </a:lnTo>
                <a:lnTo>
                  <a:pt x="108" y="132"/>
                </a:lnTo>
                <a:lnTo>
                  <a:pt x="110" y="134"/>
                </a:lnTo>
                <a:lnTo>
                  <a:pt x="111" y="136"/>
                </a:lnTo>
                <a:lnTo>
                  <a:pt x="113" y="138"/>
                </a:lnTo>
                <a:lnTo>
                  <a:pt x="115" y="140"/>
                </a:lnTo>
                <a:lnTo>
                  <a:pt x="117" y="142"/>
                </a:lnTo>
                <a:lnTo>
                  <a:pt x="118" y="145"/>
                </a:lnTo>
                <a:lnTo>
                  <a:pt x="120" y="147"/>
                </a:lnTo>
                <a:lnTo>
                  <a:pt x="122" y="149"/>
                </a:lnTo>
                <a:lnTo>
                  <a:pt x="123" y="151"/>
                </a:lnTo>
                <a:lnTo>
                  <a:pt x="125" y="153"/>
                </a:lnTo>
                <a:lnTo>
                  <a:pt x="127" y="155"/>
                </a:lnTo>
                <a:lnTo>
                  <a:pt x="128" y="157"/>
                </a:lnTo>
                <a:lnTo>
                  <a:pt x="130" y="159"/>
                </a:lnTo>
                <a:lnTo>
                  <a:pt x="132" y="161"/>
                </a:lnTo>
                <a:lnTo>
                  <a:pt x="134" y="163"/>
                </a:lnTo>
                <a:lnTo>
                  <a:pt x="135" y="165"/>
                </a:lnTo>
                <a:lnTo>
                  <a:pt x="137" y="167"/>
                </a:lnTo>
                <a:lnTo>
                  <a:pt x="139" y="169"/>
                </a:lnTo>
                <a:lnTo>
                  <a:pt x="140" y="171"/>
                </a:lnTo>
                <a:lnTo>
                  <a:pt x="142" y="173"/>
                </a:lnTo>
                <a:lnTo>
                  <a:pt x="144" y="175"/>
                </a:lnTo>
                <a:lnTo>
                  <a:pt x="145" y="178"/>
                </a:lnTo>
                <a:lnTo>
                  <a:pt x="147" y="180"/>
                </a:lnTo>
                <a:lnTo>
                  <a:pt x="149" y="182"/>
                </a:lnTo>
                <a:lnTo>
                  <a:pt x="150" y="184"/>
                </a:lnTo>
                <a:lnTo>
                  <a:pt x="152" y="186"/>
                </a:lnTo>
                <a:lnTo>
                  <a:pt x="154" y="188"/>
                </a:lnTo>
                <a:lnTo>
                  <a:pt x="156" y="190"/>
                </a:lnTo>
                <a:lnTo>
                  <a:pt x="157" y="192"/>
                </a:lnTo>
                <a:lnTo>
                  <a:pt x="159" y="194"/>
                </a:lnTo>
                <a:lnTo>
                  <a:pt x="161" y="196"/>
                </a:lnTo>
                <a:lnTo>
                  <a:pt x="162" y="198"/>
                </a:lnTo>
                <a:lnTo>
                  <a:pt x="164" y="200"/>
                </a:lnTo>
                <a:lnTo>
                  <a:pt x="166" y="202"/>
                </a:lnTo>
                <a:lnTo>
                  <a:pt x="167" y="204"/>
                </a:lnTo>
                <a:lnTo>
                  <a:pt x="169" y="206"/>
                </a:lnTo>
                <a:lnTo>
                  <a:pt x="171" y="209"/>
                </a:lnTo>
                <a:lnTo>
                  <a:pt x="173" y="211"/>
                </a:lnTo>
                <a:lnTo>
                  <a:pt x="174" y="213"/>
                </a:lnTo>
                <a:lnTo>
                  <a:pt x="176" y="215"/>
                </a:lnTo>
                <a:lnTo>
                  <a:pt x="178" y="217"/>
                </a:lnTo>
                <a:lnTo>
                  <a:pt x="179" y="219"/>
                </a:lnTo>
                <a:lnTo>
                  <a:pt x="181" y="221"/>
                </a:lnTo>
                <a:lnTo>
                  <a:pt x="183" y="223"/>
                </a:lnTo>
                <a:lnTo>
                  <a:pt x="184" y="225"/>
                </a:lnTo>
                <a:lnTo>
                  <a:pt x="186" y="227"/>
                </a:lnTo>
                <a:lnTo>
                  <a:pt x="188" y="229"/>
                </a:lnTo>
                <a:lnTo>
                  <a:pt x="189" y="231"/>
                </a:lnTo>
                <a:lnTo>
                  <a:pt x="191" y="233"/>
                </a:lnTo>
                <a:lnTo>
                  <a:pt x="193" y="235"/>
                </a:lnTo>
                <a:lnTo>
                  <a:pt x="195" y="237"/>
                </a:lnTo>
                <a:lnTo>
                  <a:pt x="196" y="240"/>
                </a:lnTo>
                <a:lnTo>
                  <a:pt x="198" y="242"/>
                </a:lnTo>
                <a:lnTo>
                  <a:pt x="200" y="244"/>
                </a:lnTo>
                <a:lnTo>
                  <a:pt x="201" y="246"/>
                </a:lnTo>
                <a:lnTo>
                  <a:pt x="203" y="248"/>
                </a:lnTo>
                <a:lnTo>
                  <a:pt x="205" y="250"/>
                </a:lnTo>
                <a:lnTo>
                  <a:pt x="206" y="252"/>
                </a:lnTo>
                <a:lnTo>
                  <a:pt x="208" y="254"/>
                </a:lnTo>
                <a:lnTo>
                  <a:pt x="210" y="256"/>
                </a:lnTo>
                <a:lnTo>
                  <a:pt x="212" y="258"/>
                </a:lnTo>
                <a:lnTo>
                  <a:pt x="213" y="260"/>
                </a:lnTo>
                <a:lnTo>
                  <a:pt x="215" y="262"/>
                </a:lnTo>
                <a:lnTo>
                  <a:pt x="217" y="264"/>
                </a:lnTo>
                <a:lnTo>
                  <a:pt x="218" y="266"/>
                </a:lnTo>
                <a:lnTo>
                  <a:pt x="220" y="268"/>
                </a:lnTo>
                <a:lnTo>
                  <a:pt x="222" y="270"/>
                </a:lnTo>
                <a:lnTo>
                  <a:pt x="223" y="273"/>
                </a:lnTo>
                <a:lnTo>
                  <a:pt x="225" y="275"/>
                </a:lnTo>
                <a:lnTo>
                  <a:pt x="227" y="277"/>
                </a:lnTo>
                <a:lnTo>
                  <a:pt x="228" y="279"/>
                </a:lnTo>
                <a:lnTo>
                  <a:pt x="230" y="281"/>
                </a:lnTo>
                <a:lnTo>
                  <a:pt x="232" y="283"/>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22"/>
          <p:cNvSpPr>
            <a:spLocks noChangeArrowheads="1"/>
          </p:cNvSpPr>
          <p:nvPr/>
        </p:nvSpPr>
        <p:spPr bwMode="auto">
          <a:xfrm>
            <a:off x="6946597" y="4783014"/>
            <a:ext cx="1333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dirty="0">
                <a:ln>
                  <a:noFill/>
                </a:ln>
                <a:solidFill>
                  <a:srgbClr val="1A476F"/>
                </a:solidFill>
                <a:effectLst/>
                <a:latin typeface="Arial" panose="020B0604020202020204" pitchFamily="34" charset="0"/>
              </a:rPr>
              <a:t>150% FPL</a:t>
            </a:r>
            <a:endParaRPr kumimoji="0" lang="en-US" altLang="en-US" sz="2200" b="1" i="0" u="none" strike="noStrike" cap="none" normalizeH="0" dirty="0">
              <a:ln>
                <a:noFill/>
              </a:ln>
              <a:solidFill>
                <a:schemeClr val="tx1"/>
              </a:solidFill>
              <a:effectLst/>
              <a:latin typeface="Arial" panose="020B0604020202020204" pitchFamily="34" charset="0"/>
            </a:endParaRPr>
          </a:p>
        </p:txBody>
      </p:sp>
      <p:sp>
        <p:nvSpPr>
          <p:cNvPr id="19" name="Rectangle 23"/>
          <p:cNvSpPr>
            <a:spLocks noChangeArrowheads="1"/>
          </p:cNvSpPr>
          <p:nvPr/>
        </p:nvSpPr>
        <p:spPr bwMode="auto">
          <a:xfrm>
            <a:off x="5510196" y="3287815"/>
            <a:ext cx="1333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dirty="0">
                <a:ln>
                  <a:noFill/>
                </a:ln>
                <a:solidFill>
                  <a:srgbClr val="90353B"/>
                </a:solidFill>
                <a:effectLst/>
                <a:latin typeface="Arial" panose="020B0604020202020204" pitchFamily="34" charset="0"/>
              </a:rPr>
              <a:t>200% FPL</a:t>
            </a:r>
            <a:endParaRPr kumimoji="0" lang="en-US" altLang="en-US" sz="2200" b="1" i="0" u="none" strike="noStrike" cap="none" normalizeH="0" dirty="0">
              <a:ln>
                <a:noFill/>
              </a:ln>
              <a:solidFill>
                <a:schemeClr val="tx1"/>
              </a:solidFill>
              <a:effectLst/>
              <a:latin typeface="Arial" panose="020B0604020202020204" pitchFamily="34" charset="0"/>
            </a:endParaRPr>
          </a:p>
        </p:txBody>
      </p:sp>
      <p:sp>
        <p:nvSpPr>
          <p:cNvPr id="20" name="Rectangle 24"/>
          <p:cNvSpPr>
            <a:spLocks noChangeArrowheads="1"/>
          </p:cNvSpPr>
          <p:nvPr/>
        </p:nvSpPr>
        <p:spPr bwMode="auto">
          <a:xfrm>
            <a:off x="4016795" y="1651298"/>
            <a:ext cx="1333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dirty="0">
                <a:ln>
                  <a:noFill/>
                </a:ln>
                <a:solidFill>
                  <a:srgbClr val="006000"/>
                </a:solidFill>
                <a:effectLst/>
                <a:latin typeface="Arial" panose="020B0604020202020204" pitchFamily="34" charset="0"/>
              </a:rPr>
              <a:t>250% FPL</a:t>
            </a:r>
            <a:endParaRPr kumimoji="0" lang="en-US" altLang="en-US" sz="2200" b="1" i="0" u="none" strike="noStrike" cap="none" normalizeH="0" dirty="0">
              <a:ln>
                <a:noFill/>
              </a:ln>
              <a:solidFill>
                <a:schemeClr val="tx1"/>
              </a:solidFill>
              <a:effectLst/>
              <a:latin typeface="Arial" panose="020B0604020202020204" pitchFamily="34" charset="0"/>
            </a:endParaRPr>
          </a:p>
        </p:txBody>
      </p:sp>
      <p:sp>
        <p:nvSpPr>
          <p:cNvPr id="21" name="Rectangle 25"/>
          <p:cNvSpPr>
            <a:spLocks noChangeArrowheads="1"/>
          </p:cNvSpPr>
          <p:nvPr/>
        </p:nvSpPr>
        <p:spPr bwMode="auto">
          <a:xfrm>
            <a:off x="6275387" y="5449093"/>
            <a:ext cx="1209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A476F"/>
                </a:solidFill>
                <a:effectLst/>
                <a:latin typeface="Arial" panose="020B0604020202020204" pitchFamily="34" charset="0"/>
              </a:rPr>
              <a:t>(0.94, $0)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26"/>
          <p:cNvSpPr>
            <a:spLocks noChangeArrowheads="1"/>
          </p:cNvSpPr>
          <p:nvPr/>
        </p:nvSpPr>
        <p:spPr bwMode="auto">
          <a:xfrm>
            <a:off x="4287688" y="4121137"/>
            <a:ext cx="13509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A476F"/>
                </a:solidFill>
                <a:effectLst/>
                <a:latin typeface="Arial" panose="020B0604020202020204" pitchFamily="34" charset="0"/>
              </a:rPr>
              <a:t>(0.70, $39)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27"/>
          <p:cNvSpPr>
            <a:spLocks noChangeArrowheads="1"/>
          </p:cNvSpPr>
          <p:nvPr/>
        </p:nvSpPr>
        <p:spPr bwMode="auto">
          <a:xfrm>
            <a:off x="6292850" y="3863815"/>
            <a:ext cx="13509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90353B"/>
                </a:solidFill>
                <a:effectLst/>
                <a:latin typeface="Arial" panose="020B0604020202020204" pitchFamily="34" charset="0"/>
              </a:rPr>
              <a:t>(0.76, $39)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8"/>
          <p:cNvSpPr>
            <a:spLocks noChangeArrowheads="1"/>
          </p:cNvSpPr>
          <p:nvPr/>
        </p:nvSpPr>
        <p:spPr bwMode="auto">
          <a:xfrm>
            <a:off x="3126792" y="2886884"/>
            <a:ext cx="13509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90353B"/>
                </a:solidFill>
                <a:effectLst/>
                <a:latin typeface="Arial" panose="020B0604020202020204" pitchFamily="34" charset="0"/>
              </a:rPr>
              <a:t>(0.56, $77)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9"/>
          <p:cNvSpPr>
            <a:spLocks noChangeArrowheads="1"/>
          </p:cNvSpPr>
          <p:nvPr/>
        </p:nvSpPr>
        <p:spPr bwMode="auto">
          <a:xfrm>
            <a:off x="4735513" y="2578004"/>
            <a:ext cx="13509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6000"/>
                </a:solidFill>
                <a:effectLst/>
                <a:latin typeface="Arial" panose="020B0604020202020204" pitchFamily="34" charset="0"/>
              </a:rPr>
              <a:t>(0.58, $77)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30"/>
          <p:cNvSpPr>
            <a:spLocks noChangeArrowheads="1"/>
          </p:cNvSpPr>
          <p:nvPr/>
        </p:nvSpPr>
        <p:spPr bwMode="auto">
          <a:xfrm>
            <a:off x="1917327" y="1216026"/>
            <a:ext cx="14970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6000"/>
                </a:solidFill>
                <a:effectLst/>
                <a:latin typeface="Arial" panose="020B0604020202020204" pitchFamily="34" charset="0"/>
              </a:rPr>
              <a:t>(0.44, $116)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Line 31"/>
          <p:cNvSpPr>
            <a:spLocks noChangeShapeType="1"/>
          </p:cNvSpPr>
          <p:nvPr/>
        </p:nvSpPr>
        <p:spPr bwMode="auto">
          <a:xfrm flipV="1">
            <a:off x="1227138" y="933451"/>
            <a:ext cx="0" cy="48752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32"/>
          <p:cNvSpPr>
            <a:spLocks noChangeShapeType="1"/>
          </p:cNvSpPr>
          <p:nvPr/>
        </p:nvSpPr>
        <p:spPr bwMode="auto">
          <a:xfrm flipH="1">
            <a:off x="1127125" y="5648326"/>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33"/>
          <p:cNvSpPr>
            <a:spLocks noChangeArrowheads="1"/>
          </p:cNvSpPr>
          <p:nvPr/>
        </p:nvSpPr>
        <p:spPr bwMode="auto">
          <a:xfrm rot="16200000">
            <a:off x="833438" y="5418138"/>
            <a:ext cx="2508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34"/>
          <p:cNvSpPr>
            <a:spLocks noChangeShapeType="1"/>
          </p:cNvSpPr>
          <p:nvPr/>
        </p:nvSpPr>
        <p:spPr bwMode="auto">
          <a:xfrm flipH="1">
            <a:off x="1127125" y="4738688"/>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5"/>
          <p:cNvSpPr>
            <a:spLocks noChangeArrowheads="1"/>
          </p:cNvSpPr>
          <p:nvPr/>
        </p:nvSpPr>
        <p:spPr bwMode="auto">
          <a:xfrm rot="16200000">
            <a:off x="760413" y="4505326"/>
            <a:ext cx="3968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6"/>
          <p:cNvSpPr>
            <a:spLocks noChangeShapeType="1"/>
          </p:cNvSpPr>
          <p:nvPr/>
        </p:nvSpPr>
        <p:spPr bwMode="auto">
          <a:xfrm flipH="1">
            <a:off x="1127125" y="3829051"/>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37"/>
          <p:cNvSpPr>
            <a:spLocks noChangeArrowheads="1"/>
          </p:cNvSpPr>
          <p:nvPr/>
        </p:nvSpPr>
        <p:spPr bwMode="auto">
          <a:xfrm rot="16200000">
            <a:off x="760413" y="3595688"/>
            <a:ext cx="3968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8"/>
          <p:cNvSpPr>
            <a:spLocks noChangeShapeType="1"/>
          </p:cNvSpPr>
          <p:nvPr/>
        </p:nvSpPr>
        <p:spPr bwMode="auto">
          <a:xfrm flipH="1">
            <a:off x="1127125" y="2914651"/>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9"/>
          <p:cNvSpPr>
            <a:spLocks noChangeArrowheads="1"/>
          </p:cNvSpPr>
          <p:nvPr/>
        </p:nvSpPr>
        <p:spPr bwMode="auto">
          <a:xfrm rot="16200000">
            <a:off x="758825" y="2681288"/>
            <a:ext cx="3968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40"/>
          <p:cNvSpPr>
            <a:spLocks noChangeShapeType="1"/>
          </p:cNvSpPr>
          <p:nvPr/>
        </p:nvSpPr>
        <p:spPr bwMode="auto">
          <a:xfrm flipH="1">
            <a:off x="1127125" y="2005013"/>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41"/>
          <p:cNvSpPr>
            <a:spLocks noChangeArrowheads="1"/>
          </p:cNvSpPr>
          <p:nvPr/>
        </p:nvSpPr>
        <p:spPr bwMode="auto">
          <a:xfrm rot="16200000">
            <a:off x="688975" y="1773238"/>
            <a:ext cx="536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42"/>
          <p:cNvSpPr>
            <a:spLocks noChangeShapeType="1"/>
          </p:cNvSpPr>
          <p:nvPr/>
        </p:nvSpPr>
        <p:spPr bwMode="auto">
          <a:xfrm flipH="1">
            <a:off x="1127125" y="1095376"/>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43"/>
          <p:cNvSpPr>
            <a:spLocks noChangeArrowheads="1"/>
          </p:cNvSpPr>
          <p:nvPr/>
        </p:nvSpPr>
        <p:spPr bwMode="auto">
          <a:xfrm rot="16200000">
            <a:off x="690563" y="863601"/>
            <a:ext cx="536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4"/>
          <p:cNvSpPr>
            <a:spLocks noChangeArrowheads="1"/>
          </p:cNvSpPr>
          <p:nvPr/>
        </p:nvSpPr>
        <p:spPr bwMode="auto">
          <a:xfrm rot="16200000">
            <a:off x="160338" y="3133726"/>
            <a:ext cx="10398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$/month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5"/>
          <p:cNvSpPr>
            <a:spLocks noChangeShapeType="1"/>
          </p:cNvSpPr>
          <p:nvPr/>
        </p:nvSpPr>
        <p:spPr bwMode="auto">
          <a:xfrm>
            <a:off x="1227138" y="5808663"/>
            <a:ext cx="7134225"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6"/>
          <p:cNvSpPr>
            <a:spLocks noChangeShapeType="1"/>
          </p:cNvSpPr>
          <p:nvPr/>
        </p:nvSpPr>
        <p:spPr bwMode="auto">
          <a:xfrm>
            <a:off x="1389063" y="5808663"/>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7"/>
          <p:cNvSpPr>
            <a:spLocks noChangeArrowheads="1"/>
          </p:cNvSpPr>
          <p:nvPr/>
        </p:nvSpPr>
        <p:spPr bwMode="auto">
          <a:xfrm>
            <a:off x="1282700" y="5959476"/>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8"/>
          <p:cNvSpPr>
            <a:spLocks noChangeShapeType="1"/>
          </p:cNvSpPr>
          <p:nvPr/>
        </p:nvSpPr>
        <p:spPr bwMode="auto">
          <a:xfrm>
            <a:off x="3090863" y="5808663"/>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9"/>
          <p:cNvSpPr>
            <a:spLocks noChangeArrowheads="1"/>
          </p:cNvSpPr>
          <p:nvPr/>
        </p:nvSpPr>
        <p:spPr bwMode="auto">
          <a:xfrm>
            <a:off x="2986088" y="5959476"/>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50"/>
          <p:cNvSpPr>
            <a:spLocks noChangeShapeType="1"/>
          </p:cNvSpPr>
          <p:nvPr/>
        </p:nvSpPr>
        <p:spPr bwMode="auto">
          <a:xfrm>
            <a:off x="4794250" y="5808663"/>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51"/>
          <p:cNvSpPr>
            <a:spLocks noChangeArrowheads="1"/>
          </p:cNvSpPr>
          <p:nvPr/>
        </p:nvSpPr>
        <p:spPr bwMode="auto">
          <a:xfrm>
            <a:off x="4689475" y="5959476"/>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52"/>
          <p:cNvSpPr>
            <a:spLocks noChangeShapeType="1"/>
          </p:cNvSpPr>
          <p:nvPr/>
        </p:nvSpPr>
        <p:spPr bwMode="auto">
          <a:xfrm>
            <a:off x="6497638" y="5808663"/>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53"/>
          <p:cNvSpPr>
            <a:spLocks noChangeArrowheads="1"/>
          </p:cNvSpPr>
          <p:nvPr/>
        </p:nvSpPr>
        <p:spPr bwMode="auto">
          <a:xfrm>
            <a:off x="6392863" y="5959476"/>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54"/>
          <p:cNvSpPr>
            <a:spLocks noChangeShapeType="1"/>
          </p:cNvSpPr>
          <p:nvPr/>
        </p:nvSpPr>
        <p:spPr bwMode="auto">
          <a:xfrm>
            <a:off x="8201025" y="5808663"/>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55"/>
          <p:cNvSpPr>
            <a:spLocks noChangeArrowheads="1"/>
          </p:cNvSpPr>
          <p:nvPr/>
        </p:nvSpPr>
        <p:spPr bwMode="auto">
          <a:xfrm>
            <a:off x="8131175" y="5959476"/>
            <a:ext cx="250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6"/>
          <p:cNvSpPr>
            <a:spLocks noChangeArrowheads="1"/>
          </p:cNvSpPr>
          <p:nvPr/>
        </p:nvSpPr>
        <p:spPr bwMode="auto">
          <a:xfrm>
            <a:off x="3451275" y="6200001"/>
            <a:ext cx="26225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Share</a:t>
            </a:r>
            <a:r>
              <a:rPr kumimoji="0" lang="en-US" altLang="en-US" sz="1600" b="0" i="0" u="none" strike="noStrike" cap="none" normalizeH="0" dirty="0">
                <a:ln>
                  <a:noFill/>
                </a:ln>
                <a:solidFill>
                  <a:schemeClr val="tx1"/>
                </a:solidFill>
                <a:effectLst/>
                <a:latin typeface="Arial" panose="020B0604020202020204" pitchFamily="34" charset="0"/>
              </a:rPr>
              <a:t> with Formal Insurance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3" name="Rectangle 59"/>
          <p:cNvSpPr>
            <a:spLocks noChangeArrowheads="1"/>
          </p:cNvSpPr>
          <p:nvPr/>
        </p:nvSpPr>
        <p:spPr bwMode="auto">
          <a:xfrm>
            <a:off x="1133061" y="325725"/>
            <a:ext cx="71739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i="0" u="none" strike="noStrike" cap="none" normalizeH="0" baseline="0" dirty="0">
                <a:ln>
                  <a:noFill/>
                </a:ln>
                <a:solidFill>
                  <a:schemeClr val="accent1"/>
                </a:solidFill>
                <a:effectLst/>
                <a:latin typeface="Arial" panose="020B0604020202020204" pitchFamily="34" charset="0"/>
              </a:rPr>
              <a:t>Observed Demand Points</a:t>
            </a:r>
            <a:endParaRPr kumimoji="0" lang="en-US" altLang="en-US" sz="1800" i="0" u="none" strike="noStrike" cap="none" normalizeH="0" baseline="0" dirty="0">
              <a:ln>
                <a:noFill/>
              </a:ln>
              <a:solidFill>
                <a:schemeClr val="accent1"/>
              </a:solidFill>
              <a:effectLst/>
              <a:latin typeface="Arial" panose="020B0604020202020204" pitchFamily="34" charset="0"/>
            </a:endParaRPr>
          </a:p>
        </p:txBody>
      </p:sp>
      <p:sp>
        <p:nvSpPr>
          <p:cNvPr id="2" name="Footer Placeholder 1"/>
          <p:cNvSpPr>
            <a:spLocks noGrp="1"/>
          </p:cNvSpPr>
          <p:nvPr>
            <p:ph type="ftr" sz="quarter" idx="10"/>
          </p:nvPr>
        </p:nvSpPr>
        <p:spPr/>
        <p:txBody>
          <a:bodyPr/>
          <a:lstStyle/>
          <a:p>
            <a:pPr>
              <a:defRPr/>
            </a:pPr>
            <a:r>
              <a:rPr lang="en-US" altLang="en-US"/>
              <a:t>Health Insurance Subsidies: What Do They Do and What Does That Mean? </a:t>
            </a:r>
          </a:p>
        </p:txBody>
      </p:sp>
    </p:spTree>
    <p:extLst>
      <p:ext uri="{BB962C8B-B14F-4D97-AF65-F5344CB8AC3E}">
        <p14:creationId xmlns:p14="http://schemas.microsoft.com/office/powerpoint/2010/main" val="10414604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37655" y="746125"/>
            <a:ext cx="8299450" cy="603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6"/>
          <p:cNvSpPr>
            <a:spLocks noChangeArrowheads="1"/>
          </p:cNvSpPr>
          <p:nvPr/>
        </p:nvSpPr>
        <p:spPr bwMode="auto">
          <a:xfrm>
            <a:off x="344005" y="755650"/>
            <a:ext cx="8278813" cy="6026150"/>
          </a:xfrm>
          <a:prstGeom prst="rect">
            <a:avLst/>
          </a:prstGeom>
          <a:solidFill>
            <a:srgbClr val="FFFFFF"/>
          </a:solidFill>
          <a:ln w="952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Line 7"/>
          <p:cNvSpPr>
            <a:spLocks noChangeShapeType="1"/>
          </p:cNvSpPr>
          <p:nvPr/>
        </p:nvSpPr>
        <p:spPr bwMode="auto">
          <a:xfrm>
            <a:off x="1234248" y="5640860"/>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8"/>
          <p:cNvSpPr>
            <a:spLocks noChangeShapeType="1"/>
          </p:cNvSpPr>
          <p:nvPr/>
        </p:nvSpPr>
        <p:spPr bwMode="auto">
          <a:xfrm>
            <a:off x="1234248" y="4731222"/>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9"/>
          <p:cNvSpPr>
            <a:spLocks noChangeShapeType="1"/>
          </p:cNvSpPr>
          <p:nvPr/>
        </p:nvSpPr>
        <p:spPr bwMode="auto">
          <a:xfrm>
            <a:off x="1234248" y="3821585"/>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p:cNvSpPr>
            <a:spLocks noChangeShapeType="1"/>
          </p:cNvSpPr>
          <p:nvPr/>
        </p:nvSpPr>
        <p:spPr bwMode="auto">
          <a:xfrm>
            <a:off x="1234248" y="2907185"/>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1"/>
          <p:cNvSpPr>
            <a:spLocks noChangeShapeType="1"/>
          </p:cNvSpPr>
          <p:nvPr/>
        </p:nvSpPr>
        <p:spPr bwMode="auto">
          <a:xfrm>
            <a:off x="1234248" y="1997547"/>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1234248" y="1087910"/>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13"/>
          <p:cNvSpPr>
            <a:spLocks noChangeArrowheads="1"/>
          </p:cNvSpPr>
          <p:nvPr/>
        </p:nvSpPr>
        <p:spPr bwMode="auto">
          <a:xfrm>
            <a:off x="5564948" y="4137497"/>
            <a:ext cx="166688" cy="166688"/>
          </a:xfrm>
          <a:prstGeom prst="ellipse">
            <a:avLst/>
          </a:prstGeom>
          <a:solidFill>
            <a:srgbClr val="1A476F"/>
          </a:solidFill>
          <a:ln w="19050">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7630285" y="5559897"/>
            <a:ext cx="171450" cy="171450"/>
          </a:xfrm>
          <a:prstGeom prst="ellipse">
            <a:avLst/>
          </a:prstGeom>
          <a:solidFill>
            <a:srgbClr val="1A476F"/>
          </a:solidFill>
          <a:ln w="19050">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p:nvSpPr>
        <p:spPr bwMode="auto">
          <a:xfrm>
            <a:off x="4369560" y="2719860"/>
            <a:ext cx="201613" cy="176213"/>
          </a:xfrm>
          <a:custGeom>
            <a:avLst/>
            <a:gdLst>
              <a:gd name="T0" fmla="*/ 63 w 127"/>
              <a:gd name="T1" fmla="*/ 0 h 111"/>
              <a:gd name="T2" fmla="*/ 0 w 127"/>
              <a:gd name="T3" fmla="*/ 111 h 111"/>
              <a:gd name="T4" fmla="*/ 127 w 127"/>
              <a:gd name="T5" fmla="*/ 111 h 111"/>
              <a:gd name="T6" fmla="*/ 63 w 127"/>
              <a:gd name="T7" fmla="*/ 0 h 111"/>
            </a:gdLst>
            <a:ahLst/>
            <a:cxnLst>
              <a:cxn ang="0">
                <a:pos x="T0" y="T1"/>
              </a:cxn>
              <a:cxn ang="0">
                <a:pos x="T2" y="T3"/>
              </a:cxn>
              <a:cxn ang="0">
                <a:pos x="T4" y="T5"/>
              </a:cxn>
              <a:cxn ang="0">
                <a:pos x="T6" y="T7"/>
              </a:cxn>
            </a:cxnLst>
            <a:rect l="0" t="0" r="r" b="b"/>
            <a:pathLst>
              <a:path w="127" h="111">
                <a:moveTo>
                  <a:pt x="63" y="0"/>
                </a:moveTo>
                <a:lnTo>
                  <a:pt x="0" y="111"/>
                </a:lnTo>
                <a:lnTo>
                  <a:pt x="127" y="111"/>
                </a:lnTo>
                <a:lnTo>
                  <a:pt x="63" y="0"/>
                </a:lnTo>
                <a:close/>
              </a:path>
            </a:pathLst>
          </a:custGeom>
          <a:solidFill>
            <a:srgbClr val="90353B"/>
          </a:solidFill>
          <a:ln w="19050">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p:nvSpPr>
        <p:spPr bwMode="auto">
          <a:xfrm>
            <a:off x="6087235" y="4102572"/>
            <a:ext cx="206375" cy="176213"/>
          </a:xfrm>
          <a:custGeom>
            <a:avLst/>
            <a:gdLst>
              <a:gd name="T0" fmla="*/ 64 w 130"/>
              <a:gd name="T1" fmla="*/ 0 h 111"/>
              <a:gd name="T2" fmla="*/ 0 w 130"/>
              <a:gd name="T3" fmla="*/ 111 h 111"/>
              <a:gd name="T4" fmla="*/ 130 w 130"/>
              <a:gd name="T5" fmla="*/ 111 h 111"/>
              <a:gd name="T6" fmla="*/ 64 w 130"/>
              <a:gd name="T7" fmla="*/ 0 h 111"/>
            </a:gdLst>
            <a:ahLst/>
            <a:cxnLst>
              <a:cxn ang="0">
                <a:pos x="T0" y="T1"/>
              </a:cxn>
              <a:cxn ang="0">
                <a:pos x="T2" y="T3"/>
              </a:cxn>
              <a:cxn ang="0">
                <a:pos x="T4" y="T5"/>
              </a:cxn>
              <a:cxn ang="0">
                <a:pos x="T6" y="T7"/>
              </a:cxn>
            </a:cxnLst>
            <a:rect l="0" t="0" r="r" b="b"/>
            <a:pathLst>
              <a:path w="130" h="111">
                <a:moveTo>
                  <a:pt x="64" y="0"/>
                </a:moveTo>
                <a:lnTo>
                  <a:pt x="0" y="111"/>
                </a:lnTo>
                <a:lnTo>
                  <a:pt x="130" y="111"/>
                </a:lnTo>
                <a:lnTo>
                  <a:pt x="64" y="0"/>
                </a:lnTo>
                <a:close/>
              </a:path>
            </a:pathLst>
          </a:custGeom>
          <a:solidFill>
            <a:srgbClr val="90353B"/>
          </a:solidFill>
          <a:ln w="19050">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p:nvSpPr>
        <p:spPr bwMode="auto">
          <a:xfrm>
            <a:off x="3831398" y="2719860"/>
            <a:ext cx="201613" cy="176213"/>
          </a:xfrm>
          <a:custGeom>
            <a:avLst/>
            <a:gdLst>
              <a:gd name="T0" fmla="*/ 64 w 127"/>
              <a:gd name="T1" fmla="*/ 0 h 111"/>
              <a:gd name="T2" fmla="*/ 0 w 127"/>
              <a:gd name="T3" fmla="*/ 111 h 111"/>
              <a:gd name="T4" fmla="*/ 127 w 127"/>
              <a:gd name="T5" fmla="*/ 111 h 111"/>
              <a:gd name="T6" fmla="*/ 64 w 127"/>
              <a:gd name="T7" fmla="*/ 0 h 111"/>
            </a:gdLst>
            <a:ahLst/>
            <a:cxnLst>
              <a:cxn ang="0">
                <a:pos x="T0" y="T1"/>
              </a:cxn>
              <a:cxn ang="0">
                <a:pos x="T2" y="T3"/>
              </a:cxn>
              <a:cxn ang="0">
                <a:pos x="T4" y="T5"/>
              </a:cxn>
              <a:cxn ang="0">
                <a:pos x="T6" y="T7"/>
              </a:cxn>
            </a:cxnLst>
            <a:rect l="0" t="0" r="r" b="b"/>
            <a:pathLst>
              <a:path w="127" h="111">
                <a:moveTo>
                  <a:pt x="64" y="0"/>
                </a:moveTo>
                <a:lnTo>
                  <a:pt x="0" y="111"/>
                </a:lnTo>
                <a:lnTo>
                  <a:pt x="127" y="111"/>
                </a:lnTo>
                <a:lnTo>
                  <a:pt x="64" y="0"/>
                </a:lnTo>
                <a:close/>
              </a:path>
            </a:pathLst>
          </a:custGeom>
          <a:solidFill>
            <a:srgbClr val="1A476F"/>
          </a:solidFill>
          <a:ln w="19050">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p:nvSpPr>
        <p:spPr bwMode="auto">
          <a:xfrm>
            <a:off x="5550660" y="4102572"/>
            <a:ext cx="204788" cy="176213"/>
          </a:xfrm>
          <a:custGeom>
            <a:avLst/>
            <a:gdLst>
              <a:gd name="T0" fmla="*/ 63 w 129"/>
              <a:gd name="T1" fmla="*/ 0 h 111"/>
              <a:gd name="T2" fmla="*/ 0 w 129"/>
              <a:gd name="T3" fmla="*/ 111 h 111"/>
              <a:gd name="T4" fmla="*/ 129 w 129"/>
              <a:gd name="T5" fmla="*/ 111 h 111"/>
              <a:gd name="T6" fmla="*/ 63 w 129"/>
              <a:gd name="T7" fmla="*/ 0 h 111"/>
            </a:gdLst>
            <a:ahLst/>
            <a:cxnLst>
              <a:cxn ang="0">
                <a:pos x="T0" y="T1"/>
              </a:cxn>
              <a:cxn ang="0">
                <a:pos x="T2" y="T3"/>
              </a:cxn>
              <a:cxn ang="0">
                <a:pos x="T4" y="T5"/>
              </a:cxn>
              <a:cxn ang="0">
                <a:pos x="T6" y="T7"/>
              </a:cxn>
            </a:cxnLst>
            <a:rect l="0" t="0" r="r" b="b"/>
            <a:pathLst>
              <a:path w="129" h="111">
                <a:moveTo>
                  <a:pt x="63" y="0"/>
                </a:moveTo>
                <a:lnTo>
                  <a:pt x="0" y="111"/>
                </a:lnTo>
                <a:lnTo>
                  <a:pt x="129" y="111"/>
                </a:lnTo>
                <a:lnTo>
                  <a:pt x="63" y="0"/>
                </a:lnTo>
                <a:close/>
              </a:path>
            </a:pathLst>
          </a:custGeom>
          <a:solidFill>
            <a:srgbClr val="1A476F"/>
          </a:solidFill>
          <a:ln w="19050">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9"/>
          <p:cNvSpPr>
            <a:spLocks noChangeArrowheads="1"/>
          </p:cNvSpPr>
          <p:nvPr/>
        </p:nvSpPr>
        <p:spPr bwMode="auto">
          <a:xfrm>
            <a:off x="3355148" y="1329210"/>
            <a:ext cx="169863" cy="169863"/>
          </a:xfrm>
          <a:prstGeom prst="rect">
            <a:avLst/>
          </a:prstGeom>
          <a:solidFill>
            <a:srgbClr val="006000"/>
          </a:solidFill>
          <a:ln w="19050">
            <a:solidFill>
              <a:srgbClr val="006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20"/>
          <p:cNvSpPr>
            <a:spLocks noChangeArrowheads="1"/>
          </p:cNvSpPr>
          <p:nvPr/>
        </p:nvSpPr>
        <p:spPr bwMode="auto">
          <a:xfrm>
            <a:off x="4520373" y="2750022"/>
            <a:ext cx="171450" cy="171450"/>
          </a:xfrm>
          <a:prstGeom prst="rect">
            <a:avLst/>
          </a:prstGeom>
          <a:solidFill>
            <a:srgbClr val="006000"/>
          </a:solidFill>
          <a:ln w="19050">
            <a:solidFill>
              <a:srgbClr val="006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21"/>
          <p:cNvSpPr>
            <a:spLocks noChangeArrowheads="1"/>
          </p:cNvSpPr>
          <p:nvPr/>
        </p:nvSpPr>
        <p:spPr bwMode="auto">
          <a:xfrm>
            <a:off x="2682048" y="1329210"/>
            <a:ext cx="169863" cy="169863"/>
          </a:xfrm>
          <a:prstGeom prst="rect">
            <a:avLst/>
          </a:prstGeom>
          <a:solidFill>
            <a:srgbClr val="1A476F"/>
          </a:solidFill>
          <a:ln w="1905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2"/>
          <p:cNvSpPr>
            <a:spLocks noChangeArrowheads="1"/>
          </p:cNvSpPr>
          <p:nvPr/>
        </p:nvSpPr>
        <p:spPr bwMode="auto">
          <a:xfrm>
            <a:off x="3847273" y="2750022"/>
            <a:ext cx="171450" cy="171450"/>
          </a:xfrm>
          <a:prstGeom prst="rect">
            <a:avLst/>
          </a:prstGeom>
          <a:solidFill>
            <a:srgbClr val="1A476F"/>
          </a:solidFill>
          <a:ln w="1905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p:nvSpPr>
        <p:spPr bwMode="auto">
          <a:xfrm>
            <a:off x="5650673" y="4223222"/>
            <a:ext cx="2065338" cy="1422400"/>
          </a:xfrm>
          <a:custGeom>
            <a:avLst/>
            <a:gdLst>
              <a:gd name="T0" fmla="*/ 6 w 411"/>
              <a:gd name="T1" fmla="*/ 3 h 283"/>
              <a:gd name="T2" fmla="*/ 12 w 411"/>
              <a:gd name="T3" fmla="*/ 8 h 283"/>
              <a:gd name="T4" fmla="*/ 19 w 411"/>
              <a:gd name="T5" fmla="*/ 12 h 283"/>
              <a:gd name="T6" fmla="*/ 26 w 411"/>
              <a:gd name="T7" fmla="*/ 17 h 283"/>
              <a:gd name="T8" fmla="*/ 33 w 411"/>
              <a:gd name="T9" fmla="*/ 22 h 283"/>
              <a:gd name="T10" fmla="*/ 39 w 411"/>
              <a:gd name="T11" fmla="*/ 26 h 283"/>
              <a:gd name="T12" fmla="*/ 46 w 411"/>
              <a:gd name="T13" fmla="*/ 31 h 283"/>
              <a:gd name="T14" fmla="*/ 53 w 411"/>
              <a:gd name="T15" fmla="*/ 36 h 283"/>
              <a:gd name="T16" fmla="*/ 60 w 411"/>
              <a:gd name="T17" fmla="*/ 41 h 283"/>
              <a:gd name="T18" fmla="*/ 67 w 411"/>
              <a:gd name="T19" fmla="*/ 45 h 283"/>
              <a:gd name="T20" fmla="*/ 73 w 411"/>
              <a:gd name="T21" fmla="*/ 50 h 283"/>
              <a:gd name="T22" fmla="*/ 80 w 411"/>
              <a:gd name="T23" fmla="*/ 55 h 283"/>
              <a:gd name="T24" fmla="*/ 87 w 411"/>
              <a:gd name="T25" fmla="*/ 59 h 283"/>
              <a:gd name="T26" fmla="*/ 94 w 411"/>
              <a:gd name="T27" fmla="*/ 64 h 283"/>
              <a:gd name="T28" fmla="*/ 101 w 411"/>
              <a:gd name="T29" fmla="*/ 69 h 283"/>
              <a:gd name="T30" fmla="*/ 107 w 411"/>
              <a:gd name="T31" fmla="*/ 73 h 283"/>
              <a:gd name="T32" fmla="*/ 114 w 411"/>
              <a:gd name="T33" fmla="*/ 78 h 283"/>
              <a:gd name="T34" fmla="*/ 121 w 411"/>
              <a:gd name="T35" fmla="*/ 83 h 283"/>
              <a:gd name="T36" fmla="*/ 128 w 411"/>
              <a:gd name="T37" fmla="*/ 87 h 283"/>
              <a:gd name="T38" fmla="*/ 134 w 411"/>
              <a:gd name="T39" fmla="*/ 92 h 283"/>
              <a:gd name="T40" fmla="*/ 141 w 411"/>
              <a:gd name="T41" fmla="*/ 97 h 283"/>
              <a:gd name="T42" fmla="*/ 148 w 411"/>
              <a:gd name="T43" fmla="*/ 101 h 283"/>
              <a:gd name="T44" fmla="*/ 155 w 411"/>
              <a:gd name="T45" fmla="*/ 106 h 283"/>
              <a:gd name="T46" fmla="*/ 162 w 411"/>
              <a:gd name="T47" fmla="*/ 111 h 283"/>
              <a:gd name="T48" fmla="*/ 168 w 411"/>
              <a:gd name="T49" fmla="*/ 115 h 283"/>
              <a:gd name="T50" fmla="*/ 175 w 411"/>
              <a:gd name="T51" fmla="*/ 120 h 283"/>
              <a:gd name="T52" fmla="*/ 182 w 411"/>
              <a:gd name="T53" fmla="*/ 125 h 283"/>
              <a:gd name="T54" fmla="*/ 189 w 411"/>
              <a:gd name="T55" fmla="*/ 129 h 283"/>
              <a:gd name="T56" fmla="*/ 196 w 411"/>
              <a:gd name="T57" fmla="*/ 134 h 283"/>
              <a:gd name="T58" fmla="*/ 202 w 411"/>
              <a:gd name="T59" fmla="*/ 139 h 283"/>
              <a:gd name="T60" fmla="*/ 209 w 411"/>
              <a:gd name="T61" fmla="*/ 143 h 283"/>
              <a:gd name="T62" fmla="*/ 216 w 411"/>
              <a:gd name="T63" fmla="*/ 148 h 283"/>
              <a:gd name="T64" fmla="*/ 223 w 411"/>
              <a:gd name="T65" fmla="*/ 153 h 283"/>
              <a:gd name="T66" fmla="*/ 229 w 411"/>
              <a:gd name="T67" fmla="*/ 157 h 283"/>
              <a:gd name="T68" fmla="*/ 236 w 411"/>
              <a:gd name="T69" fmla="*/ 162 h 283"/>
              <a:gd name="T70" fmla="*/ 243 w 411"/>
              <a:gd name="T71" fmla="*/ 167 h 283"/>
              <a:gd name="T72" fmla="*/ 250 w 411"/>
              <a:gd name="T73" fmla="*/ 171 h 283"/>
              <a:gd name="T74" fmla="*/ 257 w 411"/>
              <a:gd name="T75" fmla="*/ 176 h 283"/>
              <a:gd name="T76" fmla="*/ 263 w 411"/>
              <a:gd name="T77" fmla="*/ 181 h 283"/>
              <a:gd name="T78" fmla="*/ 270 w 411"/>
              <a:gd name="T79" fmla="*/ 185 h 283"/>
              <a:gd name="T80" fmla="*/ 277 w 411"/>
              <a:gd name="T81" fmla="*/ 190 h 283"/>
              <a:gd name="T82" fmla="*/ 284 w 411"/>
              <a:gd name="T83" fmla="*/ 195 h 283"/>
              <a:gd name="T84" fmla="*/ 291 w 411"/>
              <a:gd name="T85" fmla="*/ 199 h 283"/>
              <a:gd name="T86" fmla="*/ 297 w 411"/>
              <a:gd name="T87" fmla="*/ 204 h 283"/>
              <a:gd name="T88" fmla="*/ 304 w 411"/>
              <a:gd name="T89" fmla="*/ 209 h 283"/>
              <a:gd name="T90" fmla="*/ 311 w 411"/>
              <a:gd name="T91" fmla="*/ 214 h 283"/>
              <a:gd name="T92" fmla="*/ 318 w 411"/>
              <a:gd name="T93" fmla="*/ 218 h 283"/>
              <a:gd name="T94" fmla="*/ 324 w 411"/>
              <a:gd name="T95" fmla="*/ 223 h 283"/>
              <a:gd name="T96" fmla="*/ 331 w 411"/>
              <a:gd name="T97" fmla="*/ 228 h 283"/>
              <a:gd name="T98" fmla="*/ 338 w 411"/>
              <a:gd name="T99" fmla="*/ 232 h 283"/>
              <a:gd name="T100" fmla="*/ 345 w 411"/>
              <a:gd name="T101" fmla="*/ 237 h 283"/>
              <a:gd name="T102" fmla="*/ 352 w 411"/>
              <a:gd name="T103" fmla="*/ 242 h 283"/>
              <a:gd name="T104" fmla="*/ 358 w 411"/>
              <a:gd name="T105" fmla="*/ 246 h 283"/>
              <a:gd name="T106" fmla="*/ 365 w 411"/>
              <a:gd name="T107" fmla="*/ 251 h 283"/>
              <a:gd name="T108" fmla="*/ 372 w 411"/>
              <a:gd name="T109" fmla="*/ 256 h 283"/>
              <a:gd name="T110" fmla="*/ 379 w 411"/>
              <a:gd name="T111" fmla="*/ 260 h 283"/>
              <a:gd name="T112" fmla="*/ 385 w 411"/>
              <a:gd name="T113" fmla="*/ 265 h 283"/>
              <a:gd name="T114" fmla="*/ 392 w 411"/>
              <a:gd name="T115" fmla="*/ 270 h 283"/>
              <a:gd name="T116" fmla="*/ 399 w 411"/>
              <a:gd name="T117" fmla="*/ 274 h 283"/>
              <a:gd name="T118" fmla="*/ 406 w 411"/>
              <a:gd name="T119" fmla="*/ 27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1" h="283">
                <a:moveTo>
                  <a:pt x="0" y="0"/>
                </a:moveTo>
                <a:lnTo>
                  <a:pt x="2" y="1"/>
                </a:lnTo>
                <a:lnTo>
                  <a:pt x="4" y="2"/>
                </a:lnTo>
                <a:lnTo>
                  <a:pt x="6" y="3"/>
                </a:lnTo>
                <a:lnTo>
                  <a:pt x="7" y="4"/>
                </a:lnTo>
                <a:lnTo>
                  <a:pt x="9" y="5"/>
                </a:lnTo>
                <a:lnTo>
                  <a:pt x="11" y="7"/>
                </a:lnTo>
                <a:lnTo>
                  <a:pt x="12" y="8"/>
                </a:lnTo>
                <a:lnTo>
                  <a:pt x="14" y="9"/>
                </a:lnTo>
                <a:lnTo>
                  <a:pt x="16" y="10"/>
                </a:lnTo>
                <a:lnTo>
                  <a:pt x="17" y="11"/>
                </a:lnTo>
                <a:lnTo>
                  <a:pt x="19" y="12"/>
                </a:lnTo>
                <a:lnTo>
                  <a:pt x="21" y="14"/>
                </a:lnTo>
                <a:lnTo>
                  <a:pt x="23" y="15"/>
                </a:lnTo>
                <a:lnTo>
                  <a:pt x="24" y="16"/>
                </a:lnTo>
                <a:lnTo>
                  <a:pt x="26" y="17"/>
                </a:lnTo>
                <a:lnTo>
                  <a:pt x="28" y="18"/>
                </a:lnTo>
                <a:lnTo>
                  <a:pt x="29" y="19"/>
                </a:lnTo>
                <a:lnTo>
                  <a:pt x="31" y="21"/>
                </a:lnTo>
                <a:lnTo>
                  <a:pt x="33" y="22"/>
                </a:lnTo>
                <a:lnTo>
                  <a:pt x="34" y="23"/>
                </a:lnTo>
                <a:lnTo>
                  <a:pt x="36" y="24"/>
                </a:lnTo>
                <a:lnTo>
                  <a:pt x="38" y="25"/>
                </a:lnTo>
                <a:lnTo>
                  <a:pt x="39" y="26"/>
                </a:lnTo>
                <a:lnTo>
                  <a:pt x="41" y="28"/>
                </a:lnTo>
                <a:lnTo>
                  <a:pt x="43" y="29"/>
                </a:lnTo>
                <a:lnTo>
                  <a:pt x="45" y="30"/>
                </a:lnTo>
                <a:lnTo>
                  <a:pt x="46" y="31"/>
                </a:lnTo>
                <a:lnTo>
                  <a:pt x="48" y="32"/>
                </a:lnTo>
                <a:lnTo>
                  <a:pt x="50" y="33"/>
                </a:lnTo>
                <a:lnTo>
                  <a:pt x="51" y="35"/>
                </a:lnTo>
                <a:lnTo>
                  <a:pt x="53" y="36"/>
                </a:lnTo>
                <a:lnTo>
                  <a:pt x="55" y="37"/>
                </a:lnTo>
                <a:lnTo>
                  <a:pt x="56" y="38"/>
                </a:lnTo>
                <a:lnTo>
                  <a:pt x="58" y="39"/>
                </a:lnTo>
                <a:lnTo>
                  <a:pt x="60" y="41"/>
                </a:lnTo>
                <a:lnTo>
                  <a:pt x="62" y="42"/>
                </a:lnTo>
                <a:lnTo>
                  <a:pt x="63" y="43"/>
                </a:lnTo>
                <a:lnTo>
                  <a:pt x="65" y="44"/>
                </a:lnTo>
                <a:lnTo>
                  <a:pt x="67" y="45"/>
                </a:lnTo>
                <a:lnTo>
                  <a:pt x="68" y="46"/>
                </a:lnTo>
                <a:lnTo>
                  <a:pt x="70" y="48"/>
                </a:lnTo>
                <a:lnTo>
                  <a:pt x="72" y="49"/>
                </a:lnTo>
                <a:lnTo>
                  <a:pt x="73" y="50"/>
                </a:lnTo>
                <a:lnTo>
                  <a:pt x="75" y="51"/>
                </a:lnTo>
                <a:lnTo>
                  <a:pt x="77" y="52"/>
                </a:lnTo>
                <a:lnTo>
                  <a:pt x="79" y="53"/>
                </a:lnTo>
                <a:lnTo>
                  <a:pt x="80" y="55"/>
                </a:lnTo>
                <a:lnTo>
                  <a:pt x="82" y="56"/>
                </a:lnTo>
                <a:lnTo>
                  <a:pt x="84" y="57"/>
                </a:lnTo>
                <a:lnTo>
                  <a:pt x="85" y="58"/>
                </a:lnTo>
                <a:lnTo>
                  <a:pt x="87" y="59"/>
                </a:lnTo>
                <a:lnTo>
                  <a:pt x="89" y="60"/>
                </a:lnTo>
                <a:lnTo>
                  <a:pt x="90" y="62"/>
                </a:lnTo>
                <a:lnTo>
                  <a:pt x="92" y="63"/>
                </a:lnTo>
                <a:lnTo>
                  <a:pt x="94" y="64"/>
                </a:lnTo>
                <a:lnTo>
                  <a:pt x="95" y="65"/>
                </a:lnTo>
                <a:lnTo>
                  <a:pt x="97" y="66"/>
                </a:lnTo>
                <a:lnTo>
                  <a:pt x="99" y="67"/>
                </a:lnTo>
                <a:lnTo>
                  <a:pt x="101" y="69"/>
                </a:lnTo>
                <a:lnTo>
                  <a:pt x="102" y="70"/>
                </a:lnTo>
                <a:lnTo>
                  <a:pt x="104" y="71"/>
                </a:lnTo>
                <a:lnTo>
                  <a:pt x="106" y="72"/>
                </a:lnTo>
                <a:lnTo>
                  <a:pt x="107" y="73"/>
                </a:lnTo>
                <a:lnTo>
                  <a:pt x="109" y="74"/>
                </a:lnTo>
                <a:lnTo>
                  <a:pt x="111" y="76"/>
                </a:lnTo>
                <a:lnTo>
                  <a:pt x="112" y="77"/>
                </a:lnTo>
                <a:lnTo>
                  <a:pt x="114" y="78"/>
                </a:lnTo>
                <a:lnTo>
                  <a:pt x="116" y="79"/>
                </a:lnTo>
                <a:lnTo>
                  <a:pt x="118" y="80"/>
                </a:lnTo>
                <a:lnTo>
                  <a:pt x="119" y="81"/>
                </a:lnTo>
                <a:lnTo>
                  <a:pt x="121" y="83"/>
                </a:lnTo>
                <a:lnTo>
                  <a:pt x="123" y="84"/>
                </a:lnTo>
                <a:lnTo>
                  <a:pt x="124" y="85"/>
                </a:lnTo>
                <a:lnTo>
                  <a:pt x="126" y="86"/>
                </a:lnTo>
                <a:lnTo>
                  <a:pt x="128" y="87"/>
                </a:lnTo>
                <a:lnTo>
                  <a:pt x="129" y="88"/>
                </a:lnTo>
                <a:lnTo>
                  <a:pt x="131" y="90"/>
                </a:lnTo>
                <a:lnTo>
                  <a:pt x="133" y="91"/>
                </a:lnTo>
                <a:lnTo>
                  <a:pt x="134" y="92"/>
                </a:lnTo>
                <a:lnTo>
                  <a:pt x="136" y="93"/>
                </a:lnTo>
                <a:lnTo>
                  <a:pt x="138" y="94"/>
                </a:lnTo>
                <a:lnTo>
                  <a:pt x="140" y="95"/>
                </a:lnTo>
                <a:lnTo>
                  <a:pt x="141" y="97"/>
                </a:lnTo>
                <a:lnTo>
                  <a:pt x="143" y="98"/>
                </a:lnTo>
                <a:lnTo>
                  <a:pt x="145" y="99"/>
                </a:lnTo>
                <a:lnTo>
                  <a:pt x="146" y="100"/>
                </a:lnTo>
                <a:lnTo>
                  <a:pt x="148" y="101"/>
                </a:lnTo>
                <a:lnTo>
                  <a:pt x="150" y="102"/>
                </a:lnTo>
                <a:lnTo>
                  <a:pt x="151" y="104"/>
                </a:lnTo>
                <a:lnTo>
                  <a:pt x="153" y="105"/>
                </a:lnTo>
                <a:lnTo>
                  <a:pt x="155" y="106"/>
                </a:lnTo>
                <a:lnTo>
                  <a:pt x="157" y="107"/>
                </a:lnTo>
                <a:lnTo>
                  <a:pt x="158" y="108"/>
                </a:lnTo>
                <a:lnTo>
                  <a:pt x="160" y="109"/>
                </a:lnTo>
                <a:lnTo>
                  <a:pt x="162" y="111"/>
                </a:lnTo>
                <a:lnTo>
                  <a:pt x="163" y="112"/>
                </a:lnTo>
                <a:lnTo>
                  <a:pt x="165" y="113"/>
                </a:lnTo>
                <a:lnTo>
                  <a:pt x="167" y="114"/>
                </a:lnTo>
                <a:lnTo>
                  <a:pt x="168" y="115"/>
                </a:lnTo>
                <a:lnTo>
                  <a:pt x="170" y="116"/>
                </a:lnTo>
                <a:lnTo>
                  <a:pt x="172" y="118"/>
                </a:lnTo>
                <a:lnTo>
                  <a:pt x="173" y="119"/>
                </a:lnTo>
                <a:lnTo>
                  <a:pt x="175" y="120"/>
                </a:lnTo>
                <a:lnTo>
                  <a:pt x="177" y="121"/>
                </a:lnTo>
                <a:lnTo>
                  <a:pt x="179" y="122"/>
                </a:lnTo>
                <a:lnTo>
                  <a:pt x="180" y="124"/>
                </a:lnTo>
                <a:lnTo>
                  <a:pt x="182" y="125"/>
                </a:lnTo>
                <a:lnTo>
                  <a:pt x="184" y="126"/>
                </a:lnTo>
                <a:lnTo>
                  <a:pt x="185" y="127"/>
                </a:lnTo>
                <a:lnTo>
                  <a:pt x="187" y="128"/>
                </a:lnTo>
                <a:lnTo>
                  <a:pt x="189" y="129"/>
                </a:lnTo>
                <a:lnTo>
                  <a:pt x="190" y="131"/>
                </a:lnTo>
                <a:lnTo>
                  <a:pt x="192" y="132"/>
                </a:lnTo>
                <a:lnTo>
                  <a:pt x="194" y="133"/>
                </a:lnTo>
                <a:lnTo>
                  <a:pt x="196" y="134"/>
                </a:lnTo>
                <a:lnTo>
                  <a:pt x="197" y="135"/>
                </a:lnTo>
                <a:lnTo>
                  <a:pt x="199" y="136"/>
                </a:lnTo>
                <a:lnTo>
                  <a:pt x="201" y="138"/>
                </a:lnTo>
                <a:lnTo>
                  <a:pt x="202" y="139"/>
                </a:lnTo>
                <a:lnTo>
                  <a:pt x="204" y="140"/>
                </a:lnTo>
                <a:lnTo>
                  <a:pt x="206" y="141"/>
                </a:lnTo>
                <a:lnTo>
                  <a:pt x="207" y="142"/>
                </a:lnTo>
                <a:lnTo>
                  <a:pt x="209" y="143"/>
                </a:lnTo>
                <a:lnTo>
                  <a:pt x="211" y="145"/>
                </a:lnTo>
                <a:lnTo>
                  <a:pt x="212" y="146"/>
                </a:lnTo>
                <a:lnTo>
                  <a:pt x="214" y="147"/>
                </a:lnTo>
                <a:lnTo>
                  <a:pt x="216" y="148"/>
                </a:lnTo>
                <a:lnTo>
                  <a:pt x="218" y="149"/>
                </a:lnTo>
                <a:lnTo>
                  <a:pt x="219" y="150"/>
                </a:lnTo>
                <a:lnTo>
                  <a:pt x="221" y="152"/>
                </a:lnTo>
                <a:lnTo>
                  <a:pt x="223" y="153"/>
                </a:lnTo>
                <a:lnTo>
                  <a:pt x="224" y="154"/>
                </a:lnTo>
                <a:lnTo>
                  <a:pt x="226" y="155"/>
                </a:lnTo>
                <a:lnTo>
                  <a:pt x="228" y="156"/>
                </a:lnTo>
                <a:lnTo>
                  <a:pt x="229" y="157"/>
                </a:lnTo>
                <a:lnTo>
                  <a:pt x="231" y="159"/>
                </a:lnTo>
                <a:lnTo>
                  <a:pt x="233" y="160"/>
                </a:lnTo>
                <a:lnTo>
                  <a:pt x="235" y="161"/>
                </a:lnTo>
                <a:lnTo>
                  <a:pt x="236" y="162"/>
                </a:lnTo>
                <a:lnTo>
                  <a:pt x="238" y="163"/>
                </a:lnTo>
                <a:lnTo>
                  <a:pt x="240" y="164"/>
                </a:lnTo>
                <a:lnTo>
                  <a:pt x="241" y="166"/>
                </a:lnTo>
                <a:lnTo>
                  <a:pt x="243" y="167"/>
                </a:lnTo>
                <a:lnTo>
                  <a:pt x="245" y="168"/>
                </a:lnTo>
                <a:lnTo>
                  <a:pt x="246" y="169"/>
                </a:lnTo>
                <a:lnTo>
                  <a:pt x="248" y="170"/>
                </a:lnTo>
                <a:lnTo>
                  <a:pt x="250" y="171"/>
                </a:lnTo>
                <a:lnTo>
                  <a:pt x="251" y="173"/>
                </a:lnTo>
                <a:lnTo>
                  <a:pt x="253" y="174"/>
                </a:lnTo>
                <a:lnTo>
                  <a:pt x="255" y="175"/>
                </a:lnTo>
                <a:lnTo>
                  <a:pt x="257" y="176"/>
                </a:lnTo>
                <a:lnTo>
                  <a:pt x="258" y="177"/>
                </a:lnTo>
                <a:lnTo>
                  <a:pt x="260" y="178"/>
                </a:lnTo>
                <a:lnTo>
                  <a:pt x="262" y="180"/>
                </a:lnTo>
                <a:lnTo>
                  <a:pt x="263" y="181"/>
                </a:lnTo>
                <a:lnTo>
                  <a:pt x="265" y="182"/>
                </a:lnTo>
                <a:lnTo>
                  <a:pt x="267" y="183"/>
                </a:lnTo>
                <a:lnTo>
                  <a:pt x="268" y="184"/>
                </a:lnTo>
                <a:lnTo>
                  <a:pt x="270" y="185"/>
                </a:lnTo>
                <a:lnTo>
                  <a:pt x="272" y="187"/>
                </a:lnTo>
                <a:lnTo>
                  <a:pt x="274" y="188"/>
                </a:lnTo>
                <a:lnTo>
                  <a:pt x="275" y="189"/>
                </a:lnTo>
                <a:lnTo>
                  <a:pt x="277" y="190"/>
                </a:lnTo>
                <a:lnTo>
                  <a:pt x="279" y="191"/>
                </a:lnTo>
                <a:lnTo>
                  <a:pt x="280" y="192"/>
                </a:lnTo>
                <a:lnTo>
                  <a:pt x="282" y="194"/>
                </a:lnTo>
                <a:lnTo>
                  <a:pt x="284" y="195"/>
                </a:lnTo>
                <a:lnTo>
                  <a:pt x="285" y="196"/>
                </a:lnTo>
                <a:lnTo>
                  <a:pt x="287" y="197"/>
                </a:lnTo>
                <a:lnTo>
                  <a:pt x="289" y="198"/>
                </a:lnTo>
                <a:lnTo>
                  <a:pt x="291" y="199"/>
                </a:lnTo>
                <a:lnTo>
                  <a:pt x="292" y="201"/>
                </a:lnTo>
                <a:lnTo>
                  <a:pt x="294" y="202"/>
                </a:lnTo>
                <a:lnTo>
                  <a:pt x="296" y="203"/>
                </a:lnTo>
                <a:lnTo>
                  <a:pt x="297" y="204"/>
                </a:lnTo>
                <a:lnTo>
                  <a:pt x="299" y="205"/>
                </a:lnTo>
                <a:lnTo>
                  <a:pt x="301" y="207"/>
                </a:lnTo>
                <a:lnTo>
                  <a:pt x="302" y="208"/>
                </a:lnTo>
                <a:lnTo>
                  <a:pt x="304" y="209"/>
                </a:lnTo>
                <a:lnTo>
                  <a:pt x="306" y="210"/>
                </a:lnTo>
                <a:lnTo>
                  <a:pt x="307" y="211"/>
                </a:lnTo>
                <a:lnTo>
                  <a:pt x="309" y="212"/>
                </a:lnTo>
                <a:lnTo>
                  <a:pt x="311" y="214"/>
                </a:lnTo>
                <a:lnTo>
                  <a:pt x="313" y="215"/>
                </a:lnTo>
                <a:lnTo>
                  <a:pt x="314" y="216"/>
                </a:lnTo>
                <a:lnTo>
                  <a:pt x="316" y="217"/>
                </a:lnTo>
                <a:lnTo>
                  <a:pt x="318" y="218"/>
                </a:lnTo>
                <a:lnTo>
                  <a:pt x="319" y="219"/>
                </a:lnTo>
                <a:lnTo>
                  <a:pt x="321" y="221"/>
                </a:lnTo>
                <a:lnTo>
                  <a:pt x="323" y="222"/>
                </a:lnTo>
                <a:lnTo>
                  <a:pt x="324" y="223"/>
                </a:lnTo>
                <a:lnTo>
                  <a:pt x="326" y="224"/>
                </a:lnTo>
                <a:lnTo>
                  <a:pt x="328" y="225"/>
                </a:lnTo>
                <a:lnTo>
                  <a:pt x="330" y="226"/>
                </a:lnTo>
                <a:lnTo>
                  <a:pt x="331" y="228"/>
                </a:lnTo>
                <a:lnTo>
                  <a:pt x="333" y="229"/>
                </a:lnTo>
                <a:lnTo>
                  <a:pt x="335" y="230"/>
                </a:lnTo>
                <a:lnTo>
                  <a:pt x="336" y="231"/>
                </a:lnTo>
                <a:lnTo>
                  <a:pt x="338" y="232"/>
                </a:lnTo>
                <a:lnTo>
                  <a:pt x="340" y="233"/>
                </a:lnTo>
                <a:lnTo>
                  <a:pt x="341" y="235"/>
                </a:lnTo>
                <a:lnTo>
                  <a:pt x="343" y="236"/>
                </a:lnTo>
                <a:lnTo>
                  <a:pt x="345" y="237"/>
                </a:lnTo>
                <a:lnTo>
                  <a:pt x="346" y="238"/>
                </a:lnTo>
                <a:lnTo>
                  <a:pt x="348" y="239"/>
                </a:lnTo>
                <a:lnTo>
                  <a:pt x="350" y="240"/>
                </a:lnTo>
                <a:lnTo>
                  <a:pt x="352" y="242"/>
                </a:lnTo>
                <a:lnTo>
                  <a:pt x="353" y="243"/>
                </a:lnTo>
                <a:lnTo>
                  <a:pt x="355" y="244"/>
                </a:lnTo>
                <a:lnTo>
                  <a:pt x="357" y="245"/>
                </a:lnTo>
                <a:lnTo>
                  <a:pt x="358" y="246"/>
                </a:lnTo>
                <a:lnTo>
                  <a:pt x="360" y="247"/>
                </a:lnTo>
                <a:lnTo>
                  <a:pt x="362" y="249"/>
                </a:lnTo>
                <a:lnTo>
                  <a:pt x="363" y="250"/>
                </a:lnTo>
                <a:lnTo>
                  <a:pt x="365" y="251"/>
                </a:lnTo>
                <a:lnTo>
                  <a:pt x="367" y="252"/>
                </a:lnTo>
                <a:lnTo>
                  <a:pt x="369" y="253"/>
                </a:lnTo>
                <a:lnTo>
                  <a:pt x="370" y="254"/>
                </a:lnTo>
                <a:lnTo>
                  <a:pt x="372" y="256"/>
                </a:lnTo>
                <a:lnTo>
                  <a:pt x="374" y="257"/>
                </a:lnTo>
                <a:lnTo>
                  <a:pt x="375" y="258"/>
                </a:lnTo>
                <a:lnTo>
                  <a:pt x="377" y="259"/>
                </a:lnTo>
                <a:lnTo>
                  <a:pt x="379" y="260"/>
                </a:lnTo>
                <a:lnTo>
                  <a:pt x="380" y="261"/>
                </a:lnTo>
                <a:lnTo>
                  <a:pt x="382" y="263"/>
                </a:lnTo>
                <a:lnTo>
                  <a:pt x="384" y="264"/>
                </a:lnTo>
                <a:lnTo>
                  <a:pt x="385" y="265"/>
                </a:lnTo>
                <a:lnTo>
                  <a:pt x="387" y="266"/>
                </a:lnTo>
                <a:lnTo>
                  <a:pt x="389" y="267"/>
                </a:lnTo>
                <a:lnTo>
                  <a:pt x="391" y="268"/>
                </a:lnTo>
                <a:lnTo>
                  <a:pt x="392" y="270"/>
                </a:lnTo>
                <a:lnTo>
                  <a:pt x="394" y="271"/>
                </a:lnTo>
                <a:lnTo>
                  <a:pt x="396" y="272"/>
                </a:lnTo>
                <a:lnTo>
                  <a:pt x="397" y="273"/>
                </a:lnTo>
                <a:lnTo>
                  <a:pt x="399" y="274"/>
                </a:lnTo>
                <a:lnTo>
                  <a:pt x="401" y="275"/>
                </a:lnTo>
                <a:lnTo>
                  <a:pt x="402" y="277"/>
                </a:lnTo>
                <a:lnTo>
                  <a:pt x="404" y="278"/>
                </a:lnTo>
                <a:lnTo>
                  <a:pt x="406" y="279"/>
                </a:lnTo>
                <a:lnTo>
                  <a:pt x="408" y="280"/>
                </a:lnTo>
                <a:lnTo>
                  <a:pt x="409" y="281"/>
                </a:lnTo>
                <a:lnTo>
                  <a:pt x="411" y="283"/>
                </a:lnTo>
              </a:path>
            </a:pathLst>
          </a:custGeom>
          <a:noFill/>
          <a:ln w="19050">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4"/>
          <p:cNvSpPr>
            <a:spLocks noChangeShapeType="1"/>
          </p:cNvSpPr>
          <p:nvPr/>
        </p:nvSpPr>
        <p:spPr bwMode="auto">
          <a:xfrm>
            <a:off x="4469573" y="2835747"/>
            <a:ext cx="6350"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5"/>
          <p:cNvSpPr>
            <a:spLocks noChangeShapeType="1"/>
          </p:cNvSpPr>
          <p:nvPr/>
        </p:nvSpPr>
        <p:spPr bwMode="auto">
          <a:xfrm>
            <a:off x="4475923" y="2840510"/>
            <a:ext cx="9525"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6"/>
          <p:cNvSpPr>
            <a:spLocks noChangeShapeType="1"/>
          </p:cNvSpPr>
          <p:nvPr/>
        </p:nvSpPr>
        <p:spPr bwMode="auto">
          <a:xfrm>
            <a:off x="4485448" y="2851622"/>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7"/>
          <p:cNvSpPr>
            <a:spLocks noChangeShapeType="1"/>
          </p:cNvSpPr>
          <p:nvPr/>
        </p:nvSpPr>
        <p:spPr bwMode="auto">
          <a:xfrm>
            <a:off x="4494973" y="2856385"/>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8"/>
          <p:cNvSpPr>
            <a:spLocks noChangeShapeType="1"/>
          </p:cNvSpPr>
          <p:nvPr/>
        </p:nvSpPr>
        <p:spPr bwMode="auto">
          <a:xfrm>
            <a:off x="4504498" y="2861147"/>
            <a:ext cx="6350"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9"/>
          <p:cNvSpPr>
            <a:spLocks noChangeShapeType="1"/>
          </p:cNvSpPr>
          <p:nvPr/>
        </p:nvSpPr>
        <p:spPr bwMode="auto">
          <a:xfrm>
            <a:off x="4510848" y="2870672"/>
            <a:ext cx="9525"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30"/>
          <p:cNvSpPr>
            <a:spLocks noChangeShapeType="1"/>
          </p:cNvSpPr>
          <p:nvPr/>
        </p:nvSpPr>
        <p:spPr bwMode="auto">
          <a:xfrm>
            <a:off x="4520373" y="2877022"/>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31"/>
          <p:cNvSpPr>
            <a:spLocks noChangeShapeType="1"/>
          </p:cNvSpPr>
          <p:nvPr/>
        </p:nvSpPr>
        <p:spPr bwMode="auto">
          <a:xfrm>
            <a:off x="4529898" y="2881785"/>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32"/>
          <p:cNvSpPr>
            <a:spLocks noChangeShapeType="1"/>
          </p:cNvSpPr>
          <p:nvPr/>
        </p:nvSpPr>
        <p:spPr bwMode="auto">
          <a:xfrm>
            <a:off x="4534660" y="2891310"/>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3"/>
          <p:cNvSpPr>
            <a:spLocks noChangeShapeType="1"/>
          </p:cNvSpPr>
          <p:nvPr/>
        </p:nvSpPr>
        <p:spPr bwMode="auto">
          <a:xfrm>
            <a:off x="4545773" y="2896072"/>
            <a:ext cx="9525"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4"/>
          <p:cNvSpPr>
            <a:spLocks noChangeShapeType="1"/>
          </p:cNvSpPr>
          <p:nvPr/>
        </p:nvSpPr>
        <p:spPr bwMode="auto">
          <a:xfrm>
            <a:off x="4555298" y="2907185"/>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5"/>
          <p:cNvSpPr>
            <a:spLocks noChangeShapeType="1"/>
          </p:cNvSpPr>
          <p:nvPr/>
        </p:nvSpPr>
        <p:spPr bwMode="auto">
          <a:xfrm>
            <a:off x="4560060" y="2911947"/>
            <a:ext cx="0"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6"/>
          <p:cNvSpPr>
            <a:spLocks noChangeShapeType="1"/>
          </p:cNvSpPr>
          <p:nvPr/>
        </p:nvSpPr>
        <p:spPr bwMode="auto">
          <a:xfrm>
            <a:off x="4610860" y="2946872"/>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7"/>
          <p:cNvSpPr>
            <a:spLocks noChangeShapeType="1"/>
          </p:cNvSpPr>
          <p:nvPr/>
        </p:nvSpPr>
        <p:spPr bwMode="auto">
          <a:xfrm>
            <a:off x="4615623" y="2951635"/>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8"/>
          <p:cNvSpPr>
            <a:spLocks noChangeShapeType="1"/>
          </p:cNvSpPr>
          <p:nvPr/>
        </p:nvSpPr>
        <p:spPr bwMode="auto">
          <a:xfrm>
            <a:off x="4620385" y="2956397"/>
            <a:ext cx="1111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9"/>
          <p:cNvSpPr>
            <a:spLocks noChangeShapeType="1"/>
          </p:cNvSpPr>
          <p:nvPr/>
        </p:nvSpPr>
        <p:spPr bwMode="auto">
          <a:xfrm>
            <a:off x="4631498" y="2967510"/>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40"/>
          <p:cNvSpPr>
            <a:spLocks noChangeShapeType="1"/>
          </p:cNvSpPr>
          <p:nvPr/>
        </p:nvSpPr>
        <p:spPr bwMode="auto">
          <a:xfrm>
            <a:off x="4641023" y="2972272"/>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41"/>
          <p:cNvSpPr>
            <a:spLocks noChangeShapeType="1"/>
          </p:cNvSpPr>
          <p:nvPr/>
        </p:nvSpPr>
        <p:spPr bwMode="auto">
          <a:xfrm>
            <a:off x="4645785" y="2981797"/>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42"/>
          <p:cNvSpPr>
            <a:spLocks noChangeShapeType="1"/>
          </p:cNvSpPr>
          <p:nvPr/>
        </p:nvSpPr>
        <p:spPr bwMode="auto">
          <a:xfrm>
            <a:off x="4655310" y="2986560"/>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43"/>
          <p:cNvSpPr>
            <a:spLocks noChangeShapeType="1"/>
          </p:cNvSpPr>
          <p:nvPr/>
        </p:nvSpPr>
        <p:spPr bwMode="auto">
          <a:xfrm>
            <a:off x="4666423" y="2991322"/>
            <a:ext cx="476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44"/>
          <p:cNvSpPr>
            <a:spLocks noChangeShapeType="1"/>
          </p:cNvSpPr>
          <p:nvPr/>
        </p:nvSpPr>
        <p:spPr bwMode="auto">
          <a:xfrm>
            <a:off x="4671185" y="3002435"/>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5"/>
          <p:cNvSpPr>
            <a:spLocks noChangeShapeType="1"/>
          </p:cNvSpPr>
          <p:nvPr/>
        </p:nvSpPr>
        <p:spPr bwMode="auto">
          <a:xfrm>
            <a:off x="4680710" y="3007197"/>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6"/>
          <p:cNvSpPr>
            <a:spLocks noChangeShapeType="1"/>
          </p:cNvSpPr>
          <p:nvPr/>
        </p:nvSpPr>
        <p:spPr bwMode="auto">
          <a:xfrm>
            <a:off x="4691823" y="3011960"/>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7"/>
          <p:cNvSpPr>
            <a:spLocks noChangeShapeType="1"/>
          </p:cNvSpPr>
          <p:nvPr/>
        </p:nvSpPr>
        <p:spPr bwMode="auto">
          <a:xfrm>
            <a:off x="4701348" y="3021485"/>
            <a:ext cx="0"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8"/>
          <p:cNvSpPr>
            <a:spLocks noChangeShapeType="1"/>
          </p:cNvSpPr>
          <p:nvPr/>
        </p:nvSpPr>
        <p:spPr bwMode="auto">
          <a:xfrm>
            <a:off x="4752148" y="3062760"/>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9"/>
          <p:cNvSpPr>
            <a:spLocks noChangeShapeType="1"/>
          </p:cNvSpPr>
          <p:nvPr/>
        </p:nvSpPr>
        <p:spPr bwMode="auto">
          <a:xfrm>
            <a:off x="4756910" y="3067522"/>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50"/>
          <p:cNvSpPr>
            <a:spLocks noChangeShapeType="1"/>
          </p:cNvSpPr>
          <p:nvPr/>
        </p:nvSpPr>
        <p:spPr bwMode="auto">
          <a:xfrm>
            <a:off x="4766435" y="3077047"/>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51"/>
          <p:cNvSpPr>
            <a:spLocks noChangeShapeType="1"/>
          </p:cNvSpPr>
          <p:nvPr/>
        </p:nvSpPr>
        <p:spPr bwMode="auto">
          <a:xfrm>
            <a:off x="4775960" y="3081810"/>
            <a:ext cx="11113"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52"/>
          <p:cNvSpPr>
            <a:spLocks noChangeShapeType="1"/>
          </p:cNvSpPr>
          <p:nvPr/>
        </p:nvSpPr>
        <p:spPr bwMode="auto">
          <a:xfrm>
            <a:off x="4787073" y="3088160"/>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3"/>
          <p:cNvSpPr>
            <a:spLocks noChangeShapeType="1"/>
          </p:cNvSpPr>
          <p:nvPr/>
        </p:nvSpPr>
        <p:spPr bwMode="auto">
          <a:xfrm>
            <a:off x="4791835" y="3097685"/>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4"/>
          <p:cNvSpPr>
            <a:spLocks noChangeShapeType="1"/>
          </p:cNvSpPr>
          <p:nvPr/>
        </p:nvSpPr>
        <p:spPr bwMode="auto">
          <a:xfrm>
            <a:off x="4801360" y="3102447"/>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5"/>
          <p:cNvSpPr>
            <a:spLocks noChangeShapeType="1"/>
          </p:cNvSpPr>
          <p:nvPr/>
        </p:nvSpPr>
        <p:spPr bwMode="auto">
          <a:xfrm>
            <a:off x="4812473" y="3107210"/>
            <a:ext cx="476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6"/>
          <p:cNvSpPr>
            <a:spLocks noChangeShapeType="1"/>
          </p:cNvSpPr>
          <p:nvPr/>
        </p:nvSpPr>
        <p:spPr bwMode="auto">
          <a:xfrm>
            <a:off x="4817235" y="3118322"/>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7"/>
          <p:cNvSpPr>
            <a:spLocks noChangeShapeType="1"/>
          </p:cNvSpPr>
          <p:nvPr/>
        </p:nvSpPr>
        <p:spPr bwMode="auto">
          <a:xfrm>
            <a:off x="4826760" y="3123085"/>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8"/>
          <p:cNvSpPr>
            <a:spLocks noChangeShapeType="1"/>
          </p:cNvSpPr>
          <p:nvPr/>
        </p:nvSpPr>
        <p:spPr bwMode="auto">
          <a:xfrm>
            <a:off x="4836285" y="3132610"/>
            <a:ext cx="6350"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9"/>
          <p:cNvSpPr>
            <a:spLocks noChangeShapeType="1"/>
          </p:cNvSpPr>
          <p:nvPr/>
        </p:nvSpPr>
        <p:spPr bwMode="auto">
          <a:xfrm>
            <a:off x="4842635" y="3137372"/>
            <a:ext cx="0"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60"/>
          <p:cNvSpPr>
            <a:spLocks noChangeShapeType="1"/>
          </p:cNvSpPr>
          <p:nvPr/>
        </p:nvSpPr>
        <p:spPr bwMode="auto">
          <a:xfrm>
            <a:off x="4891848" y="3178647"/>
            <a:ext cx="4763"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61"/>
          <p:cNvSpPr>
            <a:spLocks noChangeShapeType="1"/>
          </p:cNvSpPr>
          <p:nvPr/>
        </p:nvSpPr>
        <p:spPr bwMode="auto">
          <a:xfrm>
            <a:off x="4896610" y="3178647"/>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62"/>
          <p:cNvSpPr>
            <a:spLocks noChangeShapeType="1"/>
          </p:cNvSpPr>
          <p:nvPr/>
        </p:nvSpPr>
        <p:spPr bwMode="auto">
          <a:xfrm>
            <a:off x="4901373" y="3188172"/>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63"/>
          <p:cNvSpPr>
            <a:spLocks noChangeShapeType="1"/>
          </p:cNvSpPr>
          <p:nvPr/>
        </p:nvSpPr>
        <p:spPr bwMode="auto">
          <a:xfrm>
            <a:off x="4912485" y="3192935"/>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64"/>
          <p:cNvSpPr>
            <a:spLocks noChangeShapeType="1"/>
          </p:cNvSpPr>
          <p:nvPr/>
        </p:nvSpPr>
        <p:spPr bwMode="auto">
          <a:xfrm>
            <a:off x="4922010" y="3197697"/>
            <a:ext cx="476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5"/>
          <p:cNvSpPr>
            <a:spLocks noChangeShapeType="1"/>
          </p:cNvSpPr>
          <p:nvPr/>
        </p:nvSpPr>
        <p:spPr bwMode="auto">
          <a:xfrm>
            <a:off x="4926773" y="3208810"/>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66"/>
          <p:cNvSpPr>
            <a:spLocks noChangeShapeType="1"/>
          </p:cNvSpPr>
          <p:nvPr/>
        </p:nvSpPr>
        <p:spPr bwMode="auto">
          <a:xfrm>
            <a:off x="4937885" y="3213572"/>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67"/>
          <p:cNvSpPr>
            <a:spLocks noChangeShapeType="1"/>
          </p:cNvSpPr>
          <p:nvPr/>
        </p:nvSpPr>
        <p:spPr bwMode="auto">
          <a:xfrm>
            <a:off x="4947410" y="3218335"/>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68"/>
          <p:cNvSpPr>
            <a:spLocks noChangeShapeType="1"/>
          </p:cNvSpPr>
          <p:nvPr/>
        </p:nvSpPr>
        <p:spPr bwMode="auto">
          <a:xfrm>
            <a:off x="4952173" y="3227860"/>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9"/>
          <p:cNvSpPr>
            <a:spLocks noChangeShapeType="1"/>
          </p:cNvSpPr>
          <p:nvPr/>
        </p:nvSpPr>
        <p:spPr bwMode="auto">
          <a:xfrm>
            <a:off x="4961698" y="3232622"/>
            <a:ext cx="11113"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70"/>
          <p:cNvSpPr>
            <a:spLocks noChangeShapeType="1"/>
          </p:cNvSpPr>
          <p:nvPr/>
        </p:nvSpPr>
        <p:spPr bwMode="auto">
          <a:xfrm>
            <a:off x="4972810" y="3238972"/>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71"/>
          <p:cNvSpPr>
            <a:spLocks noChangeShapeType="1"/>
          </p:cNvSpPr>
          <p:nvPr/>
        </p:nvSpPr>
        <p:spPr bwMode="auto">
          <a:xfrm>
            <a:off x="4982335" y="3248497"/>
            <a:ext cx="0"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72"/>
          <p:cNvSpPr>
            <a:spLocks noChangeShapeType="1"/>
          </p:cNvSpPr>
          <p:nvPr/>
        </p:nvSpPr>
        <p:spPr bwMode="auto">
          <a:xfrm>
            <a:off x="5033135" y="3288185"/>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73"/>
          <p:cNvSpPr>
            <a:spLocks noChangeShapeType="1"/>
          </p:cNvSpPr>
          <p:nvPr/>
        </p:nvSpPr>
        <p:spPr bwMode="auto">
          <a:xfrm>
            <a:off x="5037898" y="3292947"/>
            <a:ext cx="9525"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74"/>
          <p:cNvSpPr>
            <a:spLocks noChangeShapeType="1"/>
          </p:cNvSpPr>
          <p:nvPr/>
        </p:nvSpPr>
        <p:spPr bwMode="auto">
          <a:xfrm>
            <a:off x="5047423" y="3304060"/>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75"/>
          <p:cNvSpPr>
            <a:spLocks noChangeShapeType="1"/>
          </p:cNvSpPr>
          <p:nvPr/>
        </p:nvSpPr>
        <p:spPr bwMode="auto">
          <a:xfrm>
            <a:off x="5058535" y="3308822"/>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76"/>
          <p:cNvSpPr>
            <a:spLocks noChangeShapeType="1"/>
          </p:cNvSpPr>
          <p:nvPr/>
        </p:nvSpPr>
        <p:spPr bwMode="auto">
          <a:xfrm>
            <a:off x="5063298" y="3313585"/>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77"/>
          <p:cNvSpPr>
            <a:spLocks noChangeShapeType="1"/>
          </p:cNvSpPr>
          <p:nvPr/>
        </p:nvSpPr>
        <p:spPr bwMode="auto">
          <a:xfrm>
            <a:off x="5072823" y="3323110"/>
            <a:ext cx="9525"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78"/>
          <p:cNvSpPr>
            <a:spLocks noChangeShapeType="1"/>
          </p:cNvSpPr>
          <p:nvPr/>
        </p:nvSpPr>
        <p:spPr bwMode="auto">
          <a:xfrm>
            <a:off x="5082348" y="3329460"/>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79"/>
          <p:cNvSpPr>
            <a:spLocks noChangeShapeType="1"/>
          </p:cNvSpPr>
          <p:nvPr/>
        </p:nvSpPr>
        <p:spPr bwMode="auto">
          <a:xfrm>
            <a:off x="5093460" y="3334222"/>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80"/>
          <p:cNvSpPr>
            <a:spLocks noChangeShapeType="1"/>
          </p:cNvSpPr>
          <p:nvPr/>
        </p:nvSpPr>
        <p:spPr bwMode="auto">
          <a:xfrm>
            <a:off x="5098223" y="3343747"/>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81"/>
          <p:cNvSpPr>
            <a:spLocks noChangeShapeType="1"/>
          </p:cNvSpPr>
          <p:nvPr/>
        </p:nvSpPr>
        <p:spPr bwMode="auto">
          <a:xfrm>
            <a:off x="5107748" y="3348510"/>
            <a:ext cx="1111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82"/>
          <p:cNvSpPr>
            <a:spLocks noChangeShapeType="1"/>
          </p:cNvSpPr>
          <p:nvPr/>
        </p:nvSpPr>
        <p:spPr bwMode="auto">
          <a:xfrm>
            <a:off x="5118860" y="3359622"/>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83"/>
          <p:cNvSpPr>
            <a:spLocks noChangeShapeType="1"/>
          </p:cNvSpPr>
          <p:nvPr/>
        </p:nvSpPr>
        <p:spPr bwMode="auto">
          <a:xfrm>
            <a:off x="5123623" y="3364385"/>
            <a:ext cx="4763"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84"/>
          <p:cNvSpPr>
            <a:spLocks noChangeShapeType="1"/>
          </p:cNvSpPr>
          <p:nvPr/>
        </p:nvSpPr>
        <p:spPr bwMode="auto">
          <a:xfrm>
            <a:off x="5172835" y="3404072"/>
            <a:ext cx="6350"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85"/>
          <p:cNvSpPr>
            <a:spLocks noChangeShapeType="1"/>
          </p:cNvSpPr>
          <p:nvPr/>
        </p:nvSpPr>
        <p:spPr bwMode="auto">
          <a:xfrm>
            <a:off x="5179185" y="3404072"/>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86"/>
          <p:cNvSpPr>
            <a:spLocks noChangeShapeType="1"/>
          </p:cNvSpPr>
          <p:nvPr/>
        </p:nvSpPr>
        <p:spPr bwMode="auto">
          <a:xfrm>
            <a:off x="5183948" y="3413597"/>
            <a:ext cx="9525"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87"/>
          <p:cNvSpPr>
            <a:spLocks noChangeShapeType="1"/>
          </p:cNvSpPr>
          <p:nvPr/>
        </p:nvSpPr>
        <p:spPr bwMode="auto">
          <a:xfrm>
            <a:off x="5193473" y="3419947"/>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8"/>
          <p:cNvSpPr>
            <a:spLocks noChangeShapeType="1"/>
          </p:cNvSpPr>
          <p:nvPr/>
        </p:nvSpPr>
        <p:spPr bwMode="auto">
          <a:xfrm>
            <a:off x="5202998" y="3424710"/>
            <a:ext cx="6350"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9"/>
          <p:cNvSpPr>
            <a:spLocks noChangeShapeType="1"/>
          </p:cNvSpPr>
          <p:nvPr/>
        </p:nvSpPr>
        <p:spPr bwMode="auto">
          <a:xfrm>
            <a:off x="5209348" y="3434235"/>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90"/>
          <p:cNvSpPr>
            <a:spLocks noChangeShapeType="1"/>
          </p:cNvSpPr>
          <p:nvPr/>
        </p:nvSpPr>
        <p:spPr bwMode="auto">
          <a:xfrm>
            <a:off x="5218873" y="3438997"/>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91"/>
          <p:cNvSpPr>
            <a:spLocks noChangeShapeType="1"/>
          </p:cNvSpPr>
          <p:nvPr/>
        </p:nvSpPr>
        <p:spPr bwMode="auto">
          <a:xfrm>
            <a:off x="5228398" y="3443760"/>
            <a:ext cx="476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92"/>
          <p:cNvSpPr>
            <a:spLocks noChangeShapeType="1"/>
          </p:cNvSpPr>
          <p:nvPr/>
        </p:nvSpPr>
        <p:spPr bwMode="auto">
          <a:xfrm>
            <a:off x="5233160" y="3454872"/>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93"/>
          <p:cNvSpPr>
            <a:spLocks noChangeShapeType="1"/>
          </p:cNvSpPr>
          <p:nvPr/>
        </p:nvSpPr>
        <p:spPr bwMode="auto">
          <a:xfrm>
            <a:off x="5244273" y="3459635"/>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94"/>
          <p:cNvSpPr>
            <a:spLocks noChangeShapeType="1"/>
          </p:cNvSpPr>
          <p:nvPr/>
        </p:nvSpPr>
        <p:spPr bwMode="auto">
          <a:xfrm>
            <a:off x="5253798" y="3464397"/>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95"/>
          <p:cNvSpPr>
            <a:spLocks noChangeShapeType="1"/>
          </p:cNvSpPr>
          <p:nvPr/>
        </p:nvSpPr>
        <p:spPr bwMode="auto">
          <a:xfrm>
            <a:off x="5258560" y="3473922"/>
            <a:ext cx="11113"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96"/>
          <p:cNvSpPr>
            <a:spLocks noChangeShapeType="1"/>
          </p:cNvSpPr>
          <p:nvPr/>
        </p:nvSpPr>
        <p:spPr bwMode="auto">
          <a:xfrm>
            <a:off x="5314123" y="3515197"/>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97"/>
          <p:cNvSpPr>
            <a:spLocks noChangeShapeType="1"/>
          </p:cNvSpPr>
          <p:nvPr/>
        </p:nvSpPr>
        <p:spPr bwMode="auto">
          <a:xfrm>
            <a:off x="5318885" y="3519960"/>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98"/>
          <p:cNvSpPr>
            <a:spLocks noChangeShapeType="1"/>
          </p:cNvSpPr>
          <p:nvPr/>
        </p:nvSpPr>
        <p:spPr bwMode="auto">
          <a:xfrm>
            <a:off x="5328410" y="3529485"/>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99"/>
          <p:cNvSpPr>
            <a:spLocks noChangeShapeType="1"/>
          </p:cNvSpPr>
          <p:nvPr/>
        </p:nvSpPr>
        <p:spPr bwMode="auto">
          <a:xfrm>
            <a:off x="5339523" y="3534247"/>
            <a:ext cx="4763"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100"/>
          <p:cNvSpPr>
            <a:spLocks noChangeShapeType="1"/>
          </p:cNvSpPr>
          <p:nvPr/>
        </p:nvSpPr>
        <p:spPr bwMode="auto">
          <a:xfrm>
            <a:off x="5344285" y="3540597"/>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101"/>
          <p:cNvSpPr>
            <a:spLocks noChangeShapeType="1"/>
          </p:cNvSpPr>
          <p:nvPr/>
        </p:nvSpPr>
        <p:spPr bwMode="auto">
          <a:xfrm>
            <a:off x="5353810" y="3550122"/>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102"/>
          <p:cNvSpPr>
            <a:spLocks noChangeShapeType="1"/>
          </p:cNvSpPr>
          <p:nvPr/>
        </p:nvSpPr>
        <p:spPr bwMode="auto">
          <a:xfrm>
            <a:off x="5364923" y="3554885"/>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103"/>
          <p:cNvSpPr>
            <a:spLocks noChangeShapeType="1"/>
          </p:cNvSpPr>
          <p:nvPr/>
        </p:nvSpPr>
        <p:spPr bwMode="auto">
          <a:xfrm>
            <a:off x="5374448" y="3564410"/>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04"/>
          <p:cNvSpPr>
            <a:spLocks noChangeShapeType="1"/>
          </p:cNvSpPr>
          <p:nvPr/>
        </p:nvSpPr>
        <p:spPr bwMode="auto">
          <a:xfrm>
            <a:off x="5379210" y="3569172"/>
            <a:ext cx="9525"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05"/>
          <p:cNvSpPr>
            <a:spLocks noChangeShapeType="1"/>
          </p:cNvSpPr>
          <p:nvPr/>
        </p:nvSpPr>
        <p:spPr bwMode="auto">
          <a:xfrm>
            <a:off x="5388735" y="3575522"/>
            <a:ext cx="1111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06"/>
          <p:cNvSpPr>
            <a:spLocks noChangeShapeType="1"/>
          </p:cNvSpPr>
          <p:nvPr/>
        </p:nvSpPr>
        <p:spPr bwMode="auto">
          <a:xfrm>
            <a:off x="5399848" y="3585047"/>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07"/>
          <p:cNvSpPr>
            <a:spLocks noChangeShapeType="1"/>
          </p:cNvSpPr>
          <p:nvPr/>
        </p:nvSpPr>
        <p:spPr bwMode="auto">
          <a:xfrm>
            <a:off x="5404610" y="3589810"/>
            <a:ext cx="4763"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08"/>
          <p:cNvSpPr>
            <a:spLocks noChangeShapeType="1"/>
          </p:cNvSpPr>
          <p:nvPr/>
        </p:nvSpPr>
        <p:spPr bwMode="auto">
          <a:xfrm>
            <a:off x="5455410" y="3629497"/>
            <a:ext cx="0"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109"/>
          <p:cNvSpPr>
            <a:spLocks noChangeShapeType="1"/>
          </p:cNvSpPr>
          <p:nvPr/>
        </p:nvSpPr>
        <p:spPr bwMode="auto">
          <a:xfrm>
            <a:off x="5455410" y="3629497"/>
            <a:ext cx="9525"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10"/>
          <p:cNvSpPr>
            <a:spLocks noChangeShapeType="1"/>
          </p:cNvSpPr>
          <p:nvPr/>
        </p:nvSpPr>
        <p:spPr bwMode="auto">
          <a:xfrm>
            <a:off x="5464935" y="3640610"/>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11"/>
          <p:cNvSpPr>
            <a:spLocks noChangeShapeType="1"/>
          </p:cNvSpPr>
          <p:nvPr/>
        </p:nvSpPr>
        <p:spPr bwMode="auto">
          <a:xfrm>
            <a:off x="5474460" y="3645372"/>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12"/>
          <p:cNvSpPr>
            <a:spLocks noChangeShapeType="1"/>
          </p:cNvSpPr>
          <p:nvPr/>
        </p:nvSpPr>
        <p:spPr bwMode="auto">
          <a:xfrm>
            <a:off x="5485573" y="3650135"/>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113"/>
          <p:cNvSpPr>
            <a:spLocks noChangeShapeType="1"/>
          </p:cNvSpPr>
          <p:nvPr/>
        </p:nvSpPr>
        <p:spPr bwMode="auto">
          <a:xfrm>
            <a:off x="5490335" y="3659660"/>
            <a:ext cx="9525"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114"/>
          <p:cNvSpPr>
            <a:spLocks noChangeShapeType="1"/>
          </p:cNvSpPr>
          <p:nvPr/>
        </p:nvSpPr>
        <p:spPr bwMode="auto">
          <a:xfrm>
            <a:off x="5499860" y="3666010"/>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115"/>
          <p:cNvSpPr>
            <a:spLocks noChangeShapeType="1"/>
          </p:cNvSpPr>
          <p:nvPr/>
        </p:nvSpPr>
        <p:spPr bwMode="auto">
          <a:xfrm>
            <a:off x="5509385" y="3670772"/>
            <a:ext cx="6350"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116"/>
          <p:cNvSpPr>
            <a:spLocks noChangeShapeType="1"/>
          </p:cNvSpPr>
          <p:nvPr/>
        </p:nvSpPr>
        <p:spPr bwMode="auto">
          <a:xfrm>
            <a:off x="5515735" y="3680297"/>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17"/>
          <p:cNvSpPr>
            <a:spLocks noChangeShapeType="1"/>
          </p:cNvSpPr>
          <p:nvPr/>
        </p:nvSpPr>
        <p:spPr bwMode="auto">
          <a:xfrm>
            <a:off x="5525260" y="3685060"/>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18"/>
          <p:cNvSpPr>
            <a:spLocks noChangeShapeType="1"/>
          </p:cNvSpPr>
          <p:nvPr/>
        </p:nvSpPr>
        <p:spPr bwMode="auto">
          <a:xfrm>
            <a:off x="5534785" y="3689822"/>
            <a:ext cx="476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19"/>
          <p:cNvSpPr>
            <a:spLocks noChangeShapeType="1"/>
          </p:cNvSpPr>
          <p:nvPr/>
        </p:nvSpPr>
        <p:spPr bwMode="auto">
          <a:xfrm>
            <a:off x="5539548" y="3700935"/>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120"/>
          <p:cNvSpPr>
            <a:spLocks noChangeShapeType="1"/>
          </p:cNvSpPr>
          <p:nvPr/>
        </p:nvSpPr>
        <p:spPr bwMode="auto">
          <a:xfrm>
            <a:off x="5595110" y="3740622"/>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21"/>
          <p:cNvSpPr>
            <a:spLocks noChangeShapeType="1"/>
          </p:cNvSpPr>
          <p:nvPr/>
        </p:nvSpPr>
        <p:spPr bwMode="auto">
          <a:xfrm>
            <a:off x="5599873" y="3745385"/>
            <a:ext cx="1111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22"/>
          <p:cNvSpPr>
            <a:spLocks noChangeShapeType="1"/>
          </p:cNvSpPr>
          <p:nvPr/>
        </p:nvSpPr>
        <p:spPr bwMode="auto">
          <a:xfrm>
            <a:off x="5610985" y="3756497"/>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123"/>
          <p:cNvSpPr>
            <a:spLocks noChangeShapeType="1"/>
          </p:cNvSpPr>
          <p:nvPr/>
        </p:nvSpPr>
        <p:spPr bwMode="auto">
          <a:xfrm>
            <a:off x="5620510" y="3761260"/>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124"/>
          <p:cNvSpPr>
            <a:spLocks noChangeShapeType="1"/>
          </p:cNvSpPr>
          <p:nvPr/>
        </p:nvSpPr>
        <p:spPr bwMode="auto">
          <a:xfrm>
            <a:off x="5625273" y="3766022"/>
            <a:ext cx="1111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125"/>
          <p:cNvSpPr>
            <a:spLocks noChangeShapeType="1"/>
          </p:cNvSpPr>
          <p:nvPr/>
        </p:nvSpPr>
        <p:spPr bwMode="auto">
          <a:xfrm>
            <a:off x="5636385" y="3775547"/>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126"/>
          <p:cNvSpPr>
            <a:spLocks noChangeShapeType="1"/>
          </p:cNvSpPr>
          <p:nvPr/>
        </p:nvSpPr>
        <p:spPr bwMode="auto">
          <a:xfrm>
            <a:off x="5645910" y="3780310"/>
            <a:ext cx="476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27"/>
          <p:cNvSpPr>
            <a:spLocks noChangeShapeType="1"/>
          </p:cNvSpPr>
          <p:nvPr/>
        </p:nvSpPr>
        <p:spPr bwMode="auto">
          <a:xfrm>
            <a:off x="5650673" y="3791422"/>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128"/>
          <p:cNvSpPr>
            <a:spLocks noChangeShapeType="1"/>
          </p:cNvSpPr>
          <p:nvPr/>
        </p:nvSpPr>
        <p:spPr bwMode="auto">
          <a:xfrm>
            <a:off x="5660198" y="3796185"/>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29"/>
          <p:cNvSpPr>
            <a:spLocks noChangeShapeType="1"/>
          </p:cNvSpPr>
          <p:nvPr/>
        </p:nvSpPr>
        <p:spPr bwMode="auto">
          <a:xfrm>
            <a:off x="5671310" y="3800947"/>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30"/>
          <p:cNvSpPr>
            <a:spLocks noChangeShapeType="1"/>
          </p:cNvSpPr>
          <p:nvPr/>
        </p:nvSpPr>
        <p:spPr bwMode="auto">
          <a:xfrm>
            <a:off x="5680835" y="3810472"/>
            <a:ext cx="4763"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31"/>
          <p:cNvSpPr>
            <a:spLocks noChangeShapeType="1"/>
          </p:cNvSpPr>
          <p:nvPr/>
        </p:nvSpPr>
        <p:spPr bwMode="auto">
          <a:xfrm>
            <a:off x="5685598" y="3816822"/>
            <a:ext cx="4763"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32"/>
          <p:cNvSpPr>
            <a:spLocks noChangeShapeType="1"/>
          </p:cNvSpPr>
          <p:nvPr/>
        </p:nvSpPr>
        <p:spPr bwMode="auto">
          <a:xfrm>
            <a:off x="5736398" y="3856510"/>
            <a:ext cx="0"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33"/>
          <p:cNvSpPr>
            <a:spLocks noChangeShapeType="1"/>
          </p:cNvSpPr>
          <p:nvPr/>
        </p:nvSpPr>
        <p:spPr bwMode="auto">
          <a:xfrm>
            <a:off x="5736398" y="3856510"/>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34"/>
          <p:cNvSpPr>
            <a:spLocks noChangeShapeType="1"/>
          </p:cNvSpPr>
          <p:nvPr/>
        </p:nvSpPr>
        <p:spPr bwMode="auto">
          <a:xfrm>
            <a:off x="5745923" y="3866035"/>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35"/>
          <p:cNvSpPr>
            <a:spLocks noChangeShapeType="1"/>
          </p:cNvSpPr>
          <p:nvPr/>
        </p:nvSpPr>
        <p:spPr bwMode="auto">
          <a:xfrm>
            <a:off x="5755448" y="3870797"/>
            <a:ext cx="11113"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36"/>
          <p:cNvSpPr>
            <a:spLocks noChangeShapeType="1"/>
          </p:cNvSpPr>
          <p:nvPr/>
        </p:nvSpPr>
        <p:spPr bwMode="auto">
          <a:xfrm>
            <a:off x="5766560" y="3877147"/>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37"/>
          <p:cNvSpPr>
            <a:spLocks noChangeShapeType="1"/>
          </p:cNvSpPr>
          <p:nvPr/>
        </p:nvSpPr>
        <p:spPr bwMode="auto">
          <a:xfrm>
            <a:off x="5771323" y="3886672"/>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38"/>
          <p:cNvSpPr>
            <a:spLocks noChangeShapeType="1"/>
          </p:cNvSpPr>
          <p:nvPr/>
        </p:nvSpPr>
        <p:spPr bwMode="auto">
          <a:xfrm>
            <a:off x="5780848" y="3891435"/>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39"/>
          <p:cNvSpPr>
            <a:spLocks noChangeShapeType="1"/>
          </p:cNvSpPr>
          <p:nvPr/>
        </p:nvSpPr>
        <p:spPr bwMode="auto">
          <a:xfrm>
            <a:off x="5791960" y="3896197"/>
            <a:ext cx="476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40"/>
          <p:cNvSpPr>
            <a:spLocks noChangeShapeType="1"/>
          </p:cNvSpPr>
          <p:nvPr/>
        </p:nvSpPr>
        <p:spPr bwMode="auto">
          <a:xfrm>
            <a:off x="5796723" y="3907310"/>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41"/>
          <p:cNvSpPr>
            <a:spLocks noChangeShapeType="1"/>
          </p:cNvSpPr>
          <p:nvPr/>
        </p:nvSpPr>
        <p:spPr bwMode="auto">
          <a:xfrm>
            <a:off x="5806248" y="3912072"/>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42"/>
          <p:cNvSpPr>
            <a:spLocks noChangeShapeType="1"/>
          </p:cNvSpPr>
          <p:nvPr/>
        </p:nvSpPr>
        <p:spPr bwMode="auto">
          <a:xfrm>
            <a:off x="5815773" y="3921597"/>
            <a:ext cx="6350"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43"/>
          <p:cNvSpPr>
            <a:spLocks noChangeShapeType="1"/>
          </p:cNvSpPr>
          <p:nvPr/>
        </p:nvSpPr>
        <p:spPr bwMode="auto">
          <a:xfrm>
            <a:off x="5822123" y="3926360"/>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44"/>
          <p:cNvSpPr>
            <a:spLocks noChangeShapeType="1"/>
          </p:cNvSpPr>
          <p:nvPr/>
        </p:nvSpPr>
        <p:spPr bwMode="auto">
          <a:xfrm>
            <a:off x="5876098" y="3967635"/>
            <a:ext cx="6350"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45"/>
          <p:cNvSpPr>
            <a:spLocks noChangeShapeType="1"/>
          </p:cNvSpPr>
          <p:nvPr/>
        </p:nvSpPr>
        <p:spPr bwMode="auto">
          <a:xfrm>
            <a:off x="5882448" y="3972397"/>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46"/>
          <p:cNvSpPr>
            <a:spLocks noChangeShapeType="1"/>
          </p:cNvSpPr>
          <p:nvPr/>
        </p:nvSpPr>
        <p:spPr bwMode="auto">
          <a:xfrm>
            <a:off x="5891973" y="3981922"/>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47"/>
          <p:cNvSpPr>
            <a:spLocks noChangeShapeType="1"/>
          </p:cNvSpPr>
          <p:nvPr/>
        </p:nvSpPr>
        <p:spPr bwMode="auto">
          <a:xfrm>
            <a:off x="5901498" y="3986685"/>
            <a:ext cx="476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48"/>
          <p:cNvSpPr>
            <a:spLocks noChangeShapeType="1"/>
          </p:cNvSpPr>
          <p:nvPr/>
        </p:nvSpPr>
        <p:spPr bwMode="auto">
          <a:xfrm>
            <a:off x="5906260" y="3997797"/>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9"/>
          <p:cNvSpPr>
            <a:spLocks noChangeShapeType="1"/>
          </p:cNvSpPr>
          <p:nvPr/>
        </p:nvSpPr>
        <p:spPr bwMode="auto">
          <a:xfrm>
            <a:off x="5917373" y="4002560"/>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50"/>
          <p:cNvSpPr>
            <a:spLocks noChangeShapeType="1"/>
          </p:cNvSpPr>
          <p:nvPr/>
        </p:nvSpPr>
        <p:spPr bwMode="auto">
          <a:xfrm>
            <a:off x="5926898" y="4007322"/>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51"/>
          <p:cNvSpPr>
            <a:spLocks noChangeShapeType="1"/>
          </p:cNvSpPr>
          <p:nvPr/>
        </p:nvSpPr>
        <p:spPr bwMode="auto">
          <a:xfrm>
            <a:off x="5931660" y="4016847"/>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52"/>
          <p:cNvSpPr>
            <a:spLocks noChangeShapeType="1"/>
          </p:cNvSpPr>
          <p:nvPr/>
        </p:nvSpPr>
        <p:spPr bwMode="auto">
          <a:xfrm>
            <a:off x="5942773" y="4021610"/>
            <a:ext cx="9525"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3"/>
          <p:cNvSpPr>
            <a:spLocks noChangeShapeType="1"/>
          </p:cNvSpPr>
          <p:nvPr/>
        </p:nvSpPr>
        <p:spPr bwMode="auto">
          <a:xfrm>
            <a:off x="5952298" y="4027960"/>
            <a:ext cx="9525"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4"/>
          <p:cNvSpPr>
            <a:spLocks noChangeShapeType="1"/>
          </p:cNvSpPr>
          <p:nvPr/>
        </p:nvSpPr>
        <p:spPr bwMode="auto">
          <a:xfrm>
            <a:off x="5961823" y="4037485"/>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55"/>
          <p:cNvSpPr>
            <a:spLocks noChangeShapeType="1"/>
          </p:cNvSpPr>
          <p:nvPr/>
        </p:nvSpPr>
        <p:spPr bwMode="auto">
          <a:xfrm>
            <a:off x="5966585" y="4042247"/>
            <a:ext cx="6350"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6"/>
          <p:cNvSpPr>
            <a:spLocks noChangeShapeType="1"/>
          </p:cNvSpPr>
          <p:nvPr/>
        </p:nvSpPr>
        <p:spPr bwMode="auto">
          <a:xfrm>
            <a:off x="6017385" y="4081935"/>
            <a:ext cx="0"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7"/>
          <p:cNvSpPr>
            <a:spLocks noChangeShapeType="1"/>
          </p:cNvSpPr>
          <p:nvPr/>
        </p:nvSpPr>
        <p:spPr bwMode="auto">
          <a:xfrm>
            <a:off x="6017385" y="4081935"/>
            <a:ext cx="9525"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8"/>
          <p:cNvSpPr>
            <a:spLocks noChangeShapeType="1"/>
          </p:cNvSpPr>
          <p:nvPr/>
        </p:nvSpPr>
        <p:spPr bwMode="auto">
          <a:xfrm>
            <a:off x="6026910" y="4093047"/>
            <a:ext cx="1111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9"/>
          <p:cNvSpPr>
            <a:spLocks noChangeShapeType="1"/>
          </p:cNvSpPr>
          <p:nvPr/>
        </p:nvSpPr>
        <p:spPr bwMode="auto">
          <a:xfrm>
            <a:off x="6038023" y="4097810"/>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60"/>
          <p:cNvSpPr>
            <a:spLocks noChangeShapeType="1"/>
          </p:cNvSpPr>
          <p:nvPr/>
        </p:nvSpPr>
        <p:spPr bwMode="auto">
          <a:xfrm>
            <a:off x="6047548" y="4102572"/>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61"/>
          <p:cNvSpPr>
            <a:spLocks noChangeShapeType="1"/>
          </p:cNvSpPr>
          <p:nvPr/>
        </p:nvSpPr>
        <p:spPr bwMode="auto">
          <a:xfrm>
            <a:off x="6052310" y="4112097"/>
            <a:ext cx="11113" cy="635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62"/>
          <p:cNvSpPr>
            <a:spLocks noChangeShapeType="1"/>
          </p:cNvSpPr>
          <p:nvPr/>
        </p:nvSpPr>
        <p:spPr bwMode="auto">
          <a:xfrm>
            <a:off x="6063423" y="4118447"/>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3"/>
          <p:cNvSpPr>
            <a:spLocks noChangeShapeType="1"/>
          </p:cNvSpPr>
          <p:nvPr/>
        </p:nvSpPr>
        <p:spPr bwMode="auto">
          <a:xfrm>
            <a:off x="6072948" y="4123210"/>
            <a:ext cx="4763"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4"/>
          <p:cNvSpPr>
            <a:spLocks noChangeShapeType="1"/>
          </p:cNvSpPr>
          <p:nvPr/>
        </p:nvSpPr>
        <p:spPr bwMode="auto">
          <a:xfrm>
            <a:off x="6077710" y="4132735"/>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5"/>
          <p:cNvSpPr>
            <a:spLocks noChangeShapeType="1"/>
          </p:cNvSpPr>
          <p:nvPr/>
        </p:nvSpPr>
        <p:spPr bwMode="auto">
          <a:xfrm>
            <a:off x="6087235" y="4137497"/>
            <a:ext cx="11113"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6"/>
          <p:cNvSpPr>
            <a:spLocks noChangeShapeType="1"/>
          </p:cNvSpPr>
          <p:nvPr/>
        </p:nvSpPr>
        <p:spPr bwMode="auto">
          <a:xfrm>
            <a:off x="6098348" y="4148610"/>
            <a:ext cx="4763"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7"/>
          <p:cNvSpPr>
            <a:spLocks noChangeShapeType="1"/>
          </p:cNvSpPr>
          <p:nvPr/>
        </p:nvSpPr>
        <p:spPr bwMode="auto">
          <a:xfrm>
            <a:off x="6103110" y="4153372"/>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8"/>
          <p:cNvSpPr>
            <a:spLocks noChangeShapeType="1"/>
          </p:cNvSpPr>
          <p:nvPr/>
        </p:nvSpPr>
        <p:spPr bwMode="auto">
          <a:xfrm>
            <a:off x="6158673" y="4197822"/>
            <a:ext cx="4763" cy="0"/>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9"/>
          <p:cNvSpPr>
            <a:spLocks noChangeShapeType="1"/>
          </p:cNvSpPr>
          <p:nvPr/>
        </p:nvSpPr>
        <p:spPr bwMode="auto">
          <a:xfrm>
            <a:off x="6163435" y="4197822"/>
            <a:ext cx="9525" cy="1111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70"/>
          <p:cNvSpPr>
            <a:spLocks noChangeShapeType="1"/>
          </p:cNvSpPr>
          <p:nvPr/>
        </p:nvSpPr>
        <p:spPr bwMode="auto">
          <a:xfrm>
            <a:off x="6172960" y="4208935"/>
            <a:ext cx="9525" cy="4763"/>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71"/>
          <p:cNvSpPr>
            <a:spLocks noChangeShapeType="1"/>
          </p:cNvSpPr>
          <p:nvPr/>
        </p:nvSpPr>
        <p:spPr bwMode="auto">
          <a:xfrm>
            <a:off x="6182485" y="4213697"/>
            <a:ext cx="6350" cy="9525"/>
          </a:xfrm>
          <a:prstGeom prst="line">
            <a:avLst/>
          </a:prstGeom>
          <a:noFill/>
          <a:ln w="19050"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172"/>
          <p:cNvSpPr>
            <a:spLocks/>
          </p:cNvSpPr>
          <p:nvPr/>
        </p:nvSpPr>
        <p:spPr bwMode="auto">
          <a:xfrm>
            <a:off x="3932998" y="2835747"/>
            <a:ext cx="1717675" cy="1387475"/>
          </a:xfrm>
          <a:custGeom>
            <a:avLst/>
            <a:gdLst>
              <a:gd name="T0" fmla="*/ 5 w 342"/>
              <a:gd name="T1" fmla="*/ 4 h 276"/>
              <a:gd name="T2" fmla="*/ 12 w 342"/>
              <a:gd name="T3" fmla="*/ 9 h 276"/>
              <a:gd name="T4" fmla="*/ 19 w 342"/>
              <a:gd name="T5" fmla="*/ 15 h 276"/>
              <a:gd name="T6" fmla="*/ 25 w 342"/>
              <a:gd name="T7" fmla="*/ 20 h 276"/>
              <a:gd name="T8" fmla="*/ 32 w 342"/>
              <a:gd name="T9" fmla="*/ 26 h 276"/>
              <a:gd name="T10" fmla="*/ 39 w 342"/>
              <a:gd name="T11" fmla="*/ 31 h 276"/>
              <a:gd name="T12" fmla="*/ 46 w 342"/>
              <a:gd name="T13" fmla="*/ 37 h 276"/>
              <a:gd name="T14" fmla="*/ 52 w 342"/>
              <a:gd name="T15" fmla="*/ 42 h 276"/>
              <a:gd name="T16" fmla="*/ 59 w 342"/>
              <a:gd name="T17" fmla="*/ 48 h 276"/>
              <a:gd name="T18" fmla="*/ 66 w 342"/>
              <a:gd name="T19" fmla="*/ 53 h 276"/>
              <a:gd name="T20" fmla="*/ 73 w 342"/>
              <a:gd name="T21" fmla="*/ 59 h 276"/>
              <a:gd name="T22" fmla="*/ 80 w 342"/>
              <a:gd name="T23" fmla="*/ 64 h 276"/>
              <a:gd name="T24" fmla="*/ 86 w 342"/>
              <a:gd name="T25" fmla="*/ 70 h 276"/>
              <a:gd name="T26" fmla="*/ 93 w 342"/>
              <a:gd name="T27" fmla="*/ 75 h 276"/>
              <a:gd name="T28" fmla="*/ 100 w 342"/>
              <a:gd name="T29" fmla="*/ 80 h 276"/>
              <a:gd name="T30" fmla="*/ 107 w 342"/>
              <a:gd name="T31" fmla="*/ 86 h 276"/>
              <a:gd name="T32" fmla="*/ 114 w 342"/>
              <a:gd name="T33" fmla="*/ 91 h 276"/>
              <a:gd name="T34" fmla="*/ 120 w 342"/>
              <a:gd name="T35" fmla="*/ 97 h 276"/>
              <a:gd name="T36" fmla="*/ 127 w 342"/>
              <a:gd name="T37" fmla="*/ 102 h 276"/>
              <a:gd name="T38" fmla="*/ 134 w 342"/>
              <a:gd name="T39" fmla="*/ 108 h 276"/>
              <a:gd name="T40" fmla="*/ 141 w 342"/>
              <a:gd name="T41" fmla="*/ 113 h 276"/>
              <a:gd name="T42" fmla="*/ 147 w 342"/>
              <a:gd name="T43" fmla="*/ 119 h 276"/>
              <a:gd name="T44" fmla="*/ 154 w 342"/>
              <a:gd name="T45" fmla="*/ 124 h 276"/>
              <a:gd name="T46" fmla="*/ 161 w 342"/>
              <a:gd name="T47" fmla="*/ 130 h 276"/>
              <a:gd name="T48" fmla="*/ 168 w 342"/>
              <a:gd name="T49" fmla="*/ 135 h 276"/>
              <a:gd name="T50" fmla="*/ 175 w 342"/>
              <a:gd name="T51" fmla="*/ 140 h 276"/>
              <a:gd name="T52" fmla="*/ 181 w 342"/>
              <a:gd name="T53" fmla="*/ 146 h 276"/>
              <a:gd name="T54" fmla="*/ 188 w 342"/>
              <a:gd name="T55" fmla="*/ 151 h 276"/>
              <a:gd name="T56" fmla="*/ 195 w 342"/>
              <a:gd name="T57" fmla="*/ 157 h 276"/>
              <a:gd name="T58" fmla="*/ 202 w 342"/>
              <a:gd name="T59" fmla="*/ 162 h 276"/>
              <a:gd name="T60" fmla="*/ 209 w 342"/>
              <a:gd name="T61" fmla="*/ 168 h 276"/>
              <a:gd name="T62" fmla="*/ 215 w 342"/>
              <a:gd name="T63" fmla="*/ 173 h 276"/>
              <a:gd name="T64" fmla="*/ 222 w 342"/>
              <a:gd name="T65" fmla="*/ 179 h 276"/>
              <a:gd name="T66" fmla="*/ 229 w 342"/>
              <a:gd name="T67" fmla="*/ 184 h 276"/>
              <a:gd name="T68" fmla="*/ 236 w 342"/>
              <a:gd name="T69" fmla="*/ 190 h 276"/>
              <a:gd name="T70" fmla="*/ 242 w 342"/>
              <a:gd name="T71" fmla="*/ 195 h 276"/>
              <a:gd name="T72" fmla="*/ 249 w 342"/>
              <a:gd name="T73" fmla="*/ 201 h 276"/>
              <a:gd name="T74" fmla="*/ 256 w 342"/>
              <a:gd name="T75" fmla="*/ 206 h 276"/>
              <a:gd name="T76" fmla="*/ 263 w 342"/>
              <a:gd name="T77" fmla="*/ 211 h 276"/>
              <a:gd name="T78" fmla="*/ 270 w 342"/>
              <a:gd name="T79" fmla="*/ 217 h 276"/>
              <a:gd name="T80" fmla="*/ 276 w 342"/>
              <a:gd name="T81" fmla="*/ 222 h 276"/>
              <a:gd name="T82" fmla="*/ 283 w 342"/>
              <a:gd name="T83" fmla="*/ 228 h 276"/>
              <a:gd name="T84" fmla="*/ 290 w 342"/>
              <a:gd name="T85" fmla="*/ 233 h 276"/>
              <a:gd name="T86" fmla="*/ 297 w 342"/>
              <a:gd name="T87" fmla="*/ 239 h 276"/>
              <a:gd name="T88" fmla="*/ 303 w 342"/>
              <a:gd name="T89" fmla="*/ 244 h 276"/>
              <a:gd name="T90" fmla="*/ 310 w 342"/>
              <a:gd name="T91" fmla="*/ 250 h 276"/>
              <a:gd name="T92" fmla="*/ 317 w 342"/>
              <a:gd name="T93" fmla="*/ 255 h 276"/>
              <a:gd name="T94" fmla="*/ 324 w 342"/>
              <a:gd name="T95" fmla="*/ 261 h 276"/>
              <a:gd name="T96" fmla="*/ 331 w 342"/>
              <a:gd name="T97" fmla="*/ 266 h 276"/>
              <a:gd name="T98" fmla="*/ 337 w 342"/>
              <a:gd name="T99" fmla="*/ 27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2" h="276">
                <a:moveTo>
                  <a:pt x="0" y="0"/>
                </a:moveTo>
                <a:lnTo>
                  <a:pt x="2" y="1"/>
                </a:lnTo>
                <a:lnTo>
                  <a:pt x="3" y="3"/>
                </a:lnTo>
                <a:lnTo>
                  <a:pt x="5" y="4"/>
                </a:lnTo>
                <a:lnTo>
                  <a:pt x="7" y="5"/>
                </a:lnTo>
                <a:lnTo>
                  <a:pt x="8" y="7"/>
                </a:lnTo>
                <a:lnTo>
                  <a:pt x="10" y="8"/>
                </a:lnTo>
                <a:lnTo>
                  <a:pt x="12" y="9"/>
                </a:lnTo>
                <a:lnTo>
                  <a:pt x="13" y="11"/>
                </a:lnTo>
                <a:lnTo>
                  <a:pt x="15" y="12"/>
                </a:lnTo>
                <a:lnTo>
                  <a:pt x="17" y="14"/>
                </a:lnTo>
                <a:lnTo>
                  <a:pt x="19" y="15"/>
                </a:lnTo>
                <a:lnTo>
                  <a:pt x="20" y="16"/>
                </a:lnTo>
                <a:lnTo>
                  <a:pt x="22" y="18"/>
                </a:lnTo>
                <a:lnTo>
                  <a:pt x="24" y="19"/>
                </a:lnTo>
                <a:lnTo>
                  <a:pt x="25" y="20"/>
                </a:lnTo>
                <a:lnTo>
                  <a:pt x="27" y="22"/>
                </a:lnTo>
                <a:lnTo>
                  <a:pt x="29" y="23"/>
                </a:lnTo>
                <a:lnTo>
                  <a:pt x="30" y="24"/>
                </a:lnTo>
                <a:lnTo>
                  <a:pt x="32" y="26"/>
                </a:lnTo>
                <a:lnTo>
                  <a:pt x="34" y="27"/>
                </a:lnTo>
                <a:lnTo>
                  <a:pt x="36" y="29"/>
                </a:lnTo>
                <a:lnTo>
                  <a:pt x="37" y="30"/>
                </a:lnTo>
                <a:lnTo>
                  <a:pt x="39" y="31"/>
                </a:lnTo>
                <a:lnTo>
                  <a:pt x="41" y="33"/>
                </a:lnTo>
                <a:lnTo>
                  <a:pt x="42" y="34"/>
                </a:lnTo>
                <a:lnTo>
                  <a:pt x="44" y="35"/>
                </a:lnTo>
                <a:lnTo>
                  <a:pt x="46" y="37"/>
                </a:lnTo>
                <a:lnTo>
                  <a:pt x="47" y="38"/>
                </a:lnTo>
                <a:lnTo>
                  <a:pt x="49" y="39"/>
                </a:lnTo>
                <a:lnTo>
                  <a:pt x="51" y="41"/>
                </a:lnTo>
                <a:lnTo>
                  <a:pt x="52" y="42"/>
                </a:lnTo>
                <a:lnTo>
                  <a:pt x="54" y="44"/>
                </a:lnTo>
                <a:lnTo>
                  <a:pt x="56" y="45"/>
                </a:lnTo>
                <a:lnTo>
                  <a:pt x="58" y="46"/>
                </a:lnTo>
                <a:lnTo>
                  <a:pt x="59" y="48"/>
                </a:lnTo>
                <a:lnTo>
                  <a:pt x="61" y="49"/>
                </a:lnTo>
                <a:lnTo>
                  <a:pt x="63" y="50"/>
                </a:lnTo>
                <a:lnTo>
                  <a:pt x="64" y="52"/>
                </a:lnTo>
                <a:lnTo>
                  <a:pt x="66" y="53"/>
                </a:lnTo>
                <a:lnTo>
                  <a:pt x="68" y="54"/>
                </a:lnTo>
                <a:lnTo>
                  <a:pt x="69" y="56"/>
                </a:lnTo>
                <a:lnTo>
                  <a:pt x="71" y="57"/>
                </a:lnTo>
                <a:lnTo>
                  <a:pt x="73" y="59"/>
                </a:lnTo>
                <a:lnTo>
                  <a:pt x="75" y="60"/>
                </a:lnTo>
                <a:lnTo>
                  <a:pt x="76" y="61"/>
                </a:lnTo>
                <a:lnTo>
                  <a:pt x="78" y="63"/>
                </a:lnTo>
                <a:lnTo>
                  <a:pt x="80" y="64"/>
                </a:lnTo>
                <a:lnTo>
                  <a:pt x="81" y="65"/>
                </a:lnTo>
                <a:lnTo>
                  <a:pt x="83" y="67"/>
                </a:lnTo>
                <a:lnTo>
                  <a:pt x="85" y="68"/>
                </a:lnTo>
                <a:lnTo>
                  <a:pt x="86" y="70"/>
                </a:lnTo>
                <a:lnTo>
                  <a:pt x="88" y="71"/>
                </a:lnTo>
                <a:lnTo>
                  <a:pt x="90" y="72"/>
                </a:lnTo>
                <a:lnTo>
                  <a:pt x="91" y="74"/>
                </a:lnTo>
                <a:lnTo>
                  <a:pt x="93" y="75"/>
                </a:lnTo>
                <a:lnTo>
                  <a:pt x="95" y="76"/>
                </a:lnTo>
                <a:lnTo>
                  <a:pt x="97" y="78"/>
                </a:lnTo>
                <a:lnTo>
                  <a:pt x="98" y="79"/>
                </a:lnTo>
                <a:lnTo>
                  <a:pt x="100" y="80"/>
                </a:lnTo>
                <a:lnTo>
                  <a:pt x="102" y="82"/>
                </a:lnTo>
                <a:lnTo>
                  <a:pt x="103" y="83"/>
                </a:lnTo>
                <a:lnTo>
                  <a:pt x="105" y="85"/>
                </a:lnTo>
                <a:lnTo>
                  <a:pt x="107" y="86"/>
                </a:lnTo>
                <a:lnTo>
                  <a:pt x="108" y="87"/>
                </a:lnTo>
                <a:lnTo>
                  <a:pt x="110" y="89"/>
                </a:lnTo>
                <a:lnTo>
                  <a:pt x="112" y="90"/>
                </a:lnTo>
                <a:lnTo>
                  <a:pt x="114" y="91"/>
                </a:lnTo>
                <a:lnTo>
                  <a:pt x="115" y="93"/>
                </a:lnTo>
                <a:lnTo>
                  <a:pt x="117" y="94"/>
                </a:lnTo>
                <a:lnTo>
                  <a:pt x="119" y="95"/>
                </a:lnTo>
                <a:lnTo>
                  <a:pt x="120" y="97"/>
                </a:lnTo>
                <a:lnTo>
                  <a:pt x="122" y="98"/>
                </a:lnTo>
                <a:lnTo>
                  <a:pt x="124" y="99"/>
                </a:lnTo>
                <a:lnTo>
                  <a:pt x="125" y="101"/>
                </a:lnTo>
                <a:lnTo>
                  <a:pt x="127" y="102"/>
                </a:lnTo>
                <a:lnTo>
                  <a:pt x="129" y="104"/>
                </a:lnTo>
                <a:lnTo>
                  <a:pt x="130" y="105"/>
                </a:lnTo>
                <a:lnTo>
                  <a:pt x="132" y="106"/>
                </a:lnTo>
                <a:lnTo>
                  <a:pt x="134" y="108"/>
                </a:lnTo>
                <a:lnTo>
                  <a:pt x="136" y="109"/>
                </a:lnTo>
                <a:lnTo>
                  <a:pt x="137" y="110"/>
                </a:lnTo>
                <a:lnTo>
                  <a:pt x="139" y="112"/>
                </a:lnTo>
                <a:lnTo>
                  <a:pt x="141" y="113"/>
                </a:lnTo>
                <a:lnTo>
                  <a:pt x="142" y="115"/>
                </a:lnTo>
                <a:lnTo>
                  <a:pt x="144" y="116"/>
                </a:lnTo>
                <a:lnTo>
                  <a:pt x="146" y="117"/>
                </a:lnTo>
                <a:lnTo>
                  <a:pt x="147" y="119"/>
                </a:lnTo>
                <a:lnTo>
                  <a:pt x="149" y="120"/>
                </a:lnTo>
                <a:lnTo>
                  <a:pt x="151" y="121"/>
                </a:lnTo>
                <a:lnTo>
                  <a:pt x="153" y="123"/>
                </a:lnTo>
                <a:lnTo>
                  <a:pt x="154" y="124"/>
                </a:lnTo>
                <a:lnTo>
                  <a:pt x="156" y="125"/>
                </a:lnTo>
                <a:lnTo>
                  <a:pt x="158" y="127"/>
                </a:lnTo>
                <a:lnTo>
                  <a:pt x="159" y="128"/>
                </a:lnTo>
                <a:lnTo>
                  <a:pt x="161" y="130"/>
                </a:lnTo>
                <a:lnTo>
                  <a:pt x="163" y="131"/>
                </a:lnTo>
                <a:lnTo>
                  <a:pt x="164" y="132"/>
                </a:lnTo>
                <a:lnTo>
                  <a:pt x="166" y="134"/>
                </a:lnTo>
                <a:lnTo>
                  <a:pt x="168" y="135"/>
                </a:lnTo>
                <a:lnTo>
                  <a:pt x="170" y="136"/>
                </a:lnTo>
                <a:lnTo>
                  <a:pt x="171" y="138"/>
                </a:lnTo>
                <a:lnTo>
                  <a:pt x="173" y="139"/>
                </a:lnTo>
                <a:lnTo>
                  <a:pt x="175" y="140"/>
                </a:lnTo>
                <a:lnTo>
                  <a:pt x="176" y="142"/>
                </a:lnTo>
                <a:lnTo>
                  <a:pt x="178" y="143"/>
                </a:lnTo>
                <a:lnTo>
                  <a:pt x="180" y="145"/>
                </a:lnTo>
                <a:lnTo>
                  <a:pt x="181" y="146"/>
                </a:lnTo>
                <a:lnTo>
                  <a:pt x="183" y="147"/>
                </a:lnTo>
                <a:lnTo>
                  <a:pt x="185" y="149"/>
                </a:lnTo>
                <a:lnTo>
                  <a:pt x="186" y="150"/>
                </a:lnTo>
                <a:lnTo>
                  <a:pt x="188" y="151"/>
                </a:lnTo>
                <a:lnTo>
                  <a:pt x="190" y="153"/>
                </a:lnTo>
                <a:lnTo>
                  <a:pt x="192" y="154"/>
                </a:lnTo>
                <a:lnTo>
                  <a:pt x="193" y="156"/>
                </a:lnTo>
                <a:lnTo>
                  <a:pt x="195" y="157"/>
                </a:lnTo>
                <a:lnTo>
                  <a:pt x="197" y="158"/>
                </a:lnTo>
                <a:lnTo>
                  <a:pt x="198" y="160"/>
                </a:lnTo>
                <a:lnTo>
                  <a:pt x="200" y="161"/>
                </a:lnTo>
                <a:lnTo>
                  <a:pt x="202" y="162"/>
                </a:lnTo>
                <a:lnTo>
                  <a:pt x="203" y="164"/>
                </a:lnTo>
                <a:lnTo>
                  <a:pt x="205" y="165"/>
                </a:lnTo>
                <a:lnTo>
                  <a:pt x="207" y="166"/>
                </a:lnTo>
                <a:lnTo>
                  <a:pt x="209" y="168"/>
                </a:lnTo>
                <a:lnTo>
                  <a:pt x="210" y="169"/>
                </a:lnTo>
                <a:lnTo>
                  <a:pt x="212" y="170"/>
                </a:lnTo>
                <a:lnTo>
                  <a:pt x="214" y="172"/>
                </a:lnTo>
                <a:lnTo>
                  <a:pt x="215" y="173"/>
                </a:lnTo>
                <a:lnTo>
                  <a:pt x="217" y="175"/>
                </a:lnTo>
                <a:lnTo>
                  <a:pt x="219" y="176"/>
                </a:lnTo>
                <a:lnTo>
                  <a:pt x="220" y="177"/>
                </a:lnTo>
                <a:lnTo>
                  <a:pt x="222" y="179"/>
                </a:lnTo>
                <a:lnTo>
                  <a:pt x="224" y="180"/>
                </a:lnTo>
                <a:lnTo>
                  <a:pt x="225" y="181"/>
                </a:lnTo>
                <a:lnTo>
                  <a:pt x="227" y="183"/>
                </a:lnTo>
                <a:lnTo>
                  <a:pt x="229" y="184"/>
                </a:lnTo>
                <a:lnTo>
                  <a:pt x="231" y="185"/>
                </a:lnTo>
                <a:lnTo>
                  <a:pt x="232" y="187"/>
                </a:lnTo>
                <a:lnTo>
                  <a:pt x="234" y="188"/>
                </a:lnTo>
                <a:lnTo>
                  <a:pt x="236" y="190"/>
                </a:lnTo>
                <a:lnTo>
                  <a:pt x="237" y="191"/>
                </a:lnTo>
                <a:lnTo>
                  <a:pt x="239" y="192"/>
                </a:lnTo>
                <a:lnTo>
                  <a:pt x="241" y="194"/>
                </a:lnTo>
                <a:lnTo>
                  <a:pt x="242" y="195"/>
                </a:lnTo>
                <a:lnTo>
                  <a:pt x="244" y="196"/>
                </a:lnTo>
                <a:lnTo>
                  <a:pt x="246" y="198"/>
                </a:lnTo>
                <a:lnTo>
                  <a:pt x="248" y="199"/>
                </a:lnTo>
                <a:lnTo>
                  <a:pt x="249" y="201"/>
                </a:lnTo>
                <a:lnTo>
                  <a:pt x="251" y="202"/>
                </a:lnTo>
                <a:lnTo>
                  <a:pt x="253" y="203"/>
                </a:lnTo>
                <a:lnTo>
                  <a:pt x="254" y="205"/>
                </a:lnTo>
                <a:lnTo>
                  <a:pt x="256" y="206"/>
                </a:lnTo>
                <a:lnTo>
                  <a:pt x="258" y="207"/>
                </a:lnTo>
                <a:lnTo>
                  <a:pt x="259" y="209"/>
                </a:lnTo>
                <a:lnTo>
                  <a:pt x="261" y="210"/>
                </a:lnTo>
                <a:lnTo>
                  <a:pt x="263" y="211"/>
                </a:lnTo>
                <a:lnTo>
                  <a:pt x="264" y="213"/>
                </a:lnTo>
                <a:lnTo>
                  <a:pt x="266" y="214"/>
                </a:lnTo>
                <a:lnTo>
                  <a:pt x="268" y="216"/>
                </a:lnTo>
                <a:lnTo>
                  <a:pt x="270" y="217"/>
                </a:lnTo>
                <a:lnTo>
                  <a:pt x="271" y="218"/>
                </a:lnTo>
                <a:lnTo>
                  <a:pt x="273" y="220"/>
                </a:lnTo>
                <a:lnTo>
                  <a:pt x="275" y="221"/>
                </a:lnTo>
                <a:lnTo>
                  <a:pt x="276" y="222"/>
                </a:lnTo>
                <a:lnTo>
                  <a:pt x="278" y="224"/>
                </a:lnTo>
                <a:lnTo>
                  <a:pt x="280" y="225"/>
                </a:lnTo>
                <a:lnTo>
                  <a:pt x="281" y="226"/>
                </a:lnTo>
                <a:lnTo>
                  <a:pt x="283" y="228"/>
                </a:lnTo>
                <a:lnTo>
                  <a:pt x="285" y="229"/>
                </a:lnTo>
                <a:lnTo>
                  <a:pt x="287" y="231"/>
                </a:lnTo>
                <a:lnTo>
                  <a:pt x="288" y="232"/>
                </a:lnTo>
                <a:lnTo>
                  <a:pt x="290" y="233"/>
                </a:lnTo>
                <a:lnTo>
                  <a:pt x="292" y="235"/>
                </a:lnTo>
                <a:lnTo>
                  <a:pt x="293" y="236"/>
                </a:lnTo>
                <a:lnTo>
                  <a:pt x="295" y="237"/>
                </a:lnTo>
                <a:lnTo>
                  <a:pt x="297" y="239"/>
                </a:lnTo>
                <a:lnTo>
                  <a:pt x="298" y="240"/>
                </a:lnTo>
                <a:lnTo>
                  <a:pt x="300" y="241"/>
                </a:lnTo>
                <a:lnTo>
                  <a:pt x="302" y="243"/>
                </a:lnTo>
                <a:lnTo>
                  <a:pt x="303" y="244"/>
                </a:lnTo>
                <a:lnTo>
                  <a:pt x="305" y="246"/>
                </a:lnTo>
                <a:lnTo>
                  <a:pt x="307" y="247"/>
                </a:lnTo>
                <a:lnTo>
                  <a:pt x="309" y="248"/>
                </a:lnTo>
                <a:lnTo>
                  <a:pt x="310" y="250"/>
                </a:lnTo>
                <a:lnTo>
                  <a:pt x="312" y="251"/>
                </a:lnTo>
                <a:lnTo>
                  <a:pt x="314" y="252"/>
                </a:lnTo>
                <a:lnTo>
                  <a:pt x="315" y="254"/>
                </a:lnTo>
                <a:lnTo>
                  <a:pt x="317" y="255"/>
                </a:lnTo>
                <a:lnTo>
                  <a:pt x="319" y="256"/>
                </a:lnTo>
                <a:lnTo>
                  <a:pt x="320" y="258"/>
                </a:lnTo>
                <a:lnTo>
                  <a:pt x="322" y="259"/>
                </a:lnTo>
                <a:lnTo>
                  <a:pt x="324" y="261"/>
                </a:lnTo>
                <a:lnTo>
                  <a:pt x="326" y="262"/>
                </a:lnTo>
                <a:lnTo>
                  <a:pt x="327" y="263"/>
                </a:lnTo>
                <a:lnTo>
                  <a:pt x="329" y="265"/>
                </a:lnTo>
                <a:lnTo>
                  <a:pt x="331" y="266"/>
                </a:lnTo>
                <a:lnTo>
                  <a:pt x="332" y="267"/>
                </a:lnTo>
                <a:lnTo>
                  <a:pt x="334" y="269"/>
                </a:lnTo>
                <a:lnTo>
                  <a:pt x="336" y="270"/>
                </a:lnTo>
                <a:lnTo>
                  <a:pt x="337" y="271"/>
                </a:lnTo>
                <a:lnTo>
                  <a:pt x="339" y="273"/>
                </a:lnTo>
                <a:lnTo>
                  <a:pt x="341" y="274"/>
                </a:lnTo>
                <a:lnTo>
                  <a:pt x="342" y="276"/>
                </a:lnTo>
              </a:path>
            </a:pathLst>
          </a:custGeom>
          <a:noFill/>
          <a:ln w="19050">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3"/>
          <p:cNvSpPr>
            <a:spLocks noChangeShapeType="1"/>
          </p:cNvSpPr>
          <p:nvPr/>
        </p:nvSpPr>
        <p:spPr bwMode="auto">
          <a:xfrm>
            <a:off x="3440873" y="1413347"/>
            <a:ext cx="4763" cy="1111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4"/>
          <p:cNvSpPr>
            <a:spLocks noChangeShapeType="1"/>
          </p:cNvSpPr>
          <p:nvPr/>
        </p:nvSpPr>
        <p:spPr bwMode="auto">
          <a:xfrm>
            <a:off x="3445635" y="1424460"/>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5"/>
          <p:cNvSpPr>
            <a:spLocks noChangeShapeType="1"/>
          </p:cNvSpPr>
          <p:nvPr/>
        </p:nvSpPr>
        <p:spPr bwMode="auto">
          <a:xfrm>
            <a:off x="3455160" y="1433985"/>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6"/>
          <p:cNvSpPr>
            <a:spLocks noChangeShapeType="1"/>
          </p:cNvSpPr>
          <p:nvPr/>
        </p:nvSpPr>
        <p:spPr bwMode="auto">
          <a:xfrm>
            <a:off x="3464685" y="1443510"/>
            <a:ext cx="6350" cy="1111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7"/>
          <p:cNvSpPr>
            <a:spLocks noChangeShapeType="1"/>
          </p:cNvSpPr>
          <p:nvPr/>
        </p:nvSpPr>
        <p:spPr bwMode="auto">
          <a:xfrm>
            <a:off x="3471035" y="145462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8"/>
          <p:cNvSpPr>
            <a:spLocks noChangeShapeType="1"/>
          </p:cNvSpPr>
          <p:nvPr/>
        </p:nvSpPr>
        <p:spPr bwMode="auto">
          <a:xfrm>
            <a:off x="3480560" y="1464147"/>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9"/>
          <p:cNvSpPr>
            <a:spLocks noChangeShapeType="1"/>
          </p:cNvSpPr>
          <p:nvPr/>
        </p:nvSpPr>
        <p:spPr bwMode="auto">
          <a:xfrm>
            <a:off x="3490085" y="1473672"/>
            <a:ext cx="4763" cy="1111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80"/>
          <p:cNvSpPr>
            <a:spLocks noChangeShapeType="1"/>
          </p:cNvSpPr>
          <p:nvPr/>
        </p:nvSpPr>
        <p:spPr bwMode="auto">
          <a:xfrm>
            <a:off x="3494848" y="1484785"/>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81"/>
          <p:cNvSpPr>
            <a:spLocks noChangeShapeType="1"/>
          </p:cNvSpPr>
          <p:nvPr/>
        </p:nvSpPr>
        <p:spPr bwMode="auto">
          <a:xfrm>
            <a:off x="3505960" y="1494310"/>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82"/>
          <p:cNvSpPr>
            <a:spLocks noChangeShapeType="1"/>
          </p:cNvSpPr>
          <p:nvPr/>
        </p:nvSpPr>
        <p:spPr bwMode="auto">
          <a:xfrm>
            <a:off x="3550410" y="1554635"/>
            <a:ext cx="4763" cy="476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3"/>
          <p:cNvSpPr>
            <a:spLocks noChangeShapeType="1"/>
          </p:cNvSpPr>
          <p:nvPr/>
        </p:nvSpPr>
        <p:spPr bwMode="auto">
          <a:xfrm>
            <a:off x="3555173" y="1559397"/>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84"/>
          <p:cNvSpPr>
            <a:spLocks noChangeShapeType="1"/>
          </p:cNvSpPr>
          <p:nvPr/>
        </p:nvSpPr>
        <p:spPr bwMode="auto">
          <a:xfrm>
            <a:off x="3566285" y="1568922"/>
            <a:ext cx="9525" cy="1111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185"/>
          <p:cNvSpPr>
            <a:spLocks noChangeShapeType="1"/>
          </p:cNvSpPr>
          <p:nvPr/>
        </p:nvSpPr>
        <p:spPr bwMode="auto">
          <a:xfrm>
            <a:off x="3575810" y="1580035"/>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86"/>
          <p:cNvSpPr>
            <a:spLocks noChangeShapeType="1"/>
          </p:cNvSpPr>
          <p:nvPr/>
        </p:nvSpPr>
        <p:spPr bwMode="auto">
          <a:xfrm>
            <a:off x="3580573" y="1589560"/>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87"/>
          <p:cNvSpPr>
            <a:spLocks noChangeShapeType="1"/>
          </p:cNvSpPr>
          <p:nvPr/>
        </p:nvSpPr>
        <p:spPr bwMode="auto">
          <a:xfrm>
            <a:off x="3591685" y="1599085"/>
            <a:ext cx="9525" cy="1111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188"/>
          <p:cNvSpPr>
            <a:spLocks noChangeShapeType="1"/>
          </p:cNvSpPr>
          <p:nvPr/>
        </p:nvSpPr>
        <p:spPr bwMode="auto">
          <a:xfrm>
            <a:off x="3601210" y="1610197"/>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189"/>
          <p:cNvSpPr>
            <a:spLocks noChangeShapeType="1"/>
          </p:cNvSpPr>
          <p:nvPr/>
        </p:nvSpPr>
        <p:spPr bwMode="auto">
          <a:xfrm>
            <a:off x="3605973" y="161972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190"/>
          <p:cNvSpPr>
            <a:spLocks noChangeShapeType="1"/>
          </p:cNvSpPr>
          <p:nvPr/>
        </p:nvSpPr>
        <p:spPr bwMode="auto">
          <a:xfrm>
            <a:off x="3615498" y="1629247"/>
            <a:ext cx="11113" cy="1111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191"/>
          <p:cNvSpPr>
            <a:spLocks noChangeShapeType="1"/>
          </p:cNvSpPr>
          <p:nvPr/>
        </p:nvSpPr>
        <p:spPr bwMode="auto">
          <a:xfrm>
            <a:off x="3626610" y="1640360"/>
            <a:ext cx="4763" cy="476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192"/>
          <p:cNvSpPr>
            <a:spLocks noChangeShapeType="1"/>
          </p:cNvSpPr>
          <p:nvPr/>
        </p:nvSpPr>
        <p:spPr bwMode="auto">
          <a:xfrm>
            <a:off x="3666298" y="1695922"/>
            <a:ext cx="0" cy="0"/>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3"/>
          <p:cNvSpPr>
            <a:spLocks noChangeShapeType="1"/>
          </p:cNvSpPr>
          <p:nvPr/>
        </p:nvSpPr>
        <p:spPr bwMode="auto">
          <a:xfrm>
            <a:off x="3666298" y="169592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4"/>
          <p:cNvSpPr>
            <a:spLocks noChangeShapeType="1"/>
          </p:cNvSpPr>
          <p:nvPr/>
        </p:nvSpPr>
        <p:spPr bwMode="auto">
          <a:xfrm>
            <a:off x="3675823" y="1705447"/>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5"/>
          <p:cNvSpPr>
            <a:spLocks noChangeShapeType="1"/>
          </p:cNvSpPr>
          <p:nvPr/>
        </p:nvSpPr>
        <p:spPr bwMode="auto">
          <a:xfrm>
            <a:off x="3686935" y="1714972"/>
            <a:ext cx="4763" cy="1111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6"/>
          <p:cNvSpPr>
            <a:spLocks noChangeShapeType="1"/>
          </p:cNvSpPr>
          <p:nvPr/>
        </p:nvSpPr>
        <p:spPr bwMode="auto">
          <a:xfrm>
            <a:off x="3691698" y="1726085"/>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7"/>
          <p:cNvSpPr>
            <a:spLocks noChangeShapeType="1"/>
          </p:cNvSpPr>
          <p:nvPr/>
        </p:nvSpPr>
        <p:spPr bwMode="auto">
          <a:xfrm>
            <a:off x="3701223" y="1735610"/>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8"/>
          <p:cNvSpPr>
            <a:spLocks noChangeShapeType="1"/>
          </p:cNvSpPr>
          <p:nvPr/>
        </p:nvSpPr>
        <p:spPr bwMode="auto">
          <a:xfrm>
            <a:off x="3710748" y="1745135"/>
            <a:ext cx="11113" cy="1111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9"/>
          <p:cNvSpPr>
            <a:spLocks noChangeShapeType="1"/>
          </p:cNvSpPr>
          <p:nvPr/>
        </p:nvSpPr>
        <p:spPr bwMode="auto">
          <a:xfrm>
            <a:off x="3721860" y="1756247"/>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200"/>
          <p:cNvSpPr>
            <a:spLocks noChangeShapeType="1"/>
          </p:cNvSpPr>
          <p:nvPr/>
        </p:nvSpPr>
        <p:spPr bwMode="auto">
          <a:xfrm>
            <a:off x="3726623" y="176577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201"/>
          <p:cNvSpPr>
            <a:spLocks noChangeShapeType="1"/>
          </p:cNvSpPr>
          <p:nvPr/>
        </p:nvSpPr>
        <p:spPr bwMode="auto">
          <a:xfrm>
            <a:off x="3736148" y="1775297"/>
            <a:ext cx="4763" cy="1111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202"/>
          <p:cNvSpPr>
            <a:spLocks noChangeShapeType="1"/>
          </p:cNvSpPr>
          <p:nvPr/>
        </p:nvSpPr>
        <p:spPr bwMode="auto">
          <a:xfrm>
            <a:off x="3782185" y="1830860"/>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3"/>
          <p:cNvSpPr>
            <a:spLocks noChangeShapeType="1"/>
          </p:cNvSpPr>
          <p:nvPr/>
        </p:nvSpPr>
        <p:spPr bwMode="auto">
          <a:xfrm>
            <a:off x="3786948" y="1840385"/>
            <a:ext cx="9525" cy="11113"/>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4"/>
          <p:cNvSpPr>
            <a:spLocks noChangeShapeType="1"/>
          </p:cNvSpPr>
          <p:nvPr/>
        </p:nvSpPr>
        <p:spPr bwMode="auto">
          <a:xfrm>
            <a:off x="3796473" y="1851497"/>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6"/>
          <p:cNvSpPr>
            <a:spLocks noChangeShapeType="1"/>
          </p:cNvSpPr>
          <p:nvPr/>
        </p:nvSpPr>
        <p:spPr bwMode="auto">
          <a:xfrm>
            <a:off x="3801235" y="1861022"/>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7"/>
          <p:cNvSpPr>
            <a:spLocks noChangeShapeType="1"/>
          </p:cNvSpPr>
          <p:nvPr/>
        </p:nvSpPr>
        <p:spPr bwMode="auto">
          <a:xfrm>
            <a:off x="3812348" y="1870547"/>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8"/>
          <p:cNvSpPr>
            <a:spLocks noChangeShapeType="1"/>
          </p:cNvSpPr>
          <p:nvPr/>
        </p:nvSpPr>
        <p:spPr bwMode="auto">
          <a:xfrm>
            <a:off x="3821873" y="1881660"/>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9"/>
          <p:cNvSpPr>
            <a:spLocks noChangeShapeType="1"/>
          </p:cNvSpPr>
          <p:nvPr/>
        </p:nvSpPr>
        <p:spPr bwMode="auto">
          <a:xfrm>
            <a:off x="3831398" y="1891185"/>
            <a:ext cx="6350"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10"/>
          <p:cNvSpPr>
            <a:spLocks noChangeShapeType="1"/>
          </p:cNvSpPr>
          <p:nvPr/>
        </p:nvSpPr>
        <p:spPr bwMode="auto">
          <a:xfrm>
            <a:off x="3837748" y="1900710"/>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11"/>
          <p:cNvSpPr>
            <a:spLocks noChangeShapeType="1"/>
          </p:cNvSpPr>
          <p:nvPr/>
        </p:nvSpPr>
        <p:spPr bwMode="auto">
          <a:xfrm>
            <a:off x="3847273" y="191182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12"/>
          <p:cNvSpPr>
            <a:spLocks noChangeShapeType="1"/>
          </p:cNvSpPr>
          <p:nvPr/>
        </p:nvSpPr>
        <p:spPr bwMode="auto">
          <a:xfrm>
            <a:off x="3856798" y="1921347"/>
            <a:ext cx="0" cy="476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13"/>
          <p:cNvSpPr>
            <a:spLocks noChangeShapeType="1"/>
          </p:cNvSpPr>
          <p:nvPr/>
        </p:nvSpPr>
        <p:spPr bwMode="auto">
          <a:xfrm>
            <a:off x="3898073" y="1972147"/>
            <a:ext cx="0" cy="0"/>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4"/>
          <p:cNvSpPr>
            <a:spLocks noChangeShapeType="1"/>
          </p:cNvSpPr>
          <p:nvPr/>
        </p:nvSpPr>
        <p:spPr bwMode="auto">
          <a:xfrm>
            <a:off x="3898073" y="1972147"/>
            <a:ext cx="9525" cy="14287"/>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5"/>
          <p:cNvSpPr>
            <a:spLocks noChangeShapeType="1"/>
          </p:cNvSpPr>
          <p:nvPr/>
        </p:nvSpPr>
        <p:spPr bwMode="auto">
          <a:xfrm>
            <a:off x="3907598" y="1986435"/>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6"/>
          <p:cNvSpPr>
            <a:spLocks noChangeShapeType="1"/>
          </p:cNvSpPr>
          <p:nvPr/>
        </p:nvSpPr>
        <p:spPr bwMode="auto">
          <a:xfrm>
            <a:off x="3917123" y="1997547"/>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7"/>
          <p:cNvSpPr>
            <a:spLocks noChangeShapeType="1"/>
          </p:cNvSpPr>
          <p:nvPr/>
        </p:nvSpPr>
        <p:spPr bwMode="auto">
          <a:xfrm>
            <a:off x="3921885" y="2007072"/>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8"/>
          <p:cNvSpPr>
            <a:spLocks noChangeShapeType="1"/>
          </p:cNvSpPr>
          <p:nvPr/>
        </p:nvSpPr>
        <p:spPr bwMode="auto">
          <a:xfrm>
            <a:off x="3932998" y="2016597"/>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9"/>
          <p:cNvSpPr>
            <a:spLocks noChangeShapeType="1"/>
          </p:cNvSpPr>
          <p:nvPr/>
        </p:nvSpPr>
        <p:spPr bwMode="auto">
          <a:xfrm>
            <a:off x="3942523" y="2027710"/>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20"/>
          <p:cNvSpPr>
            <a:spLocks noChangeShapeType="1"/>
          </p:cNvSpPr>
          <p:nvPr/>
        </p:nvSpPr>
        <p:spPr bwMode="auto">
          <a:xfrm>
            <a:off x="3947285" y="2037235"/>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21"/>
          <p:cNvSpPr>
            <a:spLocks noChangeShapeType="1"/>
          </p:cNvSpPr>
          <p:nvPr/>
        </p:nvSpPr>
        <p:spPr bwMode="auto">
          <a:xfrm>
            <a:off x="3958398" y="2046760"/>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22"/>
          <p:cNvSpPr>
            <a:spLocks noChangeShapeType="1"/>
          </p:cNvSpPr>
          <p:nvPr/>
        </p:nvSpPr>
        <p:spPr bwMode="auto">
          <a:xfrm>
            <a:off x="3967923" y="2057872"/>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23"/>
          <p:cNvSpPr>
            <a:spLocks noChangeShapeType="1"/>
          </p:cNvSpPr>
          <p:nvPr/>
        </p:nvSpPr>
        <p:spPr bwMode="auto">
          <a:xfrm>
            <a:off x="4012373" y="2111847"/>
            <a:ext cx="6350" cy="6350"/>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4"/>
          <p:cNvSpPr>
            <a:spLocks noChangeShapeType="1"/>
          </p:cNvSpPr>
          <p:nvPr/>
        </p:nvSpPr>
        <p:spPr bwMode="auto">
          <a:xfrm>
            <a:off x="4018723" y="2118197"/>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5"/>
          <p:cNvSpPr>
            <a:spLocks noChangeShapeType="1"/>
          </p:cNvSpPr>
          <p:nvPr/>
        </p:nvSpPr>
        <p:spPr bwMode="auto">
          <a:xfrm>
            <a:off x="4028248" y="2127722"/>
            <a:ext cx="4763" cy="14287"/>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6"/>
          <p:cNvSpPr>
            <a:spLocks noChangeShapeType="1"/>
          </p:cNvSpPr>
          <p:nvPr/>
        </p:nvSpPr>
        <p:spPr bwMode="auto">
          <a:xfrm>
            <a:off x="4033010" y="2142010"/>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7"/>
          <p:cNvSpPr>
            <a:spLocks noChangeShapeType="1"/>
          </p:cNvSpPr>
          <p:nvPr/>
        </p:nvSpPr>
        <p:spPr bwMode="auto">
          <a:xfrm>
            <a:off x="4042535" y="2153122"/>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8"/>
          <p:cNvSpPr>
            <a:spLocks noChangeShapeType="1"/>
          </p:cNvSpPr>
          <p:nvPr/>
        </p:nvSpPr>
        <p:spPr bwMode="auto">
          <a:xfrm>
            <a:off x="4053648" y="2162647"/>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229"/>
          <p:cNvSpPr>
            <a:spLocks noChangeShapeType="1"/>
          </p:cNvSpPr>
          <p:nvPr/>
        </p:nvSpPr>
        <p:spPr bwMode="auto">
          <a:xfrm>
            <a:off x="4058410" y="2172172"/>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Line 230"/>
          <p:cNvSpPr>
            <a:spLocks noChangeShapeType="1"/>
          </p:cNvSpPr>
          <p:nvPr/>
        </p:nvSpPr>
        <p:spPr bwMode="auto">
          <a:xfrm>
            <a:off x="4067935" y="2183285"/>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231"/>
          <p:cNvSpPr>
            <a:spLocks noChangeShapeType="1"/>
          </p:cNvSpPr>
          <p:nvPr/>
        </p:nvSpPr>
        <p:spPr bwMode="auto">
          <a:xfrm>
            <a:off x="4077460" y="2192810"/>
            <a:ext cx="6350"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232"/>
          <p:cNvSpPr>
            <a:spLocks noChangeShapeType="1"/>
          </p:cNvSpPr>
          <p:nvPr/>
        </p:nvSpPr>
        <p:spPr bwMode="auto">
          <a:xfrm>
            <a:off x="4083810" y="2202335"/>
            <a:ext cx="4763" cy="0"/>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233"/>
          <p:cNvSpPr>
            <a:spLocks noChangeShapeType="1"/>
          </p:cNvSpPr>
          <p:nvPr/>
        </p:nvSpPr>
        <p:spPr bwMode="auto">
          <a:xfrm>
            <a:off x="4128260" y="2253135"/>
            <a:ext cx="0" cy="0"/>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234"/>
          <p:cNvSpPr>
            <a:spLocks noChangeShapeType="1"/>
          </p:cNvSpPr>
          <p:nvPr/>
        </p:nvSpPr>
        <p:spPr bwMode="auto">
          <a:xfrm>
            <a:off x="4128260" y="2253135"/>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235"/>
          <p:cNvSpPr>
            <a:spLocks noChangeShapeType="1"/>
          </p:cNvSpPr>
          <p:nvPr/>
        </p:nvSpPr>
        <p:spPr bwMode="auto">
          <a:xfrm>
            <a:off x="4137785" y="2262660"/>
            <a:ext cx="6350"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236"/>
          <p:cNvSpPr>
            <a:spLocks noChangeShapeType="1"/>
          </p:cNvSpPr>
          <p:nvPr/>
        </p:nvSpPr>
        <p:spPr bwMode="auto">
          <a:xfrm>
            <a:off x="4144135" y="227377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237"/>
          <p:cNvSpPr>
            <a:spLocks noChangeShapeType="1"/>
          </p:cNvSpPr>
          <p:nvPr/>
        </p:nvSpPr>
        <p:spPr bwMode="auto">
          <a:xfrm>
            <a:off x="4153660" y="2283297"/>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238"/>
          <p:cNvSpPr>
            <a:spLocks noChangeShapeType="1"/>
          </p:cNvSpPr>
          <p:nvPr/>
        </p:nvSpPr>
        <p:spPr bwMode="auto">
          <a:xfrm>
            <a:off x="4163185" y="2292822"/>
            <a:ext cx="4763" cy="1587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239"/>
          <p:cNvSpPr>
            <a:spLocks noChangeShapeType="1"/>
          </p:cNvSpPr>
          <p:nvPr/>
        </p:nvSpPr>
        <p:spPr bwMode="auto">
          <a:xfrm>
            <a:off x="4167948" y="2308697"/>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40"/>
          <p:cNvSpPr>
            <a:spLocks noChangeShapeType="1"/>
          </p:cNvSpPr>
          <p:nvPr/>
        </p:nvSpPr>
        <p:spPr bwMode="auto">
          <a:xfrm>
            <a:off x="4179060" y="2318222"/>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41"/>
          <p:cNvSpPr>
            <a:spLocks noChangeShapeType="1"/>
          </p:cNvSpPr>
          <p:nvPr/>
        </p:nvSpPr>
        <p:spPr bwMode="auto">
          <a:xfrm>
            <a:off x="4188585" y="2329335"/>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42"/>
          <p:cNvSpPr>
            <a:spLocks noChangeShapeType="1"/>
          </p:cNvSpPr>
          <p:nvPr/>
        </p:nvSpPr>
        <p:spPr bwMode="auto">
          <a:xfrm>
            <a:off x="4193348" y="2338860"/>
            <a:ext cx="11113" cy="476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43"/>
          <p:cNvSpPr>
            <a:spLocks noChangeShapeType="1"/>
          </p:cNvSpPr>
          <p:nvPr/>
        </p:nvSpPr>
        <p:spPr bwMode="auto">
          <a:xfrm>
            <a:off x="4239385" y="2394422"/>
            <a:ext cx="9525" cy="476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4"/>
          <p:cNvSpPr>
            <a:spLocks noChangeShapeType="1"/>
          </p:cNvSpPr>
          <p:nvPr/>
        </p:nvSpPr>
        <p:spPr bwMode="auto">
          <a:xfrm>
            <a:off x="4248910" y="2399185"/>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5"/>
          <p:cNvSpPr>
            <a:spLocks noChangeShapeType="1"/>
          </p:cNvSpPr>
          <p:nvPr/>
        </p:nvSpPr>
        <p:spPr bwMode="auto">
          <a:xfrm>
            <a:off x="4253673" y="2408710"/>
            <a:ext cx="11113"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6"/>
          <p:cNvSpPr>
            <a:spLocks noChangeShapeType="1"/>
          </p:cNvSpPr>
          <p:nvPr/>
        </p:nvSpPr>
        <p:spPr bwMode="auto">
          <a:xfrm>
            <a:off x="4264785" y="241982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7"/>
          <p:cNvSpPr>
            <a:spLocks noChangeShapeType="1"/>
          </p:cNvSpPr>
          <p:nvPr/>
        </p:nvSpPr>
        <p:spPr bwMode="auto">
          <a:xfrm>
            <a:off x="4274310" y="2429347"/>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8"/>
          <p:cNvSpPr>
            <a:spLocks noChangeShapeType="1"/>
          </p:cNvSpPr>
          <p:nvPr/>
        </p:nvSpPr>
        <p:spPr bwMode="auto">
          <a:xfrm>
            <a:off x="4279073" y="2438872"/>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9"/>
          <p:cNvSpPr>
            <a:spLocks noChangeShapeType="1"/>
          </p:cNvSpPr>
          <p:nvPr/>
        </p:nvSpPr>
        <p:spPr bwMode="auto">
          <a:xfrm>
            <a:off x="4288598" y="2449985"/>
            <a:ext cx="11113" cy="14287"/>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50"/>
          <p:cNvSpPr>
            <a:spLocks noChangeShapeType="1"/>
          </p:cNvSpPr>
          <p:nvPr/>
        </p:nvSpPr>
        <p:spPr bwMode="auto">
          <a:xfrm>
            <a:off x="4299710" y="246427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51"/>
          <p:cNvSpPr>
            <a:spLocks noChangeShapeType="1"/>
          </p:cNvSpPr>
          <p:nvPr/>
        </p:nvSpPr>
        <p:spPr bwMode="auto">
          <a:xfrm>
            <a:off x="4309235" y="2473797"/>
            <a:ext cx="4763"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52"/>
          <p:cNvSpPr>
            <a:spLocks noChangeShapeType="1"/>
          </p:cNvSpPr>
          <p:nvPr/>
        </p:nvSpPr>
        <p:spPr bwMode="auto">
          <a:xfrm>
            <a:off x="4313998" y="2484910"/>
            <a:ext cx="4763" cy="0"/>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53"/>
          <p:cNvSpPr>
            <a:spLocks noChangeShapeType="1"/>
          </p:cNvSpPr>
          <p:nvPr/>
        </p:nvSpPr>
        <p:spPr bwMode="auto">
          <a:xfrm>
            <a:off x="4355273" y="2529360"/>
            <a:ext cx="4763" cy="476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4"/>
          <p:cNvSpPr>
            <a:spLocks noChangeShapeType="1"/>
          </p:cNvSpPr>
          <p:nvPr/>
        </p:nvSpPr>
        <p:spPr bwMode="auto">
          <a:xfrm>
            <a:off x="4360035" y="2534122"/>
            <a:ext cx="4763"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5"/>
          <p:cNvSpPr>
            <a:spLocks noChangeShapeType="1"/>
          </p:cNvSpPr>
          <p:nvPr/>
        </p:nvSpPr>
        <p:spPr bwMode="auto">
          <a:xfrm>
            <a:off x="4364798" y="2545235"/>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6"/>
          <p:cNvSpPr>
            <a:spLocks noChangeShapeType="1"/>
          </p:cNvSpPr>
          <p:nvPr/>
        </p:nvSpPr>
        <p:spPr bwMode="auto">
          <a:xfrm>
            <a:off x="4374323" y="2554760"/>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7"/>
          <p:cNvSpPr>
            <a:spLocks noChangeShapeType="1"/>
          </p:cNvSpPr>
          <p:nvPr/>
        </p:nvSpPr>
        <p:spPr bwMode="auto">
          <a:xfrm>
            <a:off x="4385435" y="2564285"/>
            <a:ext cx="4763"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8"/>
          <p:cNvSpPr>
            <a:spLocks noChangeShapeType="1"/>
          </p:cNvSpPr>
          <p:nvPr/>
        </p:nvSpPr>
        <p:spPr bwMode="auto">
          <a:xfrm>
            <a:off x="4390198" y="2575397"/>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9"/>
          <p:cNvSpPr>
            <a:spLocks noChangeShapeType="1"/>
          </p:cNvSpPr>
          <p:nvPr/>
        </p:nvSpPr>
        <p:spPr bwMode="auto">
          <a:xfrm>
            <a:off x="4399723" y="258492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60"/>
          <p:cNvSpPr>
            <a:spLocks noChangeShapeType="1"/>
          </p:cNvSpPr>
          <p:nvPr/>
        </p:nvSpPr>
        <p:spPr bwMode="auto">
          <a:xfrm>
            <a:off x="4409248" y="2594447"/>
            <a:ext cx="11113"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61"/>
          <p:cNvSpPr>
            <a:spLocks noChangeShapeType="1"/>
          </p:cNvSpPr>
          <p:nvPr/>
        </p:nvSpPr>
        <p:spPr bwMode="auto">
          <a:xfrm>
            <a:off x="4420360" y="2605560"/>
            <a:ext cx="4763" cy="14287"/>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62"/>
          <p:cNvSpPr>
            <a:spLocks noChangeShapeType="1"/>
          </p:cNvSpPr>
          <p:nvPr/>
        </p:nvSpPr>
        <p:spPr bwMode="auto">
          <a:xfrm>
            <a:off x="4425123" y="2619847"/>
            <a:ext cx="4763" cy="476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63"/>
          <p:cNvSpPr>
            <a:spLocks noChangeShapeType="1"/>
          </p:cNvSpPr>
          <p:nvPr/>
        </p:nvSpPr>
        <p:spPr bwMode="auto">
          <a:xfrm>
            <a:off x="4469573" y="2670647"/>
            <a:ext cx="6350"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4"/>
          <p:cNvSpPr>
            <a:spLocks noChangeShapeType="1"/>
          </p:cNvSpPr>
          <p:nvPr/>
        </p:nvSpPr>
        <p:spPr bwMode="auto">
          <a:xfrm>
            <a:off x="4475923" y="268017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5"/>
          <p:cNvSpPr>
            <a:spLocks noChangeShapeType="1"/>
          </p:cNvSpPr>
          <p:nvPr/>
        </p:nvSpPr>
        <p:spPr bwMode="auto">
          <a:xfrm>
            <a:off x="4485448" y="2689697"/>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6"/>
          <p:cNvSpPr>
            <a:spLocks noChangeShapeType="1"/>
          </p:cNvSpPr>
          <p:nvPr/>
        </p:nvSpPr>
        <p:spPr bwMode="auto">
          <a:xfrm>
            <a:off x="4494973" y="2700810"/>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7"/>
          <p:cNvSpPr>
            <a:spLocks noChangeShapeType="1"/>
          </p:cNvSpPr>
          <p:nvPr/>
        </p:nvSpPr>
        <p:spPr bwMode="auto">
          <a:xfrm>
            <a:off x="4504498" y="2710335"/>
            <a:ext cx="6350"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8"/>
          <p:cNvSpPr>
            <a:spLocks noChangeShapeType="1"/>
          </p:cNvSpPr>
          <p:nvPr/>
        </p:nvSpPr>
        <p:spPr bwMode="auto">
          <a:xfrm>
            <a:off x="4510848" y="2719860"/>
            <a:ext cx="9525"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9"/>
          <p:cNvSpPr>
            <a:spLocks noChangeShapeType="1"/>
          </p:cNvSpPr>
          <p:nvPr/>
        </p:nvSpPr>
        <p:spPr bwMode="auto">
          <a:xfrm>
            <a:off x="4520373" y="2730972"/>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70"/>
          <p:cNvSpPr>
            <a:spLocks noChangeShapeType="1"/>
          </p:cNvSpPr>
          <p:nvPr/>
        </p:nvSpPr>
        <p:spPr bwMode="auto">
          <a:xfrm>
            <a:off x="4529898" y="2740497"/>
            <a:ext cx="476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71"/>
          <p:cNvSpPr>
            <a:spLocks noChangeShapeType="1"/>
          </p:cNvSpPr>
          <p:nvPr/>
        </p:nvSpPr>
        <p:spPr bwMode="auto">
          <a:xfrm>
            <a:off x="4534660" y="2750022"/>
            <a:ext cx="11113" cy="1111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72"/>
          <p:cNvSpPr>
            <a:spLocks noChangeShapeType="1"/>
          </p:cNvSpPr>
          <p:nvPr/>
        </p:nvSpPr>
        <p:spPr bwMode="auto">
          <a:xfrm>
            <a:off x="4545773" y="2761135"/>
            <a:ext cx="0" cy="4762"/>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73"/>
          <p:cNvSpPr>
            <a:spLocks noChangeShapeType="1"/>
          </p:cNvSpPr>
          <p:nvPr/>
        </p:nvSpPr>
        <p:spPr bwMode="auto">
          <a:xfrm>
            <a:off x="4585460" y="2810347"/>
            <a:ext cx="0" cy="6350"/>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4"/>
          <p:cNvSpPr>
            <a:spLocks noChangeShapeType="1"/>
          </p:cNvSpPr>
          <p:nvPr/>
        </p:nvSpPr>
        <p:spPr bwMode="auto">
          <a:xfrm>
            <a:off x="4585460" y="2816697"/>
            <a:ext cx="9525"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275"/>
          <p:cNvSpPr>
            <a:spLocks noChangeShapeType="1"/>
          </p:cNvSpPr>
          <p:nvPr/>
        </p:nvSpPr>
        <p:spPr bwMode="auto">
          <a:xfrm>
            <a:off x="4594985" y="2826222"/>
            <a:ext cx="11113" cy="9525"/>
          </a:xfrm>
          <a:prstGeom prst="line">
            <a:avLst/>
          </a:prstGeom>
          <a:noFill/>
          <a:ln w="19050"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Freeform 276"/>
          <p:cNvSpPr>
            <a:spLocks/>
          </p:cNvSpPr>
          <p:nvPr/>
        </p:nvSpPr>
        <p:spPr bwMode="auto">
          <a:xfrm>
            <a:off x="2767773" y="1413347"/>
            <a:ext cx="1165225" cy="1422400"/>
          </a:xfrm>
          <a:custGeom>
            <a:avLst/>
            <a:gdLst>
              <a:gd name="T0" fmla="*/ 3 w 232"/>
              <a:gd name="T1" fmla="*/ 4 h 283"/>
              <a:gd name="T2" fmla="*/ 8 w 232"/>
              <a:gd name="T3" fmla="*/ 10 h 283"/>
              <a:gd name="T4" fmla="*/ 13 w 232"/>
              <a:gd name="T5" fmla="*/ 16 h 283"/>
              <a:gd name="T6" fmla="*/ 18 w 232"/>
              <a:gd name="T7" fmla="*/ 23 h 283"/>
              <a:gd name="T8" fmla="*/ 23 w 232"/>
              <a:gd name="T9" fmla="*/ 29 h 283"/>
              <a:gd name="T10" fmla="*/ 28 w 232"/>
              <a:gd name="T11" fmla="*/ 35 h 283"/>
              <a:gd name="T12" fmla="*/ 33 w 232"/>
              <a:gd name="T13" fmla="*/ 41 h 283"/>
              <a:gd name="T14" fmla="*/ 39 w 232"/>
              <a:gd name="T15" fmla="*/ 47 h 283"/>
              <a:gd name="T16" fmla="*/ 44 w 232"/>
              <a:gd name="T17" fmla="*/ 54 h 283"/>
              <a:gd name="T18" fmla="*/ 49 w 232"/>
              <a:gd name="T19" fmla="*/ 60 h 283"/>
              <a:gd name="T20" fmla="*/ 54 w 232"/>
              <a:gd name="T21" fmla="*/ 66 h 283"/>
              <a:gd name="T22" fmla="*/ 59 w 232"/>
              <a:gd name="T23" fmla="*/ 72 h 283"/>
              <a:gd name="T24" fmla="*/ 64 w 232"/>
              <a:gd name="T25" fmla="*/ 78 h 283"/>
              <a:gd name="T26" fmla="*/ 69 w 232"/>
              <a:gd name="T27" fmla="*/ 85 h 283"/>
              <a:gd name="T28" fmla="*/ 74 w 232"/>
              <a:gd name="T29" fmla="*/ 91 h 283"/>
              <a:gd name="T30" fmla="*/ 79 w 232"/>
              <a:gd name="T31" fmla="*/ 97 h 283"/>
              <a:gd name="T32" fmla="*/ 84 w 232"/>
              <a:gd name="T33" fmla="*/ 103 h 283"/>
              <a:gd name="T34" fmla="*/ 89 w 232"/>
              <a:gd name="T35" fmla="*/ 109 h 283"/>
              <a:gd name="T36" fmla="*/ 95 w 232"/>
              <a:gd name="T37" fmla="*/ 116 h 283"/>
              <a:gd name="T38" fmla="*/ 100 w 232"/>
              <a:gd name="T39" fmla="*/ 122 h 283"/>
              <a:gd name="T40" fmla="*/ 105 w 232"/>
              <a:gd name="T41" fmla="*/ 128 h 283"/>
              <a:gd name="T42" fmla="*/ 110 w 232"/>
              <a:gd name="T43" fmla="*/ 134 h 283"/>
              <a:gd name="T44" fmla="*/ 115 w 232"/>
              <a:gd name="T45" fmla="*/ 140 h 283"/>
              <a:gd name="T46" fmla="*/ 120 w 232"/>
              <a:gd name="T47" fmla="*/ 147 h 283"/>
              <a:gd name="T48" fmla="*/ 125 w 232"/>
              <a:gd name="T49" fmla="*/ 153 h 283"/>
              <a:gd name="T50" fmla="*/ 130 w 232"/>
              <a:gd name="T51" fmla="*/ 159 h 283"/>
              <a:gd name="T52" fmla="*/ 135 w 232"/>
              <a:gd name="T53" fmla="*/ 165 h 283"/>
              <a:gd name="T54" fmla="*/ 140 w 232"/>
              <a:gd name="T55" fmla="*/ 171 h 283"/>
              <a:gd name="T56" fmla="*/ 145 w 232"/>
              <a:gd name="T57" fmla="*/ 178 h 283"/>
              <a:gd name="T58" fmla="*/ 150 w 232"/>
              <a:gd name="T59" fmla="*/ 184 h 283"/>
              <a:gd name="T60" fmla="*/ 156 w 232"/>
              <a:gd name="T61" fmla="*/ 190 h 283"/>
              <a:gd name="T62" fmla="*/ 161 w 232"/>
              <a:gd name="T63" fmla="*/ 196 h 283"/>
              <a:gd name="T64" fmla="*/ 166 w 232"/>
              <a:gd name="T65" fmla="*/ 202 h 283"/>
              <a:gd name="T66" fmla="*/ 171 w 232"/>
              <a:gd name="T67" fmla="*/ 209 h 283"/>
              <a:gd name="T68" fmla="*/ 176 w 232"/>
              <a:gd name="T69" fmla="*/ 215 h 283"/>
              <a:gd name="T70" fmla="*/ 181 w 232"/>
              <a:gd name="T71" fmla="*/ 221 h 283"/>
              <a:gd name="T72" fmla="*/ 186 w 232"/>
              <a:gd name="T73" fmla="*/ 227 h 283"/>
              <a:gd name="T74" fmla="*/ 191 w 232"/>
              <a:gd name="T75" fmla="*/ 233 h 283"/>
              <a:gd name="T76" fmla="*/ 196 w 232"/>
              <a:gd name="T77" fmla="*/ 240 h 283"/>
              <a:gd name="T78" fmla="*/ 201 w 232"/>
              <a:gd name="T79" fmla="*/ 246 h 283"/>
              <a:gd name="T80" fmla="*/ 206 w 232"/>
              <a:gd name="T81" fmla="*/ 252 h 283"/>
              <a:gd name="T82" fmla="*/ 212 w 232"/>
              <a:gd name="T83" fmla="*/ 258 h 283"/>
              <a:gd name="T84" fmla="*/ 217 w 232"/>
              <a:gd name="T85" fmla="*/ 264 h 283"/>
              <a:gd name="T86" fmla="*/ 222 w 232"/>
              <a:gd name="T87" fmla="*/ 270 h 283"/>
              <a:gd name="T88" fmla="*/ 227 w 232"/>
              <a:gd name="T89" fmla="*/ 277 h 283"/>
              <a:gd name="T90" fmla="*/ 232 w 232"/>
              <a:gd name="T9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83">
                <a:moveTo>
                  <a:pt x="0" y="0"/>
                </a:moveTo>
                <a:lnTo>
                  <a:pt x="1" y="2"/>
                </a:lnTo>
                <a:lnTo>
                  <a:pt x="3" y="4"/>
                </a:lnTo>
                <a:lnTo>
                  <a:pt x="5" y="6"/>
                </a:lnTo>
                <a:lnTo>
                  <a:pt x="6" y="8"/>
                </a:lnTo>
                <a:lnTo>
                  <a:pt x="8" y="10"/>
                </a:lnTo>
                <a:lnTo>
                  <a:pt x="10" y="12"/>
                </a:lnTo>
                <a:lnTo>
                  <a:pt x="11" y="14"/>
                </a:lnTo>
                <a:lnTo>
                  <a:pt x="13" y="16"/>
                </a:lnTo>
                <a:lnTo>
                  <a:pt x="15" y="19"/>
                </a:lnTo>
                <a:lnTo>
                  <a:pt x="17" y="21"/>
                </a:lnTo>
                <a:lnTo>
                  <a:pt x="18" y="23"/>
                </a:lnTo>
                <a:lnTo>
                  <a:pt x="20" y="25"/>
                </a:lnTo>
                <a:lnTo>
                  <a:pt x="22" y="27"/>
                </a:lnTo>
                <a:lnTo>
                  <a:pt x="23" y="29"/>
                </a:lnTo>
                <a:lnTo>
                  <a:pt x="25" y="31"/>
                </a:lnTo>
                <a:lnTo>
                  <a:pt x="27" y="33"/>
                </a:lnTo>
                <a:lnTo>
                  <a:pt x="28" y="35"/>
                </a:lnTo>
                <a:lnTo>
                  <a:pt x="30" y="37"/>
                </a:lnTo>
                <a:lnTo>
                  <a:pt x="32" y="39"/>
                </a:lnTo>
                <a:lnTo>
                  <a:pt x="33" y="41"/>
                </a:lnTo>
                <a:lnTo>
                  <a:pt x="35" y="43"/>
                </a:lnTo>
                <a:lnTo>
                  <a:pt x="37" y="45"/>
                </a:lnTo>
                <a:lnTo>
                  <a:pt x="39" y="47"/>
                </a:lnTo>
                <a:lnTo>
                  <a:pt x="40" y="50"/>
                </a:lnTo>
                <a:lnTo>
                  <a:pt x="42" y="52"/>
                </a:lnTo>
                <a:lnTo>
                  <a:pt x="44" y="54"/>
                </a:lnTo>
                <a:lnTo>
                  <a:pt x="45" y="56"/>
                </a:lnTo>
                <a:lnTo>
                  <a:pt x="47" y="58"/>
                </a:lnTo>
                <a:lnTo>
                  <a:pt x="49" y="60"/>
                </a:lnTo>
                <a:lnTo>
                  <a:pt x="50" y="62"/>
                </a:lnTo>
                <a:lnTo>
                  <a:pt x="52" y="64"/>
                </a:lnTo>
                <a:lnTo>
                  <a:pt x="54" y="66"/>
                </a:lnTo>
                <a:lnTo>
                  <a:pt x="56" y="68"/>
                </a:lnTo>
                <a:lnTo>
                  <a:pt x="57" y="70"/>
                </a:lnTo>
                <a:lnTo>
                  <a:pt x="59" y="72"/>
                </a:lnTo>
                <a:lnTo>
                  <a:pt x="61" y="74"/>
                </a:lnTo>
                <a:lnTo>
                  <a:pt x="62" y="76"/>
                </a:lnTo>
                <a:lnTo>
                  <a:pt x="64" y="78"/>
                </a:lnTo>
                <a:lnTo>
                  <a:pt x="66" y="80"/>
                </a:lnTo>
                <a:lnTo>
                  <a:pt x="67" y="83"/>
                </a:lnTo>
                <a:lnTo>
                  <a:pt x="69" y="85"/>
                </a:lnTo>
                <a:lnTo>
                  <a:pt x="71" y="87"/>
                </a:lnTo>
                <a:lnTo>
                  <a:pt x="72" y="89"/>
                </a:lnTo>
                <a:lnTo>
                  <a:pt x="74" y="91"/>
                </a:lnTo>
                <a:lnTo>
                  <a:pt x="76" y="93"/>
                </a:lnTo>
                <a:lnTo>
                  <a:pt x="78" y="95"/>
                </a:lnTo>
                <a:lnTo>
                  <a:pt x="79" y="97"/>
                </a:lnTo>
                <a:lnTo>
                  <a:pt x="81" y="99"/>
                </a:lnTo>
                <a:lnTo>
                  <a:pt x="83" y="101"/>
                </a:lnTo>
                <a:lnTo>
                  <a:pt x="84" y="103"/>
                </a:lnTo>
                <a:lnTo>
                  <a:pt x="86" y="105"/>
                </a:lnTo>
                <a:lnTo>
                  <a:pt x="88" y="107"/>
                </a:lnTo>
                <a:lnTo>
                  <a:pt x="89" y="109"/>
                </a:lnTo>
                <a:lnTo>
                  <a:pt x="91" y="111"/>
                </a:lnTo>
                <a:lnTo>
                  <a:pt x="93" y="114"/>
                </a:lnTo>
                <a:lnTo>
                  <a:pt x="95" y="116"/>
                </a:lnTo>
                <a:lnTo>
                  <a:pt x="96" y="118"/>
                </a:lnTo>
                <a:lnTo>
                  <a:pt x="98" y="120"/>
                </a:lnTo>
                <a:lnTo>
                  <a:pt x="100" y="122"/>
                </a:lnTo>
                <a:lnTo>
                  <a:pt x="101" y="124"/>
                </a:lnTo>
                <a:lnTo>
                  <a:pt x="103" y="126"/>
                </a:lnTo>
                <a:lnTo>
                  <a:pt x="105" y="128"/>
                </a:lnTo>
                <a:lnTo>
                  <a:pt x="106" y="130"/>
                </a:lnTo>
                <a:lnTo>
                  <a:pt x="108" y="132"/>
                </a:lnTo>
                <a:lnTo>
                  <a:pt x="110" y="134"/>
                </a:lnTo>
                <a:lnTo>
                  <a:pt x="111" y="136"/>
                </a:lnTo>
                <a:lnTo>
                  <a:pt x="113" y="138"/>
                </a:lnTo>
                <a:lnTo>
                  <a:pt x="115" y="140"/>
                </a:lnTo>
                <a:lnTo>
                  <a:pt x="117" y="142"/>
                </a:lnTo>
                <a:lnTo>
                  <a:pt x="118" y="145"/>
                </a:lnTo>
                <a:lnTo>
                  <a:pt x="120" y="147"/>
                </a:lnTo>
                <a:lnTo>
                  <a:pt x="122" y="149"/>
                </a:lnTo>
                <a:lnTo>
                  <a:pt x="123" y="151"/>
                </a:lnTo>
                <a:lnTo>
                  <a:pt x="125" y="153"/>
                </a:lnTo>
                <a:lnTo>
                  <a:pt x="127" y="155"/>
                </a:lnTo>
                <a:lnTo>
                  <a:pt x="128" y="157"/>
                </a:lnTo>
                <a:lnTo>
                  <a:pt x="130" y="159"/>
                </a:lnTo>
                <a:lnTo>
                  <a:pt x="132" y="161"/>
                </a:lnTo>
                <a:lnTo>
                  <a:pt x="134" y="163"/>
                </a:lnTo>
                <a:lnTo>
                  <a:pt x="135" y="165"/>
                </a:lnTo>
                <a:lnTo>
                  <a:pt x="137" y="167"/>
                </a:lnTo>
                <a:lnTo>
                  <a:pt x="139" y="169"/>
                </a:lnTo>
                <a:lnTo>
                  <a:pt x="140" y="171"/>
                </a:lnTo>
                <a:lnTo>
                  <a:pt x="142" y="173"/>
                </a:lnTo>
                <a:lnTo>
                  <a:pt x="144" y="175"/>
                </a:lnTo>
                <a:lnTo>
                  <a:pt x="145" y="178"/>
                </a:lnTo>
                <a:lnTo>
                  <a:pt x="147" y="180"/>
                </a:lnTo>
                <a:lnTo>
                  <a:pt x="149" y="182"/>
                </a:lnTo>
                <a:lnTo>
                  <a:pt x="150" y="184"/>
                </a:lnTo>
                <a:lnTo>
                  <a:pt x="152" y="186"/>
                </a:lnTo>
                <a:lnTo>
                  <a:pt x="154" y="188"/>
                </a:lnTo>
                <a:lnTo>
                  <a:pt x="156" y="190"/>
                </a:lnTo>
                <a:lnTo>
                  <a:pt x="157" y="192"/>
                </a:lnTo>
                <a:lnTo>
                  <a:pt x="159" y="194"/>
                </a:lnTo>
                <a:lnTo>
                  <a:pt x="161" y="196"/>
                </a:lnTo>
                <a:lnTo>
                  <a:pt x="162" y="198"/>
                </a:lnTo>
                <a:lnTo>
                  <a:pt x="164" y="200"/>
                </a:lnTo>
                <a:lnTo>
                  <a:pt x="166" y="202"/>
                </a:lnTo>
                <a:lnTo>
                  <a:pt x="167" y="204"/>
                </a:lnTo>
                <a:lnTo>
                  <a:pt x="169" y="206"/>
                </a:lnTo>
                <a:lnTo>
                  <a:pt x="171" y="209"/>
                </a:lnTo>
                <a:lnTo>
                  <a:pt x="173" y="211"/>
                </a:lnTo>
                <a:lnTo>
                  <a:pt x="174" y="213"/>
                </a:lnTo>
                <a:lnTo>
                  <a:pt x="176" y="215"/>
                </a:lnTo>
                <a:lnTo>
                  <a:pt x="178" y="217"/>
                </a:lnTo>
                <a:lnTo>
                  <a:pt x="179" y="219"/>
                </a:lnTo>
                <a:lnTo>
                  <a:pt x="181" y="221"/>
                </a:lnTo>
                <a:lnTo>
                  <a:pt x="183" y="223"/>
                </a:lnTo>
                <a:lnTo>
                  <a:pt x="184" y="225"/>
                </a:lnTo>
                <a:lnTo>
                  <a:pt x="186" y="227"/>
                </a:lnTo>
                <a:lnTo>
                  <a:pt x="188" y="229"/>
                </a:lnTo>
                <a:lnTo>
                  <a:pt x="190" y="231"/>
                </a:lnTo>
                <a:lnTo>
                  <a:pt x="191" y="233"/>
                </a:lnTo>
                <a:lnTo>
                  <a:pt x="193" y="235"/>
                </a:lnTo>
                <a:lnTo>
                  <a:pt x="195" y="237"/>
                </a:lnTo>
                <a:lnTo>
                  <a:pt x="196" y="240"/>
                </a:lnTo>
                <a:lnTo>
                  <a:pt x="198" y="242"/>
                </a:lnTo>
                <a:lnTo>
                  <a:pt x="200" y="244"/>
                </a:lnTo>
                <a:lnTo>
                  <a:pt x="201" y="246"/>
                </a:lnTo>
                <a:lnTo>
                  <a:pt x="203" y="248"/>
                </a:lnTo>
                <a:lnTo>
                  <a:pt x="205" y="250"/>
                </a:lnTo>
                <a:lnTo>
                  <a:pt x="206" y="252"/>
                </a:lnTo>
                <a:lnTo>
                  <a:pt x="208" y="254"/>
                </a:lnTo>
                <a:lnTo>
                  <a:pt x="210" y="256"/>
                </a:lnTo>
                <a:lnTo>
                  <a:pt x="212" y="258"/>
                </a:lnTo>
                <a:lnTo>
                  <a:pt x="213" y="260"/>
                </a:lnTo>
                <a:lnTo>
                  <a:pt x="215" y="262"/>
                </a:lnTo>
                <a:lnTo>
                  <a:pt x="217" y="264"/>
                </a:lnTo>
                <a:lnTo>
                  <a:pt x="218" y="266"/>
                </a:lnTo>
                <a:lnTo>
                  <a:pt x="220" y="268"/>
                </a:lnTo>
                <a:lnTo>
                  <a:pt x="222" y="270"/>
                </a:lnTo>
                <a:lnTo>
                  <a:pt x="223" y="273"/>
                </a:lnTo>
                <a:lnTo>
                  <a:pt x="225" y="275"/>
                </a:lnTo>
                <a:lnTo>
                  <a:pt x="227" y="277"/>
                </a:lnTo>
                <a:lnTo>
                  <a:pt x="229" y="279"/>
                </a:lnTo>
                <a:lnTo>
                  <a:pt x="230" y="281"/>
                </a:lnTo>
                <a:lnTo>
                  <a:pt x="232" y="283"/>
                </a:lnTo>
              </a:path>
            </a:pathLst>
          </a:custGeom>
          <a:noFill/>
          <a:ln w="19050">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Rectangle 282"/>
          <p:cNvSpPr>
            <a:spLocks noChangeArrowheads="1"/>
          </p:cNvSpPr>
          <p:nvPr/>
        </p:nvSpPr>
        <p:spPr bwMode="auto">
          <a:xfrm>
            <a:off x="2399473" y="2740497"/>
            <a:ext cx="13509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A476F"/>
                </a:solidFill>
                <a:effectLst/>
                <a:latin typeface="Arial" panose="020B0604020202020204" pitchFamily="34" charset="0"/>
              </a:rPr>
              <a:t>(0.50, $77)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5" name="Rectangle 283"/>
          <p:cNvSpPr>
            <a:spLocks noChangeArrowheads="1"/>
          </p:cNvSpPr>
          <p:nvPr/>
        </p:nvSpPr>
        <p:spPr bwMode="auto">
          <a:xfrm>
            <a:off x="1264410" y="1208560"/>
            <a:ext cx="14970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A476F"/>
                </a:solidFill>
                <a:effectLst/>
                <a:latin typeface="Arial" panose="020B0604020202020204" pitchFamily="34" charset="0"/>
              </a:rPr>
              <a:t>(0.36, $116)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6" name="Line 284"/>
          <p:cNvSpPr>
            <a:spLocks noChangeShapeType="1"/>
          </p:cNvSpPr>
          <p:nvPr/>
        </p:nvSpPr>
        <p:spPr bwMode="auto">
          <a:xfrm flipV="1">
            <a:off x="1234248" y="925985"/>
            <a:ext cx="0" cy="48752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285"/>
          <p:cNvSpPr>
            <a:spLocks noChangeShapeType="1"/>
          </p:cNvSpPr>
          <p:nvPr/>
        </p:nvSpPr>
        <p:spPr bwMode="auto">
          <a:xfrm flipH="1">
            <a:off x="1134235" y="5640860"/>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86"/>
          <p:cNvSpPr>
            <a:spLocks noChangeArrowheads="1"/>
          </p:cNvSpPr>
          <p:nvPr/>
        </p:nvSpPr>
        <p:spPr bwMode="auto">
          <a:xfrm rot="16200000">
            <a:off x="840548" y="5410672"/>
            <a:ext cx="2508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Line 287"/>
          <p:cNvSpPr>
            <a:spLocks noChangeShapeType="1"/>
          </p:cNvSpPr>
          <p:nvPr/>
        </p:nvSpPr>
        <p:spPr bwMode="auto">
          <a:xfrm flipH="1">
            <a:off x="1134235" y="4731222"/>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Rectangle 288"/>
          <p:cNvSpPr>
            <a:spLocks noChangeArrowheads="1"/>
          </p:cNvSpPr>
          <p:nvPr/>
        </p:nvSpPr>
        <p:spPr bwMode="auto">
          <a:xfrm rot="16200000">
            <a:off x="767523" y="4497860"/>
            <a:ext cx="3968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Line 289"/>
          <p:cNvSpPr>
            <a:spLocks noChangeShapeType="1"/>
          </p:cNvSpPr>
          <p:nvPr/>
        </p:nvSpPr>
        <p:spPr bwMode="auto">
          <a:xfrm flipH="1">
            <a:off x="1134235" y="3821585"/>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Rectangle 290"/>
          <p:cNvSpPr>
            <a:spLocks noChangeArrowheads="1"/>
          </p:cNvSpPr>
          <p:nvPr/>
        </p:nvSpPr>
        <p:spPr bwMode="auto">
          <a:xfrm rot="16200000">
            <a:off x="767523" y="3588222"/>
            <a:ext cx="3968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Line 291"/>
          <p:cNvSpPr>
            <a:spLocks noChangeShapeType="1"/>
          </p:cNvSpPr>
          <p:nvPr/>
        </p:nvSpPr>
        <p:spPr bwMode="auto">
          <a:xfrm flipH="1">
            <a:off x="1134235" y="2907185"/>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92"/>
          <p:cNvSpPr>
            <a:spLocks noChangeArrowheads="1"/>
          </p:cNvSpPr>
          <p:nvPr/>
        </p:nvSpPr>
        <p:spPr bwMode="auto">
          <a:xfrm rot="16200000">
            <a:off x="765935" y="2673822"/>
            <a:ext cx="3968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5" name="Line 293"/>
          <p:cNvSpPr>
            <a:spLocks noChangeShapeType="1"/>
          </p:cNvSpPr>
          <p:nvPr/>
        </p:nvSpPr>
        <p:spPr bwMode="auto">
          <a:xfrm flipH="1">
            <a:off x="1134235" y="1997547"/>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Rectangle 294"/>
          <p:cNvSpPr>
            <a:spLocks noChangeArrowheads="1"/>
          </p:cNvSpPr>
          <p:nvPr/>
        </p:nvSpPr>
        <p:spPr bwMode="auto">
          <a:xfrm rot="16200000">
            <a:off x="696085" y="1765772"/>
            <a:ext cx="536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7" name="Line 295"/>
          <p:cNvSpPr>
            <a:spLocks noChangeShapeType="1"/>
          </p:cNvSpPr>
          <p:nvPr/>
        </p:nvSpPr>
        <p:spPr bwMode="auto">
          <a:xfrm flipH="1">
            <a:off x="1134235" y="1087910"/>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Rectangle 296"/>
          <p:cNvSpPr>
            <a:spLocks noChangeArrowheads="1"/>
          </p:cNvSpPr>
          <p:nvPr/>
        </p:nvSpPr>
        <p:spPr bwMode="auto">
          <a:xfrm rot="16200000">
            <a:off x="697673" y="856135"/>
            <a:ext cx="536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9" name="Rectangle 297"/>
          <p:cNvSpPr>
            <a:spLocks noChangeArrowheads="1"/>
          </p:cNvSpPr>
          <p:nvPr/>
        </p:nvSpPr>
        <p:spPr bwMode="auto">
          <a:xfrm rot="16200000">
            <a:off x="167448" y="3126260"/>
            <a:ext cx="10398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$/month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0" name="Line 298"/>
          <p:cNvSpPr>
            <a:spLocks noChangeShapeType="1"/>
          </p:cNvSpPr>
          <p:nvPr/>
        </p:nvSpPr>
        <p:spPr bwMode="auto">
          <a:xfrm>
            <a:off x="1234248" y="5801197"/>
            <a:ext cx="7134225"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299"/>
          <p:cNvSpPr>
            <a:spLocks noChangeShapeType="1"/>
          </p:cNvSpPr>
          <p:nvPr/>
        </p:nvSpPr>
        <p:spPr bwMode="auto">
          <a:xfrm>
            <a:off x="1396173" y="5801197"/>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Rectangle 300"/>
          <p:cNvSpPr>
            <a:spLocks noChangeArrowheads="1"/>
          </p:cNvSpPr>
          <p:nvPr/>
        </p:nvSpPr>
        <p:spPr bwMode="auto">
          <a:xfrm>
            <a:off x="1289810" y="5952010"/>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3" name="Line 301"/>
          <p:cNvSpPr>
            <a:spLocks noChangeShapeType="1"/>
          </p:cNvSpPr>
          <p:nvPr/>
        </p:nvSpPr>
        <p:spPr bwMode="auto">
          <a:xfrm>
            <a:off x="3097973" y="5801197"/>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Rectangle 302"/>
          <p:cNvSpPr>
            <a:spLocks noChangeArrowheads="1"/>
          </p:cNvSpPr>
          <p:nvPr/>
        </p:nvSpPr>
        <p:spPr bwMode="auto">
          <a:xfrm>
            <a:off x="2993198" y="5952010"/>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5" name="Line 303"/>
          <p:cNvSpPr>
            <a:spLocks noChangeShapeType="1"/>
          </p:cNvSpPr>
          <p:nvPr/>
        </p:nvSpPr>
        <p:spPr bwMode="auto">
          <a:xfrm>
            <a:off x="4801360" y="5801197"/>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Rectangle 304"/>
          <p:cNvSpPr>
            <a:spLocks noChangeArrowheads="1"/>
          </p:cNvSpPr>
          <p:nvPr/>
        </p:nvSpPr>
        <p:spPr bwMode="auto">
          <a:xfrm>
            <a:off x="4696585" y="5952010"/>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7" name="Line 305"/>
          <p:cNvSpPr>
            <a:spLocks noChangeShapeType="1"/>
          </p:cNvSpPr>
          <p:nvPr/>
        </p:nvSpPr>
        <p:spPr bwMode="auto">
          <a:xfrm>
            <a:off x="6504748" y="5801197"/>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Rectangle 306"/>
          <p:cNvSpPr>
            <a:spLocks noChangeArrowheads="1"/>
          </p:cNvSpPr>
          <p:nvPr/>
        </p:nvSpPr>
        <p:spPr bwMode="auto">
          <a:xfrm>
            <a:off x="6399973" y="5952010"/>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9" name="Line 307"/>
          <p:cNvSpPr>
            <a:spLocks noChangeShapeType="1"/>
          </p:cNvSpPr>
          <p:nvPr/>
        </p:nvSpPr>
        <p:spPr bwMode="auto">
          <a:xfrm>
            <a:off x="8208135" y="5801197"/>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Rectangle 308"/>
          <p:cNvSpPr>
            <a:spLocks noChangeArrowheads="1"/>
          </p:cNvSpPr>
          <p:nvPr/>
        </p:nvSpPr>
        <p:spPr bwMode="auto">
          <a:xfrm>
            <a:off x="8138285" y="5952010"/>
            <a:ext cx="250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2" name="Rectangle 26"/>
          <p:cNvSpPr>
            <a:spLocks noChangeArrowheads="1"/>
          </p:cNvSpPr>
          <p:nvPr/>
        </p:nvSpPr>
        <p:spPr bwMode="auto">
          <a:xfrm>
            <a:off x="4294798" y="4113671"/>
            <a:ext cx="13509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A476F"/>
                </a:solidFill>
                <a:effectLst/>
                <a:latin typeface="Arial" panose="020B0604020202020204" pitchFamily="34" charset="0"/>
              </a:rPr>
              <a:t>(0.70, $39)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3" name="Rectangle 25"/>
          <p:cNvSpPr>
            <a:spLocks noChangeArrowheads="1"/>
          </p:cNvSpPr>
          <p:nvPr/>
        </p:nvSpPr>
        <p:spPr bwMode="auto">
          <a:xfrm>
            <a:off x="6282497" y="5441627"/>
            <a:ext cx="1209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A476F"/>
                </a:solidFill>
                <a:effectLst/>
                <a:latin typeface="Arial" panose="020B0604020202020204" pitchFamily="34" charset="0"/>
              </a:rPr>
              <a:t>(0.94, $0)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04" name="Straight Arrow Connector 303"/>
          <p:cNvCxnSpPr/>
          <p:nvPr/>
        </p:nvCxnSpPr>
        <p:spPr>
          <a:xfrm flipH="1">
            <a:off x="3454682" y="2127722"/>
            <a:ext cx="436563"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p:nvPr/>
        </p:nvCxnSpPr>
        <p:spPr>
          <a:xfrm flipH="1">
            <a:off x="4744571" y="3454872"/>
            <a:ext cx="436563"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6" name="Rectangle 22"/>
          <p:cNvSpPr>
            <a:spLocks noChangeArrowheads="1"/>
          </p:cNvSpPr>
          <p:nvPr/>
        </p:nvSpPr>
        <p:spPr bwMode="auto">
          <a:xfrm>
            <a:off x="1747643" y="4106438"/>
            <a:ext cx="19155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1A476F"/>
                </a:solidFill>
                <a:effectLst/>
                <a:latin typeface="Arial" panose="020B0604020202020204" pitchFamily="34" charset="0"/>
              </a:rPr>
              <a:t>Adjusted WTP</a:t>
            </a:r>
            <a:endParaRPr kumimoji="0" lang="en-US" altLang="en-US" sz="2200" b="1" i="0" u="none" strike="noStrike" cap="none" normalizeH="0" baseline="-25000" dirty="0">
              <a:ln>
                <a:noFill/>
              </a:ln>
              <a:solidFill>
                <a:srgbClr val="1A476F"/>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a:solidFill>
                  <a:srgbClr val="1A476F"/>
                </a:solidFill>
              </a:rPr>
              <a:t>(150% FPL)</a:t>
            </a:r>
            <a:endParaRPr kumimoji="0" lang="en-US" altLang="en-US" sz="2000" i="0" u="none" strike="noStrike" cap="none" normalizeH="0" dirty="0">
              <a:ln>
                <a:noFill/>
              </a:ln>
              <a:solidFill>
                <a:schemeClr val="tx1"/>
              </a:solidFill>
              <a:effectLst/>
            </a:endParaRPr>
          </a:p>
        </p:txBody>
      </p:sp>
      <p:cxnSp>
        <p:nvCxnSpPr>
          <p:cNvPr id="307" name="Straight Connector 306"/>
          <p:cNvCxnSpPr/>
          <p:nvPr/>
        </p:nvCxnSpPr>
        <p:spPr>
          <a:xfrm flipV="1">
            <a:off x="3525011" y="3212778"/>
            <a:ext cx="875074" cy="9302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08" name="Rectangle 59"/>
          <p:cNvSpPr>
            <a:spLocks noChangeArrowheads="1"/>
          </p:cNvSpPr>
          <p:nvPr/>
        </p:nvSpPr>
        <p:spPr bwMode="auto">
          <a:xfrm>
            <a:off x="1101380" y="304800"/>
            <a:ext cx="71739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2700" dirty="0">
                <a:solidFill>
                  <a:schemeClr val="accent1"/>
                </a:solidFill>
              </a:rPr>
              <a:t>WTP (Adjusted to 150% FPL)</a:t>
            </a:r>
            <a:endParaRPr lang="en-US" altLang="en-US" dirty="0">
              <a:solidFill>
                <a:schemeClr val="accent1"/>
              </a:solidFill>
            </a:endParaRPr>
          </a:p>
        </p:txBody>
      </p:sp>
      <p:sp>
        <p:nvSpPr>
          <p:cNvPr id="309" name="Rectangle 22"/>
          <p:cNvSpPr>
            <a:spLocks noChangeArrowheads="1"/>
          </p:cNvSpPr>
          <p:nvPr/>
        </p:nvSpPr>
        <p:spPr bwMode="auto">
          <a:xfrm>
            <a:off x="6898627" y="4742211"/>
            <a:ext cx="1514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1A476F"/>
                </a:solidFill>
                <a:effectLst/>
                <a:latin typeface="Arial" panose="020B0604020202020204" pitchFamily="34" charset="0"/>
              </a:rPr>
              <a:t>WTP</a:t>
            </a:r>
            <a:r>
              <a:rPr kumimoji="0" lang="en-US" altLang="en-US" sz="2200" b="1" i="0" u="none" strike="noStrike" cap="none" normalizeH="0" baseline="30000" dirty="0">
                <a:ln>
                  <a:noFill/>
                </a:ln>
                <a:solidFill>
                  <a:srgbClr val="1A476F"/>
                </a:solidFill>
                <a:effectLst/>
                <a:latin typeface="Arial" panose="020B0604020202020204" pitchFamily="34" charset="0"/>
              </a:rPr>
              <a:t>150% FPL</a:t>
            </a:r>
            <a:endParaRPr kumimoji="0" lang="en-US" altLang="en-US" sz="2200" b="1" i="0" u="none" strike="noStrike" cap="none" normalizeH="0" baseline="30000" dirty="0">
              <a:ln>
                <a:noFill/>
              </a:ln>
              <a:solidFill>
                <a:schemeClr val="tx1"/>
              </a:solidFill>
              <a:effectLst/>
              <a:latin typeface="Arial" panose="020B0604020202020204" pitchFamily="34" charset="0"/>
            </a:endParaRPr>
          </a:p>
        </p:txBody>
      </p:sp>
      <p:sp>
        <p:nvSpPr>
          <p:cNvPr id="310" name="Rectangle 23"/>
          <p:cNvSpPr>
            <a:spLocks noChangeArrowheads="1"/>
          </p:cNvSpPr>
          <p:nvPr/>
        </p:nvSpPr>
        <p:spPr bwMode="auto">
          <a:xfrm>
            <a:off x="5462226" y="3247012"/>
            <a:ext cx="1514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90353B"/>
                </a:solidFill>
                <a:effectLst/>
                <a:latin typeface="Arial" panose="020B0604020202020204" pitchFamily="34" charset="0"/>
              </a:rPr>
              <a:t>WTP</a:t>
            </a:r>
            <a:r>
              <a:rPr kumimoji="0" lang="en-US" altLang="en-US" sz="2200" b="1" i="0" u="none" strike="noStrike" cap="none" normalizeH="0" baseline="30000" dirty="0">
                <a:ln>
                  <a:noFill/>
                </a:ln>
                <a:solidFill>
                  <a:srgbClr val="90353B"/>
                </a:solidFill>
                <a:effectLst/>
                <a:latin typeface="Arial" panose="020B0604020202020204" pitchFamily="34" charset="0"/>
              </a:rPr>
              <a:t>200% FPL</a:t>
            </a:r>
            <a:endParaRPr kumimoji="0" lang="en-US" altLang="en-US" sz="2200" b="1" i="0" u="none" strike="noStrike" cap="none" normalizeH="0" baseline="30000" dirty="0">
              <a:ln>
                <a:noFill/>
              </a:ln>
              <a:solidFill>
                <a:schemeClr val="tx1"/>
              </a:solidFill>
              <a:effectLst/>
              <a:latin typeface="Arial" panose="020B0604020202020204" pitchFamily="34" charset="0"/>
            </a:endParaRPr>
          </a:p>
        </p:txBody>
      </p:sp>
      <p:sp>
        <p:nvSpPr>
          <p:cNvPr id="311" name="Rectangle 24"/>
          <p:cNvSpPr>
            <a:spLocks noChangeArrowheads="1"/>
          </p:cNvSpPr>
          <p:nvPr/>
        </p:nvSpPr>
        <p:spPr bwMode="auto">
          <a:xfrm>
            <a:off x="3968825" y="1610495"/>
            <a:ext cx="1514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6000"/>
                </a:solidFill>
                <a:effectLst/>
                <a:latin typeface="Arial" panose="020B0604020202020204" pitchFamily="34" charset="0"/>
              </a:rPr>
              <a:t>WTP</a:t>
            </a:r>
            <a:r>
              <a:rPr kumimoji="0" lang="en-US" altLang="en-US" sz="2200" b="1" i="0" u="none" strike="noStrike" cap="none" normalizeH="0" baseline="30000" dirty="0">
                <a:ln>
                  <a:noFill/>
                </a:ln>
                <a:solidFill>
                  <a:srgbClr val="006000"/>
                </a:solidFill>
                <a:effectLst/>
                <a:latin typeface="Arial" panose="020B0604020202020204" pitchFamily="34" charset="0"/>
              </a:rPr>
              <a:t>250% FPL</a:t>
            </a:r>
            <a:endParaRPr kumimoji="0" lang="en-US" altLang="en-US" sz="2200" b="1" i="0" u="none" strike="noStrike" cap="none" normalizeH="0" baseline="30000" dirty="0">
              <a:ln>
                <a:noFill/>
              </a:ln>
              <a:solidFill>
                <a:schemeClr val="tx1"/>
              </a:solidFill>
              <a:effectLst/>
              <a:latin typeface="Arial" panose="020B0604020202020204" pitchFamily="34" charset="0"/>
            </a:endParaRPr>
          </a:p>
        </p:txBody>
      </p:sp>
      <p:sp>
        <p:nvSpPr>
          <p:cNvPr id="2" name="TextBox 1"/>
          <p:cNvSpPr txBox="1"/>
          <p:nvPr/>
        </p:nvSpPr>
        <p:spPr>
          <a:xfrm>
            <a:off x="5517807" y="1180981"/>
            <a:ext cx="3397593" cy="800219"/>
          </a:xfrm>
          <a:prstGeom prst="rect">
            <a:avLst/>
          </a:prstGeom>
          <a:solidFill>
            <a:schemeClr val="bg1"/>
          </a:solidFill>
          <a:ln w="19050">
            <a:solidFill>
              <a:schemeClr val="tx1"/>
            </a:solidFill>
          </a:ln>
        </p:spPr>
        <p:txBody>
          <a:bodyPr wrap="square" rtlCol="0">
            <a:spAutoFit/>
          </a:bodyPr>
          <a:lstStyle/>
          <a:p>
            <a:pPr algn="ctr">
              <a:spcAft>
                <a:spcPts val="1200"/>
              </a:spcAft>
            </a:pPr>
            <a:r>
              <a:rPr lang="en-US" u="sng" dirty="0">
                <a:latin typeface="+mj-lt"/>
              </a:rPr>
              <a:t>Assumption</a:t>
            </a:r>
            <a:endParaRPr lang="en-US" dirty="0">
              <a:latin typeface="+mj-lt"/>
            </a:endParaRPr>
          </a:p>
          <a:p>
            <a:pPr algn="ctr"/>
            <a:r>
              <a:rPr lang="en-US" i="1" dirty="0">
                <a:latin typeface="+mj-lt"/>
              </a:rPr>
              <a:t>WTP</a:t>
            </a:r>
            <a:r>
              <a:rPr lang="en-US" dirty="0">
                <a:latin typeface="+mj-lt"/>
              </a:rPr>
              <a:t>(</a:t>
            </a:r>
            <a:r>
              <a:rPr lang="en-US" i="1" dirty="0" err="1">
                <a:latin typeface="+mj-lt"/>
              </a:rPr>
              <a:t>s</a:t>
            </a:r>
            <a:r>
              <a:rPr lang="en-US" dirty="0" err="1">
                <a:latin typeface="+mj-lt"/>
              </a:rPr>
              <a:t>,</a:t>
            </a:r>
            <a:r>
              <a:rPr lang="en-US" i="1" dirty="0" err="1">
                <a:latin typeface="+mj-lt"/>
              </a:rPr>
              <a:t>y</a:t>
            </a:r>
            <a:r>
              <a:rPr lang="en-US" dirty="0">
                <a:latin typeface="+mj-lt"/>
              </a:rPr>
              <a:t>) = </a:t>
            </a:r>
            <a:r>
              <a:rPr lang="en-US" i="1" dirty="0">
                <a:latin typeface="+mj-lt"/>
              </a:rPr>
              <a:t>WTP</a:t>
            </a:r>
            <a:r>
              <a:rPr lang="en-US" dirty="0">
                <a:latin typeface="+mj-lt"/>
              </a:rPr>
              <a:t>(</a:t>
            </a:r>
            <a:r>
              <a:rPr lang="en-US" i="1" dirty="0">
                <a:latin typeface="+mj-lt"/>
              </a:rPr>
              <a:t>s</a:t>
            </a:r>
            <a:r>
              <a:rPr lang="en-US" dirty="0">
                <a:latin typeface="+mj-lt"/>
              </a:rPr>
              <a:t> + </a:t>
            </a:r>
            <a:r>
              <a:rPr lang="el-GR" dirty="0">
                <a:latin typeface="+mj-lt"/>
              </a:rPr>
              <a:t>λ</a:t>
            </a:r>
            <a:r>
              <a:rPr lang="en-US" i="1" baseline="-25000" dirty="0">
                <a:latin typeface="+mj-lt"/>
              </a:rPr>
              <a:t>y</a:t>
            </a:r>
            <a:r>
              <a:rPr lang="en-US" dirty="0">
                <a:latin typeface="+mj-lt"/>
              </a:rPr>
              <a:t>, 150%)</a:t>
            </a:r>
          </a:p>
        </p:txBody>
      </p:sp>
      <p:sp>
        <p:nvSpPr>
          <p:cNvPr id="313" name="Rectangle 56"/>
          <p:cNvSpPr>
            <a:spLocks noChangeArrowheads="1"/>
          </p:cNvSpPr>
          <p:nvPr/>
        </p:nvSpPr>
        <p:spPr bwMode="auto">
          <a:xfrm>
            <a:off x="3124200" y="6205538"/>
            <a:ext cx="26930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rPr>
              <a:t>Share with Formal Insurance</a:t>
            </a:r>
            <a:r>
              <a:rPr lang="en-US" altLang="en-US" sz="2000" dirty="0">
                <a:solidFill>
                  <a:srgbClr val="000000"/>
                </a:solidFill>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259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170" grpId="0" animBg="1"/>
      <p:bldP spid="273" grpId="0" animBg="1"/>
      <p:bldP spid="274" grpId="0"/>
      <p:bldP spid="275" grpId="0"/>
      <p:bldP spid="302" grpId="0"/>
      <p:bldP spid="303" grpId="0"/>
      <p:bldP spid="306" grpId="0"/>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a:off x="1234248" y="5640860"/>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8"/>
          <p:cNvSpPr>
            <a:spLocks noChangeShapeType="1"/>
          </p:cNvSpPr>
          <p:nvPr/>
        </p:nvSpPr>
        <p:spPr bwMode="auto">
          <a:xfrm>
            <a:off x="1234248" y="4731222"/>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9"/>
          <p:cNvSpPr>
            <a:spLocks noChangeShapeType="1"/>
          </p:cNvSpPr>
          <p:nvPr/>
        </p:nvSpPr>
        <p:spPr bwMode="auto">
          <a:xfrm>
            <a:off x="1234248" y="3821585"/>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0"/>
          <p:cNvSpPr>
            <a:spLocks noChangeShapeType="1"/>
          </p:cNvSpPr>
          <p:nvPr/>
        </p:nvSpPr>
        <p:spPr bwMode="auto">
          <a:xfrm>
            <a:off x="1234248" y="2907185"/>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1"/>
          <p:cNvSpPr>
            <a:spLocks noChangeShapeType="1"/>
          </p:cNvSpPr>
          <p:nvPr/>
        </p:nvSpPr>
        <p:spPr bwMode="auto">
          <a:xfrm>
            <a:off x="1234248" y="1946747"/>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1234248" y="1087910"/>
            <a:ext cx="7134225" cy="0"/>
          </a:xfrm>
          <a:prstGeom prst="line">
            <a:avLst/>
          </a:prstGeom>
          <a:noFill/>
          <a:ln w="19050" cap="flat">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13"/>
          <p:cNvSpPr>
            <a:spLocks noChangeArrowheads="1"/>
          </p:cNvSpPr>
          <p:nvPr/>
        </p:nvSpPr>
        <p:spPr bwMode="auto">
          <a:xfrm>
            <a:off x="5564948" y="4137497"/>
            <a:ext cx="166688" cy="166688"/>
          </a:xfrm>
          <a:prstGeom prst="ellipse">
            <a:avLst/>
          </a:prstGeom>
          <a:solidFill>
            <a:srgbClr val="1A476F"/>
          </a:solidFill>
          <a:ln w="19050">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7630285" y="5559897"/>
            <a:ext cx="171450" cy="171450"/>
          </a:xfrm>
          <a:prstGeom prst="ellipse">
            <a:avLst/>
          </a:prstGeom>
          <a:solidFill>
            <a:srgbClr val="1A476F"/>
          </a:solidFill>
          <a:ln w="19050">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p:nvSpPr>
        <p:spPr bwMode="auto">
          <a:xfrm>
            <a:off x="3831398" y="2719860"/>
            <a:ext cx="201613" cy="176213"/>
          </a:xfrm>
          <a:custGeom>
            <a:avLst/>
            <a:gdLst>
              <a:gd name="T0" fmla="*/ 64 w 127"/>
              <a:gd name="T1" fmla="*/ 0 h 111"/>
              <a:gd name="T2" fmla="*/ 0 w 127"/>
              <a:gd name="T3" fmla="*/ 111 h 111"/>
              <a:gd name="T4" fmla="*/ 127 w 127"/>
              <a:gd name="T5" fmla="*/ 111 h 111"/>
              <a:gd name="T6" fmla="*/ 64 w 127"/>
              <a:gd name="T7" fmla="*/ 0 h 111"/>
            </a:gdLst>
            <a:ahLst/>
            <a:cxnLst>
              <a:cxn ang="0">
                <a:pos x="T0" y="T1"/>
              </a:cxn>
              <a:cxn ang="0">
                <a:pos x="T2" y="T3"/>
              </a:cxn>
              <a:cxn ang="0">
                <a:pos x="T4" y="T5"/>
              </a:cxn>
              <a:cxn ang="0">
                <a:pos x="T6" y="T7"/>
              </a:cxn>
            </a:cxnLst>
            <a:rect l="0" t="0" r="r" b="b"/>
            <a:pathLst>
              <a:path w="127" h="111">
                <a:moveTo>
                  <a:pt x="64" y="0"/>
                </a:moveTo>
                <a:lnTo>
                  <a:pt x="0" y="111"/>
                </a:lnTo>
                <a:lnTo>
                  <a:pt x="127" y="111"/>
                </a:lnTo>
                <a:lnTo>
                  <a:pt x="64" y="0"/>
                </a:lnTo>
                <a:close/>
              </a:path>
            </a:pathLst>
          </a:custGeom>
          <a:solidFill>
            <a:srgbClr val="1A476F"/>
          </a:solidFill>
          <a:ln w="19050">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p:nvSpPr>
        <p:spPr bwMode="auto">
          <a:xfrm>
            <a:off x="5550660" y="4102572"/>
            <a:ext cx="204788" cy="176213"/>
          </a:xfrm>
          <a:custGeom>
            <a:avLst/>
            <a:gdLst>
              <a:gd name="T0" fmla="*/ 63 w 129"/>
              <a:gd name="T1" fmla="*/ 0 h 111"/>
              <a:gd name="T2" fmla="*/ 0 w 129"/>
              <a:gd name="T3" fmla="*/ 111 h 111"/>
              <a:gd name="T4" fmla="*/ 129 w 129"/>
              <a:gd name="T5" fmla="*/ 111 h 111"/>
              <a:gd name="T6" fmla="*/ 63 w 129"/>
              <a:gd name="T7" fmla="*/ 0 h 111"/>
            </a:gdLst>
            <a:ahLst/>
            <a:cxnLst>
              <a:cxn ang="0">
                <a:pos x="T0" y="T1"/>
              </a:cxn>
              <a:cxn ang="0">
                <a:pos x="T2" y="T3"/>
              </a:cxn>
              <a:cxn ang="0">
                <a:pos x="T4" y="T5"/>
              </a:cxn>
              <a:cxn ang="0">
                <a:pos x="T6" y="T7"/>
              </a:cxn>
            </a:cxnLst>
            <a:rect l="0" t="0" r="r" b="b"/>
            <a:pathLst>
              <a:path w="129" h="111">
                <a:moveTo>
                  <a:pt x="63" y="0"/>
                </a:moveTo>
                <a:lnTo>
                  <a:pt x="0" y="111"/>
                </a:lnTo>
                <a:lnTo>
                  <a:pt x="129" y="111"/>
                </a:lnTo>
                <a:lnTo>
                  <a:pt x="63" y="0"/>
                </a:lnTo>
                <a:close/>
              </a:path>
            </a:pathLst>
          </a:custGeom>
          <a:solidFill>
            <a:srgbClr val="1A476F"/>
          </a:solidFill>
          <a:ln w="19050">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21"/>
          <p:cNvSpPr>
            <a:spLocks noChangeArrowheads="1"/>
          </p:cNvSpPr>
          <p:nvPr/>
        </p:nvSpPr>
        <p:spPr bwMode="auto">
          <a:xfrm>
            <a:off x="2682048" y="1329210"/>
            <a:ext cx="169863" cy="169863"/>
          </a:xfrm>
          <a:prstGeom prst="rect">
            <a:avLst/>
          </a:prstGeom>
          <a:solidFill>
            <a:srgbClr val="1A476F"/>
          </a:solidFill>
          <a:ln w="1905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2"/>
          <p:cNvSpPr>
            <a:spLocks noChangeArrowheads="1"/>
          </p:cNvSpPr>
          <p:nvPr/>
        </p:nvSpPr>
        <p:spPr bwMode="auto">
          <a:xfrm>
            <a:off x="3847273" y="2750022"/>
            <a:ext cx="171450" cy="171450"/>
          </a:xfrm>
          <a:prstGeom prst="rect">
            <a:avLst/>
          </a:prstGeom>
          <a:solidFill>
            <a:srgbClr val="1A476F"/>
          </a:solidFill>
          <a:ln w="1905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p:nvSpPr>
        <p:spPr bwMode="auto">
          <a:xfrm>
            <a:off x="5650673" y="4223222"/>
            <a:ext cx="2065338" cy="1422400"/>
          </a:xfrm>
          <a:custGeom>
            <a:avLst/>
            <a:gdLst>
              <a:gd name="T0" fmla="*/ 6 w 411"/>
              <a:gd name="T1" fmla="*/ 3 h 283"/>
              <a:gd name="T2" fmla="*/ 12 w 411"/>
              <a:gd name="T3" fmla="*/ 8 h 283"/>
              <a:gd name="T4" fmla="*/ 19 w 411"/>
              <a:gd name="T5" fmla="*/ 12 h 283"/>
              <a:gd name="T6" fmla="*/ 26 w 411"/>
              <a:gd name="T7" fmla="*/ 17 h 283"/>
              <a:gd name="T8" fmla="*/ 33 w 411"/>
              <a:gd name="T9" fmla="*/ 22 h 283"/>
              <a:gd name="T10" fmla="*/ 39 w 411"/>
              <a:gd name="T11" fmla="*/ 26 h 283"/>
              <a:gd name="T12" fmla="*/ 46 w 411"/>
              <a:gd name="T13" fmla="*/ 31 h 283"/>
              <a:gd name="T14" fmla="*/ 53 w 411"/>
              <a:gd name="T15" fmla="*/ 36 h 283"/>
              <a:gd name="T16" fmla="*/ 60 w 411"/>
              <a:gd name="T17" fmla="*/ 41 h 283"/>
              <a:gd name="T18" fmla="*/ 67 w 411"/>
              <a:gd name="T19" fmla="*/ 45 h 283"/>
              <a:gd name="T20" fmla="*/ 73 w 411"/>
              <a:gd name="T21" fmla="*/ 50 h 283"/>
              <a:gd name="T22" fmla="*/ 80 w 411"/>
              <a:gd name="T23" fmla="*/ 55 h 283"/>
              <a:gd name="T24" fmla="*/ 87 w 411"/>
              <a:gd name="T25" fmla="*/ 59 h 283"/>
              <a:gd name="T26" fmla="*/ 94 w 411"/>
              <a:gd name="T27" fmla="*/ 64 h 283"/>
              <a:gd name="T28" fmla="*/ 101 w 411"/>
              <a:gd name="T29" fmla="*/ 69 h 283"/>
              <a:gd name="T30" fmla="*/ 107 w 411"/>
              <a:gd name="T31" fmla="*/ 73 h 283"/>
              <a:gd name="T32" fmla="*/ 114 w 411"/>
              <a:gd name="T33" fmla="*/ 78 h 283"/>
              <a:gd name="T34" fmla="*/ 121 w 411"/>
              <a:gd name="T35" fmla="*/ 83 h 283"/>
              <a:gd name="T36" fmla="*/ 128 w 411"/>
              <a:gd name="T37" fmla="*/ 87 h 283"/>
              <a:gd name="T38" fmla="*/ 134 w 411"/>
              <a:gd name="T39" fmla="*/ 92 h 283"/>
              <a:gd name="T40" fmla="*/ 141 w 411"/>
              <a:gd name="T41" fmla="*/ 97 h 283"/>
              <a:gd name="T42" fmla="*/ 148 w 411"/>
              <a:gd name="T43" fmla="*/ 101 h 283"/>
              <a:gd name="T44" fmla="*/ 155 w 411"/>
              <a:gd name="T45" fmla="*/ 106 h 283"/>
              <a:gd name="T46" fmla="*/ 162 w 411"/>
              <a:gd name="T47" fmla="*/ 111 h 283"/>
              <a:gd name="T48" fmla="*/ 168 w 411"/>
              <a:gd name="T49" fmla="*/ 115 h 283"/>
              <a:gd name="T50" fmla="*/ 175 w 411"/>
              <a:gd name="T51" fmla="*/ 120 h 283"/>
              <a:gd name="T52" fmla="*/ 182 w 411"/>
              <a:gd name="T53" fmla="*/ 125 h 283"/>
              <a:gd name="T54" fmla="*/ 189 w 411"/>
              <a:gd name="T55" fmla="*/ 129 h 283"/>
              <a:gd name="T56" fmla="*/ 196 w 411"/>
              <a:gd name="T57" fmla="*/ 134 h 283"/>
              <a:gd name="T58" fmla="*/ 202 w 411"/>
              <a:gd name="T59" fmla="*/ 139 h 283"/>
              <a:gd name="T60" fmla="*/ 209 w 411"/>
              <a:gd name="T61" fmla="*/ 143 h 283"/>
              <a:gd name="T62" fmla="*/ 216 w 411"/>
              <a:gd name="T63" fmla="*/ 148 h 283"/>
              <a:gd name="T64" fmla="*/ 223 w 411"/>
              <a:gd name="T65" fmla="*/ 153 h 283"/>
              <a:gd name="T66" fmla="*/ 229 w 411"/>
              <a:gd name="T67" fmla="*/ 157 h 283"/>
              <a:gd name="T68" fmla="*/ 236 w 411"/>
              <a:gd name="T69" fmla="*/ 162 h 283"/>
              <a:gd name="T70" fmla="*/ 243 w 411"/>
              <a:gd name="T71" fmla="*/ 167 h 283"/>
              <a:gd name="T72" fmla="*/ 250 w 411"/>
              <a:gd name="T73" fmla="*/ 171 h 283"/>
              <a:gd name="T74" fmla="*/ 257 w 411"/>
              <a:gd name="T75" fmla="*/ 176 h 283"/>
              <a:gd name="T76" fmla="*/ 263 w 411"/>
              <a:gd name="T77" fmla="*/ 181 h 283"/>
              <a:gd name="T78" fmla="*/ 270 w 411"/>
              <a:gd name="T79" fmla="*/ 185 h 283"/>
              <a:gd name="T80" fmla="*/ 277 w 411"/>
              <a:gd name="T81" fmla="*/ 190 h 283"/>
              <a:gd name="T82" fmla="*/ 284 w 411"/>
              <a:gd name="T83" fmla="*/ 195 h 283"/>
              <a:gd name="T84" fmla="*/ 291 w 411"/>
              <a:gd name="T85" fmla="*/ 199 h 283"/>
              <a:gd name="T86" fmla="*/ 297 w 411"/>
              <a:gd name="T87" fmla="*/ 204 h 283"/>
              <a:gd name="T88" fmla="*/ 304 w 411"/>
              <a:gd name="T89" fmla="*/ 209 h 283"/>
              <a:gd name="T90" fmla="*/ 311 w 411"/>
              <a:gd name="T91" fmla="*/ 214 h 283"/>
              <a:gd name="T92" fmla="*/ 318 w 411"/>
              <a:gd name="T93" fmla="*/ 218 h 283"/>
              <a:gd name="T94" fmla="*/ 324 w 411"/>
              <a:gd name="T95" fmla="*/ 223 h 283"/>
              <a:gd name="T96" fmla="*/ 331 w 411"/>
              <a:gd name="T97" fmla="*/ 228 h 283"/>
              <a:gd name="T98" fmla="*/ 338 w 411"/>
              <a:gd name="T99" fmla="*/ 232 h 283"/>
              <a:gd name="T100" fmla="*/ 345 w 411"/>
              <a:gd name="T101" fmla="*/ 237 h 283"/>
              <a:gd name="T102" fmla="*/ 352 w 411"/>
              <a:gd name="T103" fmla="*/ 242 h 283"/>
              <a:gd name="T104" fmla="*/ 358 w 411"/>
              <a:gd name="T105" fmla="*/ 246 h 283"/>
              <a:gd name="T106" fmla="*/ 365 w 411"/>
              <a:gd name="T107" fmla="*/ 251 h 283"/>
              <a:gd name="T108" fmla="*/ 372 w 411"/>
              <a:gd name="T109" fmla="*/ 256 h 283"/>
              <a:gd name="T110" fmla="*/ 379 w 411"/>
              <a:gd name="T111" fmla="*/ 260 h 283"/>
              <a:gd name="T112" fmla="*/ 385 w 411"/>
              <a:gd name="T113" fmla="*/ 265 h 283"/>
              <a:gd name="T114" fmla="*/ 392 w 411"/>
              <a:gd name="T115" fmla="*/ 270 h 283"/>
              <a:gd name="T116" fmla="*/ 399 w 411"/>
              <a:gd name="T117" fmla="*/ 274 h 283"/>
              <a:gd name="T118" fmla="*/ 406 w 411"/>
              <a:gd name="T119" fmla="*/ 27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1" h="283">
                <a:moveTo>
                  <a:pt x="0" y="0"/>
                </a:moveTo>
                <a:lnTo>
                  <a:pt x="2" y="1"/>
                </a:lnTo>
                <a:lnTo>
                  <a:pt x="4" y="2"/>
                </a:lnTo>
                <a:lnTo>
                  <a:pt x="6" y="3"/>
                </a:lnTo>
                <a:lnTo>
                  <a:pt x="7" y="4"/>
                </a:lnTo>
                <a:lnTo>
                  <a:pt x="9" y="5"/>
                </a:lnTo>
                <a:lnTo>
                  <a:pt x="11" y="7"/>
                </a:lnTo>
                <a:lnTo>
                  <a:pt x="12" y="8"/>
                </a:lnTo>
                <a:lnTo>
                  <a:pt x="14" y="9"/>
                </a:lnTo>
                <a:lnTo>
                  <a:pt x="16" y="10"/>
                </a:lnTo>
                <a:lnTo>
                  <a:pt x="17" y="11"/>
                </a:lnTo>
                <a:lnTo>
                  <a:pt x="19" y="12"/>
                </a:lnTo>
                <a:lnTo>
                  <a:pt x="21" y="14"/>
                </a:lnTo>
                <a:lnTo>
                  <a:pt x="23" y="15"/>
                </a:lnTo>
                <a:lnTo>
                  <a:pt x="24" y="16"/>
                </a:lnTo>
                <a:lnTo>
                  <a:pt x="26" y="17"/>
                </a:lnTo>
                <a:lnTo>
                  <a:pt x="28" y="18"/>
                </a:lnTo>
                <a:lnTo>
                  <a:pt x="29" y="19"/>
                </a:lnTo>
                <a:lnTo>
                  <a:pt x="31" y="21"/>
                </a:lnTo>
                <a:lnTo>
                  <a:pt x="33" y="22"/>
                </a:lnTo>
                <a:lnTo>
                  <a:pt x="34" y="23"/>
                </a:lnTo>
                <a:lnTo>
                  <a:pt x="36" y="24"/>
                </a:lnTo>
                <a:lnTo>
                  <a:pt x="38" y="25"/>
                </a:lnTo>
                <a:lnTo>
                  <a:pt x="39" y="26"/>
                </a:lnTo>
                <a:lnTo>
                  <a:pt x="41" y="28"/>
                </a:lnTo>
                <a:lnTo>
                  <a:pt x="43" y="29"/>
                </a:lnTo>
                <a:lnTo>
                  <a:pt x="45" y="30"/>
                </a:lnTo>
                <a:lnTo>
                  <a:pt x="46" y="31"/>
                </a:lnTo>
                <a:lnTo>
                  <a:pt x="48" y="32"/>
                </a:lnTo>
                <a:lnTo>
                  <a:pt x="50" y="33"/>
                </a:lnTo>
                <a:lnTo>
                  <a:pt x="51" y="35"/>
                </a:lnTo>
                <a:lnTo>
                  <a:pt x="53" y="36"/>
                </a:lnTo>
                <a:lnTo>
                  <a:pt x="55" y="37"/>
                </a:lnTo>
                <a:lnTo>
                  <a:pt x="56" y="38"/>
                </a:lnTo>
                <a:lnTo>
                  <a:pt x="58" y="39"/>
                </a:lnTo>
                <a:lnTo>
                  <a:pt x="60" y="41"/>
                </a:lnTo>
                <a:lnTo>
                  <a:pt x="62" y="42"/>
                </a:lnTo>
                <a:lnTo>
                  <a:pt x="63" y="43"/>
                </a:lnTo>
                <a:lnTo>
                  <a:pt x="65" y="44"/>
                </a:lnTo>
                <a:lnTo>
                  <a:pt x="67" y="45"/>
                </a:lnTo>
                <a:lnTo>
                  <a:pt x="68" y="46"/>
                </a:lnTo>
                <a:lnTo>
                  <a:pt x="70" y="48"/>
                </a:lnTo>
                <a:lnTo>
                  <a:pt x="72" y="49"/>
                </a:lnTo>
                <a:lnTo>
                  <a:pt x="73" y="50"/>
                </a:lnTo>
                <a:lnTo>
                  <a:pt x="75" y="51"/>
                </a:lnTo>
                <a:lnTo>
                  <a:pt x="77" y="52"/>
                </a:lnTo>
                <a:lnTo>
                  <a:pt x="79" y="53"/>
                </a:lnTo>
                <a:lnTo>
                  <a:pt x="80" y="55"/>
                </a:lnTo>
                <a:lnTo>
                  <a:pt x="82" y="56"/>
                </a:lnTo>
                <a:lnTo>
                  <a:pt x="84" y="57"/>
                </a:lnTo>
                <a:lnTo>
                  <a:pt x="85" y="58"/>
                </a:lnTo>
                <a:lnTo>
                  <a:pt x="87" y="59"/>
                </a:lnTo>
                <a:lnTo>
                  <a:pt x="89" y="60"/>
                </a:lnTo>
                <a:lnTo>
                  <a:pt x="90" y="62"/>
                </a:lnTo>
                <a:lnTo>
                  <a:pt x="92" y="63"/>
                </a:lnTo>
                <a:lnTo>
                  <a:pt x="94" y="64"/>
                </a:lnTo>
                <a:lnTo>
                  <a:pt x="95" y="65"/>
                </a:lnTo>
                <a:lnTo>
                  <a:pt x="97" y="66"/>
                </a:lnTo>
                <a:lnTo>
                  <a:pt x="99" y="67"/>
                </a:lnTo>
                <a:lnTo>
                  <a:pt x="101" y="69"/>
                </a:lnTo>
                <a:lnTo>
                  <a:pt x="102" y="70"/>
                </a:lnTo>
                <a:lnTo>
                  <a:pt x="104" y="71"/>
                </a:lnTo>
                <a:lnTo>
                  <a:pt x="106" y="72"/>
                </a:lnTo>
                <a:lnTo>
                  <a:pt x="107" y="73"/>
                </a:lnTo>
                <a:lnTo>
                  <a:pt x="109" y="74"/>
                </a:lnTo>
                <a:lnTo>
                  <a:pt x="111" y="76"/>
                </a:lnTo>
                <a:lnTo>
                  <a:pt x="112" y="77"/>
                </a:lnTo>
                <a:lnTo>
                  <a:pt x="114" y="78"/>
                </a:lnTo>
                <a:lnTo>
                  <a:pt x="116" y="79"/>
                </a:lnTo>
                <a:lnTo>
                  <a:pt x="118" y="80"/>
                </a:lnTo>
                <a:lnTo>
                  <a:pt x="119" y="81"/>
                </a:lnTo>
                <a:lnTo>
                  <a:pt x="121" y="83"/>
                </a:lnTo>
                <a:lnTo>
                  <a:pt x="123" y="84"/>
                </a:lnTo>
                <a:lnTo>
                  <a:pt x="124" y="85"/>
                </a:lnTo>
                <a:lnTo>
                  <a:pt x="126" y="86"/>
                </a:lnTo>
                <a:lnTo>
                  <a:pt x="128" y="87"/>
                </a:lnTo>
                <a:lnTo>
                  <a:pt x="129" y="88"/>
                </a:lnTo>
                <a:lnTo>
                  <a:pt x="131" y="90"/>
                </a:lnTo>
                <a:lnTo>
                  <a:pt x="133" y="91"/>
                </a:lnTo>
                <a:lnTo>
                  <a:pt x="134" y="92"/>
                </a:lnTo>
                <a:lnTo>
                  <a:pt x="136" y="93"/>
                </a:lnTo>
                <a:lnTo>
                  <a:pt x="138" y="94"/>
                </a:lnTo>
                <a:lnTo>
                  <a:pt x="140" y="95"/>
                </a:lnTo>
                <a:lnTo>
                  <a:pt x="141" y="97"/>
                </a:lnTo>
                <a:lnTo>
                  <a:pt x="143" y="98"/>
                </a:lnTo>
                <a:lnTo>
                  <a:pt x="145" y="99"/>
                </a:lnTo>
                <a:lnTo>
                  <a:pt x="146" y="100"/>
                </a:lnTo>
                <a:lnTo>
                  <a:pt x="148" y="101"/>
                </a:lnTo>
                <a:lnTo>
                  <a:pt x="150" y="102"/>
                </a:lnTo>
                <a:lnTo>
                  <a:pt x="151" y="104"/>
                </a:lnTo>
                <a:lnTo>
                  <a:pt x="153" y="105"/>
                </a:lnTo>
                <a:lnTo>
                  <a:pt x="155" y="106"/>
                </a:lnTo>
                <a:lnTo>
                  <a:pt x="157" y="107"/>
                </a:lnTo>
                <a:lnTo>
                  <a:pt x="158" y="108"/>
                </a:lnTo>
                <a:lnTo>
                  <a:pt x="160" y="109"/>
                </a:lnTo>
                <a:lnTo>
                  <a:pt x="162" y="111"/>
                </a:lnTo>
                <a:lnTo>
                  <a:pt x="163" y="112"/>
                </a:lnTo>
                <a:lnTo>
                  <a:pt x="165" y="113"/>
                </a:lnTo>
                <a:lnTo>
                  <a:pt x="167" y="114"/>
                </a:lnTo>
                <a:lnTo>
                  <a:pt x="168" y="115"/>
                </a:lnTo>
                <a:lnTo>
                  <a:pt x="170" y="116"/>
                </a:lnTo>
                <a:lnTo>
                  <a:pt x="172" y="118"/>
                </a:lnTo>
                <a:lnTo>
                  <a:pt x="173" y="119"/>
                </a:lnTo>
                <a:lnTo>
                  <a:pt x="175" y="120"/>
                </a:lnTo>
                <a:lnTo>
                  <a:pt x="177" y="121"/>
                </a:lnTo>
                <a:lnTo>
                  <a:pt x="179" y="122"/>
                </a:lnTo>
                <a:lnTo>
                  <a:pt x="180" y="124"/>
                </a:lnTo>
                <a:lnTo>
                  <a:pt x="182" y="125"/>
                </a:lnTo>
                <a:lnTo>
                  <a:pt x="184" y="126"/>
                </a:lnTo>
                <a:lnTo>
                  <a:pt x="185" y="127"/>
                </a:lnTo>
                <a:lnTo>
                  <a:pt x="187" y="128"/>
                </a:lnTo>
                <a:lnTo>
                  <a:pt x="189" y="129"/>
                </a:lnTo>
                <a:lnTo>
                  <a:pt x="190" y="131"/>
                </a:lnTo>
                <a:lnTo>
                  <a:pt x="192" y="132"/>
                </a:lnTo>
                <a:lnTo>
                  <a:pt x="194" y="133"/>
                </a:lnTo>
                <a:lnTo>
                  <a:pt x="196" y="134"/>
                </a:lnTo>
                <a:lnTo>
                  <a:pt x="197" y="135"/>
                </a:lnTo>
                <a:lnTo>
                  <a:pt x="199" y="136"/>
                </a:lnTo>
                <a:lnTo>
                  <a:pt x="201" y="138"/>
                </a:lnTo>
                <a:lnTo>
                  <a:pt x="202" y="139"/>
                </a:lnTo>
                <a:lnTo>
                  <a:pt x="204" y="140"/>
                </a:lnTo>
                <a:lnTo>
                  <a:pt x="206" y="141"/>
                </a:lnTo>
                <a:lnTo>
                  <a:pt x="207" y="142"/>
                </a:lnTo>
                <a:lnTo>
                  <a:pt x="209" y="143"/>
                </a:lnTo>
                <a:lnTo>
                  <a:pt x="211" y="145"/>
                </a:lnTo>
                <a:lnTo>
                  <a:pt x="212" y="146"/>
                </a:lnTo>
                <a:lnTo>
                  <a:pt x="214" y="147"/>
                </a:lnTo>
                <a:lnTo>
                  <a:pt x="216" y="148"/>
                </a:lnTo>
                <a:lnTo>
                  <a:pt x="218" y="149"/>
                </a:lnTo>
                <a:lnTo>
                  <a:pt x="219" y="150"/>
                </a:lnTo>
                <a:lnTo>
                  <a:pt x="221" y="152"/>
                </a:lnTo>
                <a:lnTo>
                  <a:pt x="223" y="153"/>
                </a:lnTo>
                <a:lnTo>
                  <a:pt x="224" y="154"/>
                </a:lnTo>
                <a:lnTo>
                  <a:pt x="226" y="155"/>
                </a:lnTo>
                <a:lnTo>
                  <a:pt x="228" y="156"/>
                </a:lnTo>
                <a:lnTo>
                  <a:pt x="229" y="157"/>
                </a:lnTo>
                <a:lnTo>
                  <a:pt x="231" y="159"/>
                </a:lnTo>
                <a:lnTo>
                  <a:pt x="233" y="160"/>
                </a:lnTo>
                <a:lnTo>
                  <a:pt x="235" y="161"/>
                </a:lnTo>
                <a:lnTo>
                  <a:pt x="236" y="162"/>
                </a:lnTo>
                <a:lnTo>
                  <a:pt x="238" y="163"/>
                </a:lnTo>
                <a:lnTo>
                  <a:pt x="240" y="164"/>
                </a:lnTo>
                <a:lnTo>
                  <a:pt x="241" y="166"/>
                </a:lnTo>
                <a:lnTo>
                  <a:pt x="243" y="167"/>
                </a:lnTo>
                <a:lnTo>
                  <a:pt x="245" y="168"/>
                </a:lnTo>
                <a:lnTo>
                  <a:pt x="246" y="169"/>
                </a:lnTo>
                <a:lnTo>
                  <a:pt x="248" y="170"/>
                </a:lnTo>
                <a:lnTo>
                  <a:pt x="250" y="171"/>
                </a:lnTo>
                <a:lnTo>
                  <a:pt x="251" y="173"/>
                </a:lnTo>
                <a:lnTo>
                  <a:pt x="253" y="174"/>
                </a:lnTo>
                <a:lnTo>
                  <a:pt x="255" y="175"/>
                </a:lnTo>
                <a:lnTo>
                  <a:pt x="257" y="176"/>
                </a:lnTo>
                <a:lnTo>
                  <a:pt x="258" y="177"/>
                </a:lnTo>
                <a:lnTo>
                  <a:pt x="260" y="178"/>
                </a:lnTo>
                <a:lnTo>
                  <a:pt x="262" y="180"/>
                </a:lnTo>
                <a:lnTo>
                  <a:pt x="263" y="181"/>
                </a:lnTo>
                <a:lnTo>
                  <a:pt x="265" y="182"/>
                </a:lnTo>
                <a:lnTo>
                  <a:pt x="267" y="183"/>
                </a:lnTo>
                <a:lnTo>
                  <a:pt x="268" y="184"/>
                </a:lnTo>
                <a:lnTo>
                  <a:pt x="270" y="185"/>
                </a:lnTo>
                <a:lnTo>
                  <a:pt x="272" y="187"/>
                </a:lnTo>
                <a:lnTo>
                  <a:pt x="274" y="188"/>
                </a:lnTo>
                <a:lnTo>
                  <a:pt x="275" y="189"/>
                </a:lnTo>
                <a:lnTo>
                  <a:pt x="277" y="190"/>
                </a:lnTo>
                <a:lnTo>
                  <a:pt x="279" y="191"/>
                </a:lnTo>
                <a:lnTo>
                  <a:pt x="280" y="192"/>
                </a:lnTo>
                <a:lnTo>
                  <a:pt x="282" y="194"/>
                </a:lnTo>
                <a:lnTo>
                  <a:pt x="284" y="195"/>
                </a:lnTo>
                <a:lnTo>
                  <a:pt x="285" y="196"/>
                </a:lnTo>
                <a:lnTo>
                  <a:pt x="287" y="197"/>
                </a:lnTo>
                <a:lnTo>
                  <a:pt x="289" y="198"/>
                </a:lnTo>
                <a:lnTo>
                  <a:pt x="291" y="199"/>
                </a:lnTo>
                <a:lnTo>
                  <a:pt x="292" y="201"/>
                </a:lnTo>
                <a:lnTo>
                  <a:pt x="294" y="202"/>
                </a:lnTo>
                <a:lnTo>
                  <a:pt x="296" y="203"/>
                </a:lnTo>
                <a:lnTo>
                  <a:pt x="297" y="204"/>
                </a:lnTo>
                <a:lnTo>
                  <a:pt x="299" y="205"/>
                </a:lnTo>
                <a:lnTo>
                  <a:pt x="301" y="207"/>
                </a:lnTo>
                <a:lnTo>
                  <a:pt x="302" y="208"/>
                </a:lnTo>
                <a:lnTo>
                  <a:pt x="304" y="209"/>
                </a:lnTo>
                <a:lnTo>
                  <a:pt x="306" y="210"/>
                </a:lnTo>
                <a:lnTo>
                  <a:pt x="307" y="211"/>
                </a:lnTo>
                <a:lnTo>
                  <a:pt x="309" y="212"/>
                </a:lnTo>
                <a:lnTo>
                  <a:pt x="311" y="214"/>
                </a:lnTo>
                <a:lnTo>
                  <a:pt x="313" y="215"/>
                </a:lnTo>
                <a:lnTo>
                  <a:pt x="314" y="216"/>
                </a:lnTo>
                <a:lnTo>
                  <a:pt x="316" y="217"/>
                </a:lnTo>
                <a:lnTo>
                  <a:pt x="318" y="218"/>
                </a:lnTo>
                <a:lnTo>
                  <a:pt x="319" y="219"/>
                </a:lnTo>
                <a:lnTo>
                  <a:pt x="321" y="221"/>
                </a:lnTo>
                <a:lnTo>
                  <a:pt x="323" y="222"/>
                </a:lnTo>
                <a:lnTo>
                  <a:pt x="324" y="223"/>
                </a:lnTo>
                <a:lnTo>
                  <a:pt x="326" y="224"/>
                </a:lnTo>
                <a:lnTo>
                  <a:pt x="328" y="225"/>
                </a:lnTo>
                <a:lnTo>
                  <a:pt x="330" y="226"/>
                </a:lnTo>
                <a:lnTo>
                  <a:pt x="331" y="228"/>
                </a:lnTo>
                <a:lnTo>
                  <a:pt x="333" y="229"/>
                </a:lnTo>
                <a:lnTo>
                  <a:pt x="335" y="230"/>
                </a:lnTo>
                <a:lnTo>
                  <a:pt x="336" y="231"/>
                </a:lnTo>
                <a:lnTo>
                  <a:pt x="338" y="232"/>
                </a:lnTo>
                <a:lnTo>
                  <a:pt x="340" y="233"/>
                </a:lnTo>
                <a:lnTo>
                  <a:pt x="341" y="235"/>
                </a:lnTo>
                <a:lnTo>
                  <a:pt x="343" y="236"/>
                </a:lnTo>
                <a:lnTo>
                  <a:pt x="345" y="237"/>
                </a:lnTo>
                <a:lnTo>
                  <a:pt x="346" y="238"/>
                </a:lnTo>
                <a:lnTo>
                  <a:pt x="348" y="239"/>
                </a:lnTo>
                <a:lnTo>
                  <a:pt x="350" y="240"/>
                </a:lnTo>
                <a:lnTo>
                  <a:pt x="352" y="242"/>
                </a:lnTo>
                <a:lnTo>
                  <a:pt x="353" y="243"/>
                </a:lnTo>
                <a:lnTo>
                  <a:pt x="355" y="244"/>
                </a:lnTo>
                <a:lnTo>
                  <a:pt x="357" y="245"/>
                </a:lnTo>
                <a:lnTo>
                  <a:pt x="358" y="246"/>
                </a:lnTo>
                <a:lnTo>
                  <a:pt x="360" y="247"/>
                </a:lnTo>
                <a:lnTo>
                  <a:pt x="362" y="249"/>
                </a:lnTo>
                <a:lnTo>
                  <a:pt x="363" y="250"/>
                </a:lnTo>
                <a:lnTo>
                  <a:pt x="365" y="251"/>
                </a:lnTo>
                <a:lnTo>
                  <a:pt x="367" y="252"/>
                </a:lnTo>
                <a:lnTo>
                  <a:pt x="369" y="253"/>
                </a:lnTo>
                <a:lnTo>
                  <a:pt x="370" y="254"/>
                </a:lnTo>
                <a:lnTo>
                  <a:pt x="372" y="256"/>
                </a:lnTo>
                <a:lnTo>
                  <a:pt x="374" y="257"/>
                </a:lnTo>
                <a:lnTo>
                  <a:pt x="375" y="258"/>
                </a:lnTo>
                <a:lnTo>
                  <a:pt x="377" y="259"/>
                </a:lnTo>
                <a:lnTo>
                  <a:pt x="379" y="260"/>
                </a:lnTo>
                <a:lnTo>
                  <a:pt x="380" y="261"/>
                </a:lnTo>
                <a:lnTo>
                  <a:pt x="382" y="263"/>
                </a:lnTo>
                <a:lnTo>
                  <a:pt x="384" y="264"/>
                </a:lnTo>
                <a:lnTo>
                  <a:pt x="385" y="265"/>
                </a:lnTo>
                <a:lnTo>
                  <a:pt x="387" y="266"/>
                </a:lnTo>
                <a:lnTo>
                  <a:pt x="389" y="267"/>
                </a:lnTo>
                <a:lnTo>
                  <a:pt x="391" y="268"/>
                </a:lnTo>
                <a:lnTo>
                  <a:pt x="392" y="270"/>
                </a:lnTo>
                <a:lnTo>
                  <a:pt x="394" y="271"/>
                </a:lnTo>
                <a:lnTo>
                  <a:pt x="396" y="272"/>
                </a:lnTo>
                <a:lnTo>
                  <a:pt x="397" y="273"/>
                </a:lnTo>
                <a:lnTo>
                  <a:pt x="399" y="274"/>
                </a:lnTo>
                <a:lnTo>
                  <a:pt x="401" y="275"/>
                </a:lnTo>
                <a:lnTo>
                  <a:pt x="402" y="277"/>
                </a:lnTo>
                <a:lnTo>
                  <a:pt x="404" y="278"/>
                </a:lnTo>
                <a:lnTo>
                  <a:pt x="406" y="279"/>
                </a:lnTo>
                <a:lnTo>
                  <a:pt x="408" y="280"/>
                </a:lnTo>
                <a:lnTo>
                  <a:pt x="409" y="281"/>
                </a:lnTo>
                <a:lnTo>
                  <a:pt x="411" y="283"/>
                </a:lnTo>
              </a:path>
            </a:pathLst>
          </a:custGeom>
          <a:noFill/>
          <a:ln w="19050">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172"/>
          <p:cNvSpPr>
            <a:spLocks/>
          </p:cNvSpPr>
          <p:nvPr/>
        </p:nvSpPr>
        <p:spPr bwMode="auto">
          <a:xfrm>
            <a:off x="3932998" y="2835747"/>
            <a:ext cx="1717675" cy="1387475"/>
          </a:xfrm>
          <a:custGeom>
            <a:avLst/>
            <a:gdLst>
              <a:gd name="T0" fmla="*/ 5 w 342"/>
              <a:gd name="T1" fmla="*/ 4 h 276"/>
              <a:gd name="T2" fmla="*/ 12 w 342"/>
              <a:gd name="T3" fmla="*/ 9 h 276"/>
              <a:gd name="T4" fmla="*/ 19 w 342"/>
              <a:gd name="T5" fmla="*/ 15 h 276"/>
              <a:gd name="T6" fmla="*/ 25 w 342"/>
              <a:gd name="T7" fmla="*/ 20 h 276"/>
              <a:gd name="T8" fmla="*/ 32 w 342"/>
              <a:gd name="T9" fmla="*/ 26 h 276"/>
              <a:gd name="T10" fmla="*/ 39 w 342"/>
              <a:gd name="T11" fmla="*/ 31 h 276"/>
              <a:gd name="T12" fmla="*/ 46 w 342"/>
              <a:gd name="T13" fmla="*/ 37 h 276"/>
              <a:gd name="T14" fmla="*/ 52 w 342"/>
              <a:gd name="T15" fmla="*/ 42 h 276"/>
              <a:gd name="T16" fmla="*/ 59 w 342"/>
              <a:gd name="T17" fmla="*/ 48 h 276"/>
              <a:gd name="T18" fmla="*/ 66 w 342"/>
              <a:gd name="T19" fmla="*/ 53 h 276"/>
              <a:gd name="T20" fmla="*/ 73 w 342"/>
              <a:gd name="T21" fmla="*/ 59 h 276"/>
              <a:gd name="T22" fmla="*/ 80 w 342"/>
              <a:gd name="T23" fmla="*/ 64 h 276"/>
              <a:gd name="T24" fmla="*/ 86 w 342"/>
              <a:gd name="T25" fmla="*/ 70 h 276"/>
              <a:gd name="T26" fmla="*/ 93 w 342"/>
              <a:gd name="T27" fmla="*/ 75 h 276"/>
              <a:gd name="T28" fmla="*/ 100 w 342"/>
              <a:gd name="T29" fmla="*/ 80 h 276"/>
              <a:gd name="T30" fmla="*/ 107 w 342"/>
              <a:gd name="T31" fmla="*/ 86 h 276"/>
              <a:gd name="T32" fmla="*/ 114 w 342"/>
              <a:gd name="T33" fmla="*/ 91 h 276"/>
              <a:gd name="T34" fmla="*/ 120 w 342"/>
              <a:gd name="T35" fmla="*/ 97 h 276"/>
              <a:gd name="T36" fmla="*/ 127 w 342"/>
              <a:gd name="T37" fmla="*/ 102 h 276"/>
              <a:gd name="T38" fmla="*/ 134 w 342"/>
              <a:gd name="T39" fmla="*/ 108 h 276"/>
              <a:gd name="T40" fmla="*/ 141 w 342"/>
              <a:gd name="T41" fmla="*/ 113 h 276"/>
              <a:gd name="T42" fmla="*/ 147 w 342"/>
              <a:gd name="T43" fmla="*/ 119 h 276"/>
              <a:gd name="T44" fmla="*/ 154 w 342"/>
              <a:gd name="T45" fmla="*/ 124 h 276"/>
              <a:gd name="T46" fmla="*/ 161 w 342"/>
              <a:gd name="T47" fmla="*/ 130 h 276"/>
              <a:gd name="T48" fmla="*/ 168 w 342"/>
              <a:gd name="T49" fmla="*/ 135 h 276"/>
              <a:gd name="T50" fmla="*/ 175 w 342"/>
              <a:gd name="T51" fmla="*/ 140 h 276"/>
              <a:gd name="T52" fmla="*/ 181 w 342"/>
              <a:gd name="T53" fmla="*/ 146 h 276"/>
              <a:gd name="T54" fmla="*/ 188 w 342"/>
              <a:gd name="T55" fmla="*/ 151 h 276"/>
              <a:gd name="T56" fmla="*/ 195 w 342"/>
              <a:gd name="T57" fmla="*/ 157 h 276"/>
              <a:gd name="T58" fmla="*/ 202 w 342"/>
              <a:gd name="T59" fmla="*/ 162 h 276"/>
              <a:gd name="T60" fmla="*/ 209 w 342"/>
              <a:gd name="T61" fmla="*/ 168 h 276"/>
              <a:gd name="T62" fmla="*/ 215 w 342"/>
              <a:gd name="T63" fmla="*/ 173 h 276"/>
              <a:gd name="T64" fmla="*/ 222 w 342"/>
              <a:gd name="T65" fmla="*/ 179 h 276"/>
              <a:gd name="T66" fmla="*/ 229 w 342"/>
              <a:gd name="T67" fmla="*/ 184 h 276"/>
              <a:gd name="T68" fmla="*/ 236 w 342"/>
              <a:gd name="T69" fmla="*/ 190 h 276"/>
              <a:gd name="T70" fmla="*/ 242 w 342"/>
              <a:gd name="T71" fmla="*/ 195 h 276"/>
              <a:gd name="T72" fmla="*/ 249 w 342"/>
              <a:gd name="T73" fmla="*/ 201 h 276"/>
              <a:gd name="T74" fmla="*/ 256 w 342"/>
              <a:gd name="T75" fmla="*/ 206 h 276"/>
              <a:gd name="T76" fmla="*/ 263 w 342"/>
              <a:gd name="T77" fmla="*/ 211 h 276"/>
              <a:gd name="T78" fmla="*/ 270 w 342"/>
              <a:gd name="T79" fmla="*/ 217 h 276"/>
              <a:gd name="T80" fmla="*/ 276 w 342"/>
              <a:gd name="T81" fmla="*/ 222 h 276"/>
              <a:gd name="T82" fmla="*/ 283 w 342"/>
              <a:gd name="T83" fmla="*/ 228 h 276"/>
              <a:gd name="T84" fmla="*/ 290 w 342"/>
              <a:gd name="T85" fmla="*/ 233 h 276"/>
              <a:gd name="T86" fmla="*/ 297 w 342"/>
              <a:gd name="T87" fmla="*/ 239 h 276"/>
              <a:gd name="T88" fmla="*/ 303 w 342"/>
              <a:gd name="T89" fmla="*/ 244 h 276"/>
              <a:gd name="T90" fmla="*/ 310 w 342"/>
              <a:gd name="T91" fmla="*/ 250 h 276"/>
              <a:gd name="T92" fmla="*/ 317 w 342"/>
              <a:gd name="T93" fmla="*/ 255 h 276"/>
              <a:gd name="T94" fmla="*/ 324 w 342"/>
              <a:gd name="T95" fmla="*/ 261 h 276"/>
              <a:gd name="T96" fmla="*/ 331 w 342"/>
              <a:gd name="T97" fmla="*/ 266 h 276"/>
              <a:gd name="T98" fmla="*/ 337 w 342"/>
              <a:gd name="T99" fmla="*/ 27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2" h="276">
                <a:moveTo>
                  <a:pt x="0" y="0"/>
                </a:moveTo>
                <a:lnTo>
                  <a:pt x="2" y="1"/>
                </a:lnTo>
                <a:lnTo>
                  <a:pt x="3" y="3"/>
                </a:lnTo>
                <a:lnTo>
                  <a:pt x="5" y="4"/>
                </a:lnTo>
                <a:lnTo>
                  <a:pt x="7" y="5"/>
                </a:lnTo>
                <a:lnTo>
                  <a:pt x="8" y="7"/>
                </a:lnTo>
                <a:lnTo>
                  <a:pt x="10" y="8"/>
                </a:lnTo>
                <a:lnTo>
                  <a:pt x="12" y="9"/>
                </a:lnTo>
                <a:lnTo>
                  <a:pt x="13" y="11"/>
                </a:lnTo>
                <a:lnTo>
                  <a:pt x="15" y="12"/>
                </a:lnTo>
                <a:lnTo>
                  <a:pt x="17" y="14"/>
                </a:lnTo>
                <a:lnTo>
                  <a:pt x="19" y="15"/>
                </a:lnTo>
                <a:lnTo>
                  <a:pt x="20" y="16"/>
                </a:lnTo>
                <a:lnTo>
                  <a:pt x="22" y="18"/>
                </a:lnTo>
                <a:lnTo>
                  <a:pt x="24" y="19"/>
                </a:lnTo>
                <a:lnTo>
                  <a:pt x="25" y="20"/>
                </a:lnTo>
                <a:lnTo>
                  <a:pt x="27" y="22"/>
                </a:lnTo>
                <a:lnTo>
                  <a:pt x="29" y="23"/>
                </a:lnTo>
                <a:lnTo>
                  <a:pt x="30" y="24"/>
                </a:lnTo>
                <a:lnTo>
                  <a:pt x="32" y="26"/>
                </a:lnTo>
                <a:lnTo>
                  <a:pt x="34" y="27"/>
                </a:lnTo>
                <a:lnTo>
                  <a:pt x="36" y="29"/>
                </a:lnTo>
                <a:lnTo>
                  <a:pt x="37" y="30"/>
                </a:lnTo>
                <a:lnTo>
                  <a:pt x="39" y="31"/>
                </a:lnTo>
                <a:lnTo>
                  <a:pt x="41" y="33"/>
                </a:lnTo>
                <a:lnTo>
                  <a:pt x="42" y="34"/>
                </a:lnTo>
                <a:lnTo>
                  <a:pt x="44" y="35"/>
                </a:lnTo>
                <a:lnTo>
                  <a:pt x="46" y="37"/>
                </a:lnTo>
                <a:lnTo>
                  <a:pt x="47" y="38"/>
                </a:lnTo>
                <a:lnTo>
                  <a:pt x="49" y="39"/>
                </a:lnTo>
                <a:lnTo>
                  <a:pt x="51" y="41"/>
                </a:lnTo>
                <a:lnTo>
                  <a:pt x="52" y="42"/>
                </a:lnTo>
                <a:lnTo>
                  <a:pt x="54" y="44"/>
                </a:lnTo>
                <a:lnTo>
                  <a:pt x="56" y="45"/>
                </a:lnTo>
                <a:lnTo>
                  <a:pt x="58" y="46"/>
                </a:lnTo>
                <a:lnTo>
                  <a:pt x="59" y="48"/>
                </a:lnTo>
                <a:lnTo>
                  <a:pt x="61" y="49"/>
                </a:lnTo>
                <a:lnTo>
                  <a:pt x="63" y="50"/>
                </a:lnTo>
                <a:lnTo>
                  <a:pt x="64" y="52"/>
                </a:lnTo>
                <a:lnTo>
                  <a:pt x="66" y="53"/>
                </a:lnTo>
                <a:lnTo>
                  <a:pt x="68" y="54"/>
                </a:lnTo>
                <a:lnTo>
                  <a:pt x="69" y="56"/>
                </a:lnTo>
                <a:lnTo>
                  <a:pt x="71" y="57"/>
                </a:lnTo>
                <a:lnTo>
                  <a:pt x="73" y="59"/>
                </a:lnTo>
                <a:lnTo>
                  <a:pt x="75" y="60"/>
                </a:lnTo>
                <a:lnTo>
                  <a:pt x="76" y="61"/>
                </a:lnTo>
                <a:lnTo>
                  <a:pt x="78" y="63"/>
                </a:lnTo>
                <a:lnTo>
                  <a:pt x="80" y="64"/>
                </a:lnTo>
                <a:lnTo>
                  <a:pt x="81" y="65"/>
                </a:lnTo>
                <a:lnTo>
                  <a:pt x="83" y="67"/>
                </a:lnTo>
                <a:lnTo>
                  <a:pt x="85" y="68"/>
                </a:lnTo>
                <a:lnTo>
                  <a:pt x="86" y="70"/>
                </a:lnTo>
                <a:lnTo>
                  <a:pt x="88" y="71"/>
                </a:lnTo>
                <a:lnTo>
                  <a:pt x="90" y="72"/>
                </a:lnTo>
                <a:lnTo>
                  <a:pt x="91" y="74"/>
                </a:lnTo>
                <a:lnTo>
                  <a:pt x="93" y="75"/>
                </a:lnTo>
                <a:lnTo>
                  <a:pt x="95" y="76"/>
                </a:lnTo>
                <a:lnTo>
                  <a:pt x="97" y="78"/>
                </a:lnTo>
                <a:lnTo>
                  <a:pt x="98" y="79"/>
                </a:lnTo>
                <a:lnTo>
                  <a:pt x="100" y="80"/>
                </a:lnTo>
                <a:lnTo>
                  <a:pt x="102" y="82"/>
                </a:lnTo>
                <a:lnTo>
                  <a:pt x="103" y="83"/>
                </a:lnTo>
                <a:lnTo>
                  <a:pt x="105" y="85"/>
                </a:lnTo>
                <a:lnTo>
                  <a:pt x="107" y="86"/>
                </a:lnTo>
                <a:lnTo>
                  <a:pt x="108" y="87"/>
                </a:lnTo>
                <a:lnTo>
                  <a:pt x="110" y="89"/>
                </a:lnTo>
                <a:lnTo>
                  <a:pt x="112" y="90"/>
                </a:lnTo>
                <a:lnTo>
                  <a:pt x="114" y="91"/>
                </a:lnTo>
                <a:lnTo>
                  <a:pt x="115" y="93"/>
                </a:lnTo>
                <a:lnTo>
                  <a:pt x="117" y="94"/>
                </a:lnTo>
                <a:lnTo>
                  <a:pt x="119" y="95"/>
                </a:lnTo>
                <a:lnTo>
                  <a:pt x="120" y="97"/>
                </a:lnTo>
                <a:lnTo>
                  <a:pt x="122" y="98"/>
                </a:lnTo>
                <a:lnTo>
                  <a:pt x="124" y="99"/>
                </a:lnTo>
                <a:lnTo>
                  <a:pt x="125" y="101"/>
                </a:lnTo>
                <a:lnTo>
                  <a:pt x="127" y="102"/>
                </a:lnTo>
                <a:lnTo>
                  <a:pt x="129" y="104"/>
                </a:lnTo>
                <a:lnTo>
                  <a:pt x="130" y="105"/>
                </a:lnTo>
                <a:lnTo>
                  <a:pt x="132" y="106"/>
                </a:lnTo>
                <a:lnTo>
                  <a:pt x="134" y="108"/>
                </a:lnTo>
                <a:lnTo>
                  <a:pt x="136" y="109"/>
                </a:lnTo>
                <a:lnTo>
                  <a:pt x="137" y="110"/>
                </a:lnTo>
                <a:lnTo>
                  <a:pt x="139" y="112"/>
                </a:lnTo>
                <a:lnTo>
                  <a:pt x="141" y="113"/>
                </a:lnTo>
                <a:lnTo>
                  <a:pt x="142" y="115"/>
                </a:lnTo>
                <a:lnTo>
                  <a:pt x="144" y="116"/>
                </a:lnTo>
                <a:lnTo>
                  <a:pt x="146" y="117"/>
                </a:lnTo>
                <a:lnTo>
                  <a:pt x="147" y="119"/>
                </a:lnTo>
                <a:lnTo>
                  <a:pt x="149" y="120"/>
                </a:lnTo>
                <a:lnTo>
                  <a:pt x="151" y="121"/>
                </a:lnTo>
                <a:lnTo>
                  <a:pt x="153" y="123"/>
                </a:lnTo>
                <a:lnTo>
                  <a:pt x="154" y="124"/>
                </a:lnTo>
                <a:lnTo>
                  <a:pt x="156" y="125"/>
                </a:lnTo>
                <a:lnTo>
                  <a:pt x="158" y="127"/>
                </a:lnTo>
                <a:lnTo>
                  <a:pt x="159" y="128"/>
                </a:lnTo>
                <a:lnTo>
                  <a:pt x="161" y="130"/>
                </a:lnTo>
                <a:lnTo>
                  <a:pt x="163" y="131"/>
                </a:lnTo>
                <a:lnTo>
                  <a:pt x="164" y="132"/>
                </a:lnTo>
                <a:lnTo>
                  <a:pt x="166" y="134"/>
                </a:lnTo>
                <a:lnTo>
                  <a:pt x="168" y="135"/>
                </a:lnTo>
                <a:lnTo>
                  <a:pt x="170" y="136"/>
                </a:lnTo>
                <a:lnTo>
                  <a:pt x="171" y="138"/>
                </a:lnTo>
                <a:lnTo>
                  <a:pt x="173" y="139"/>
                </a:lnTo>
                <a:lnTo>
                  <a:pt x="175" y="140"/>
                </a:lnTo>
                <a:lnTo>
                  <a:pt x="176" y="142"/>
                </a:lnTo>
                <a:lnTo>
                  <a:pt x="178" y="143"/>
                </a:lnTo>
                <a:lnTo>
                  <a:pt x="180" y="145"/>
                </a:lnTo>
                <a:lnTo>
                  <a:pt x="181" y="146"/>
                </a:lnTo>
                <a:lnTo>
                  <a:pt x="183" y="147"/>
                </a:lnTo>
                <a:lnTo>
                  <a:pt x="185" y="149"/>
                </a:lnTo>
                <a:lnTo>
                  <a:pt x="186" y="150"/>
                </a:lnTo>
                <a:lnTo>
                  <a:pt x="188" y="151"/>
                </a:lnTo>
                <a:lnTo>
                  <a:pt x="190" y="153"/>
                </a:lnTo>
                <a:lnTo>
                  <a:pt x="192" y="154"/>
                </a:lnTo>
                <a:lnTo>
                  <a:pt x="193" y="156"/>
                </a:lnTo>
                <a:lnTo>
                  <a:pt x="195" y="157"/>
                </a:lnTo>
                <a:lnTo>
                  <a:pt x="197" y="158"/>
                </a:lnTo>
                <a:lnTo>
                  <a:pt x="198" y="160"/>
                </a:lnTo>
                <a:lnTo>
                  <a:pt x="200" y="161"/>
                </a:lnTo>
                <a:lnTo>
                  <a:pt x="202" y="162"/>
                </a:lnTo>
                <a:lnTo>
                  <a:pt x="203" y="164"/>
                </a:lnTo>
                <a:lnTo>
                  <a:pt x="205" y="165"/>
                </a:lnTo>
                <a:lnTo>
                  <a:pt x="207" y="166"/>
                </a:lnTo>
                <a:lnTo>
                  <a:pt x="209" y="168"/>
                </a:lnTo>
                <a:lnTo>
                  <a:pt x="210" y="169"/>
                </a:lnTo>
                <a:lnTo>
                  <a:pt x="212" y="170"/>
                </a:lnTo>
                <a:lnTo>
                  <a:pt x="214" y="172"/>
                </a:lnTo>
                <a:lnTo>
                  <a:pt x="215" y="173"/>
                </a:lnTo>
                <a:lnTo>
                  <a:pt x="217" y="175"/>
                </a:lnTo>
                <a:lnTo>
                  <a:pt x="219" y="176"/>
                </a:lnTo>
                <a:lnTo>
                  <a:pt x="220" y="177"/>
                </a:lnTo>
                <a:lnTo>
                  <a:pt x="222" y="179"/>
                </a:lnTo>
                <a:lnTo>
                  <a:pt x="224" y="180"/>
                </a:lnTo>
                <a:lnTo>
                  <a:pt x="225" y="181"/>
                </a:lnTo>
                <a:lnTo>
                  <a:pt x="227" y="183"/>
                </a:lnTo>
                <a:lnTo>
                  <a:pt x="229" y="184"/>
                </a:lnTo>
                <a:lnTo>
                  <a:pt x="231" y="185"/>
                </a:lnTo>
                <a:lnTo>
                  <a:pt x="232" y="187"/>
                </a:lnTo>
                <a:lnTo>
                  <a:pt x="234" y="188"/>
                </a:lnTo>
                <a:lnTo>
                  <a:pt x="236" y="190"/>
                </a:lnTo>
                <a:lnTo>
                  <a:pt x="237" y="191"/>
                </a:lnTo>
                <a:lnTo>
                  <a:pt x="239" y="192"/>
                </a:lnTo>
                <a:lnTo>
                  <a:pt x="241" y="194"/>
                </a:lnTo>
                <a:lnTo>
                  <a:pt x="242" y="195"/>
                </a:lnTo>
                <a:lnTo>
                  <a:pt x="244" y="196"/>
                </a:lnTo>
                <a:lnTo>
                  <a:pt x="246" y="198"/>
                </a:lnTo>
                <a:lnTo>
                  <a:pt x="248" y="199"/>
                </a:lnTo>
                <a:lnTo>
                  <a:pt x="249" y="201"/>
                </a:lnTo>
                <a:lnTo>
                  <a:pt x="251" y="202"/>
                </a:lnTo>
                <a:lnTo>
                  <a:pt x="253" y="203"/>
                </a:lnTo>
                <a:lnTo>
                  <a:pt x="254" y="205"/>
                </a:lnTo>
                <a:lnTo>
                  <a:pt x="256" y="206"/>
                </a:lnTo>
                <a:lnTo>
                  <a:pt x="258" y="207"/>
                </a:lnTo>
                <a:lnTo>
                  <a:pt x="259" y="209"/>
                </a:lnTo>
                <a:lnTo>
                  <a:pt x="261" y="210"/>
                </a:lnTo>
                <a:lnTo>
                  <a:pt x="263" y="211"/>
                </a:lnTo>
                <a:lnTo>
                  <a:pt x="264" y="213"/>
                </a:lnTo>
                <a:lnTo>
                  <a:pt x="266" y="214"/>
                </a:lnTo>
                <a:lnTo>
                  <a:pt x="268" y="216"/>
                </a:lnTo>
                <a:lnTo>
                  <a:pt x="270" y="217"/>
                </a:lnTo>
                <a:lnTo>
                  <a:pt x="271" y="218"/>
                </a:lnTo>
                <a:lnTo>
                  <a:pt x="273" y="220"/>
                </a:lnTo>
                <a:lnTo>
                  <a:pt x="275" y="221"/>
                </a:lnTo>
                <a:lnTo>
                  <a:pt x="276" y="222"/>
                </a:lnTo>
                <a:lnTo>
                  <a:pt x="278" y="224"/>
                </a:lnTo>
                <a:lnTo>
                  <a:pt x="280" y="225"/>
                </a:lnTo>
                <a:lnTo>
                  <a:pt x="281" y="226"/>
                </a:lnTo>
                <a:lnTo>
                  <a:pt x="283" y="228"/>
                </a:lnTo>
                <a:lnTo>
                  <a:pt x="285" y="229"/>
                </a:lnTo>
                <a:lnTo>
                  <a:pt x="287" y="231"/>
                </a:lnTo>
                <a:lnTo>
                  <a:pt x="288" y="232"/>
                </a:lnTo>
                <a:lnTo>
                  <a:pt x="290" y="233"/>
                </a:lnTo>
                <a:lnTo>
                  <a:pt x="292" y="235"/>
                </a:lnTo>
                <a:lnTo>
                  <a:pt x="293" y="236"/>
                </a:lnTo>
                <a:lnTo>
                  <a:pt x="295" y="237"/>
                </a:lnTo>
                <a:lnTo>
                  <a:pt x="297" y="239"/>
                </a:lnTo>
                <a:lnTo>
                  <a:pt x="298" y="240"/>
                </a:lnTo>
                <a:lnTo>
                  <a:pt x="300" y="241"/>
                </a:lnTo>
                <a:lnTo>
                  <a:pt x="302" y="243"/>
                </a:lnTo>
                <a:lnTo>
                  <a:pt x="303" y="244"/>
                </a:lnTo>
                <a:lnTo>
                  <a:pt x="305" y="246"/>
                </a:lnTo>
                <a:lnTo>
                  <a:pt x="307" y="247"/>
                </a:lnTo>
                <a:lnTo>
                  <a:pt x="309" y="248"/>
                </a:lnTo>
                <a:lnTo>
                  <a:pt x="310" y="250"/>
                </a:lnTo>
                <a:lnTo>
                  <a:pt x="312" y="251"/>
                </a:lnTo>
                <a:lnTo>
                  <a:pt x="314" y="252"/>
                </a:lnTo>
                <a:lnTo>
                  <a:pt x="315" y="254"/>
                </a:lnTo>
                <a:lnTo>
                  <a:pt x="317" y="255"/>
                </a:lnTo>
                <a:lnTo>
                  <a:pt x="319" y="256"/>
                </a:lnTo>
                <a:lnTo>
                  <a:pt x="320" y="258"/>
                </a:lnTo>
                <a:lnTo>
                  <a:pt x="322" y="259"/>
                </a:lnTo>
                <a:lnTo>
                  <a:pt x="324" y="261"/>
                </a:lnTo>
                <a:lnTo>
                  <a:pt x="326" y="262"/>
                </a:lnTo>
                <a:lnTo>
                  <a:pt x="327" y="263"/>
                </a:lnTo>
                <a:lnTo>
                  <a:pt x="329" y="265"/>
                </a:lnTo>
                <a:lnTo>
                  <a:pt x="331" y="266"/>
                </a:lnTo>
                <a:lnTo>
                  <a:pt x="332" y="267"/>
                </a:lnTo>
                <a:lnTo>
                  <a:pt x="334" y="269"/>
                </a:lnTo>
                <a:lnTo>
                  <a:pt x="336" y="270"/>
                </a:lnTo>
                <a:lnTo>
                  <a:pt x="337" y="271"/>
                </a:lnTo>
                <a:lnTo>
                  <a:pt x="339" y="273"/>
                </a:lnTo>
                <a:lnTo>
                  <a:pt x="341" y="274"/>
                </a:lnTo>
                <a:lnTo>
                  <a:pt x="342" y="276"/>
                </a:lnTo>
              </a:path>
            </a:pathLst>
          </a:custGeom>
          <a:noFill/>
          <a:ln w="19050">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Freeform 276"/>
          <p:cNvSpPr>
            <a:spLocks/>
          </p:cNvSpPr>
          <p:nvPr/>
        </p:nvSpPr>
        <p:spPr bwMode="auto">
          <a:xfrm>
            <a:off x="2767773" y="1413347"/>
            <a:ext cx="1165225" cy="1422400"/>
          </a:xfrm>
          <a:custGeom>
            <a:avLst/>
            <a:gdLst>
              <a:gd name="T0" fmla="*/ 3 w 232"/>
              <a:gd name="T1" fmla="*/ 4 h 283"/>
              <a:gd name="T2" fmla="*/ 8 w 232"/>
              <a:gd name="T3" fmla="*/ 10 h 283"/>
              <a:gd name="T4" fmla="*/ 13 w 232"/>
              <a:gd name="T5" fmla="*/ 16 h 283"/>
              <a:gd name="T6" fmla="*/ 18 w 232"/>
              <a:gd name="T7" fmla="*/ 23 h 283"/>
              <a:gd name="T8" fmla="*/ 23 w 232"/>
              <a:gd name="T9" fmla="*/ 29 h 283"/>
              <a:gd name="T10" fmla="*/ 28 w 232"/>
              <a:gd name="T11" fmla="*/ 35 h 283"/>
              <a:gd name="T12" fmla="*/ 33 w 232"/>
              <a:gd name="T13" fmla="*/ 41 h 283"/>
              <a:gd name="T14" fmla="*/ 39 w 232"/>
              <a:gd name="T15" fmla="*/ 47 h 283"/>
              <a:gd name="T16" fmla="*/ 44 w 232"/>
              <a:gd name="T17" fmla="*/ 54 h 283"/>
              <a:gd name="T18" fmla="*/ 49 w 232"/>
              <a:gd name="T19" fmla="*/ 60 h 283"/>
              <a:gd name="T20" fmla="*/ 54 w 232"/>
              <a:gd name="T21" fmla="*/ 66 h 283"/>
              <a:gd name="T22" fmla="*/ 59 w 232"/>
              <a:gd name="T23" fmla="*/ 72 h 283"/>
              <a:gd name="T24" fmla="*/ 64 w 232"/>
              <a:gd name="T25" fmla="*/ 78 h 283"/>
              <a:gd name="T26" fmla="*/ 69 w 232"/>
              <a:gd name="T27" fmla="*/ 85 h 283"/>
              <a:gd name="T28" fmla="*/ 74 w 232"/>
              <a:gd name="T29" fmla="*/ 91 h 283"/>
              <a:gd name="T30" fmla="*/ 79 w 232"/>
              <a:gd name="T31" fmla="*/ 97 h 283"/>
              <a:gd name="T32" fmla="*/ 84 w 232"/>
              <a:gd name="T33" fmla="*/ 103 h 283"/>
              <a:gd name="T34" fmla="*/ 89 w 232"/>
              <a:gd name="T35" fmla="*/ 109 h 283"/>
              <a:gd name="T36" fmla="*/ 95 w 232"/>
              <a:gd name="T37" fmla="*/ 116 h 283"/>
              <a:gd name="T38" fmla="*/ 100 w 232"/>
              <a:gd name="T39" fmla="*/ 122 h 283"/>
              <a:gd name="T40" fmla="*/ 105 w 232"/>
              <a:gd name="T41" fmla="*/ 128 h 283"/>
              <a:gd name="T42" fmla="*/ 110 w 232"/>
              <a:gd name="T43" fmla="*/ 134 h 283"/>
              <a:gd name="T44" fmla="*/ 115 w 232"/>
              <a:gd name="T45" fmla="*/ 140 h 283"/>
              <a:gd name="T46" fmla="*/ 120 w 232"/>
              <a:gd name="T47" fmla="*/ 147 h 283"/>
              <a:gd name="T48" fmla="*/ 125 w 232"/>
              <a:gd name="T49" fmla="*/ 153 h 283"/>
              <a:gd name="T50" fmla="*/ 130 w 232"/>
              <a:gd name="T51" fmla="*/ 159 h 283"/>
              <a:gd name="T52" fmla="*/ 135 w 232"/>
              <a:gd name="T53" fmla="*/ 165 h 283"/>
              <a:gd name="T54" fmla="*/ 140 w 232"/>
              <a:gd name="T55" fmla="*/ 171 h 283"/>
              <a:gd name="T56" fmla="*/ 145 w 232"/>
              <a:gd name="T57" fmla="*/ 178 h 283"/>
              <a:gd name="T58" fmla="*/ 150 w 232"/>
              <a:gd name="T59" fmla="*/ 184 h 283"/>
              <a:gd name="T60" fmla="*/ 156 w 232"/>
              <a:gd name="T61" fmla="*/ 190 h 283"/>
              <a:gd name="T62" fmla="*/ 161 w 232"/>
              <a:gd name="T63" fmla="*/ 196 h 283"/>
              <a:gd name="T64" fmla="*/ 166 w 232"/>
              <a:gd name="T65" fmla="*/ 202 h 283"/>
              <a:gd name="T66" fmla="*/ 171 w 232"/>
              <a:gd name="T67" fmla="*/ 209 h 283"/>
              <a:gd name="T68" fmla="*/ 176 w 232"/>
              <a:gd name="T69" fmla="*/ 215 h 283"/>
              <a:gd name="T70" fmla="*/ 181 w 232"/>
              <a:gd name="T71" fmla="*/ 221 h 283"/>
              <a:gd name="T72" fmla="*/ 186 w 232"/>
              <a:gd name="T73" fmla="*/ 227 h 283"/>
              <a:gd name="T74" fmla="*/ 191 w 232"/>
              <a:gd name="T75" fmla="*/ 233 h 283"/>
              <a:gd name="T76" fmla="*/ 196 w 232"/>
              <a:gd name="T77" fmla="*/ 240 h 283"/>
              <a:gd name="T78" fmla="*/ 201 w 232"/>
              <a:gd name="T79" fmla="*/ 246 h 283"/>
              <a:gd name="T80" fmla="*/ 206 w 232"/>
              <a:gd name="T81" fmla="*/ 252 h 283"/>
              <a:gd name="T82" fmla="*/ 212 w 232"/>
              <a:gd name="T83" fmla="*/ 258 h 283"/>
              <a:gd name="T84" fmla="*/ 217 w 232"/>
              <a:gd name="T85" fmla="*/ 264 h 283"/>
              <a:gd name="T86" fmla="*/ 222 w 232"/>
              <a:gd name="T87" fmla="*/ 270 h 283"/>
              <a:gd name="T88" fmla="*/ 227 w 232"/>
              <a:gd name="T89" fmla="*/ 277 h 283"/>
              <a:gd name="T90" fmla="*/ 232 w 232"/>
              <a:gd name="T9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83">
                <a:moveTo>
                  <a:pt x="0" y="0"/>
                </a:moveTo>
                <a:lnTo>
                  <a:pt x="1" y="2"/>
                </a:lnTo>
                <a:lnTo>
                  <a:pt x="3" y="4"/>
                </a:lnTo>
                <a:lnTo>
                  <a:pt x="5" y="6"/>
                </a:lnTo>
                <a:lnTo>
                  <a:pt x="6" y="8"/>
                </a:lnTo>
                <a:lnTo>
                  <a:pt x="8" y="10"/>
                </a:lnTo>
                <a:lnTo>
                  <a:pt x="10" y="12"/>
                </a:lnTo>
                <a:lnTo>
                  <a:pt x="11" y="14"/>
                </a:lnTo>
                <a:lnTo>
                  <a:pt x="13" y="16"/>
                </a:lnTo>
                <a:lnTo>
                  <a:pt x="15" y="19"/>
                </a:lnTo>
                <a:lnTo>
                  <a:pt x="17" y="21"/>
                </a:lnTo>
                <a:lnTo>
                  <a:pt x="18" y="23"/>
                </a:lnTo>
                <a:lnTo>
                  <a:pt x="20" y="25"/>
                </a:lnTo>
                <a:lnTo>
                  <a:pt x="22" y="27"/>
                </a:lnTo>
                <a:lnTo>
                  <a:pt x="23" y="29"/>
                </a:lnTo>
                <a:lnTo>
                  <a:pt x="25" y="31"/>
                </a:lnTo>
                <a:lnTo>
                  <a:pt x="27" y="33"/>
                </a:lnTo>
                <a:lnTo>
                  <a:pt x="28" y="35"/>
                </a:lnTo>
                <a:lnTo>
                  <a:pt x="30" y="37"/>
                </a:lnTo>
                <a:lnTo>
                  <a:pt x="32" y="39"/>
                </a:lnTo>
                <a:lnTo>
                  <a:pt x="33" y="41"/>
                </a:lnTo>
                <a:lnTo>
                  <a:pt x="35" y="43"/>
                </a:lnTo>
                <a:lnTo>
                  <a:pt x="37" y="45"/>
                </a:lnTo>
                <a:lnTo>
                  <a:pt x="39" y="47"/>
                </a:lnTo>
                <a:lnTo>
                  <a:pt x="40" y="50"/>
                </a:lnTo>
                <a:lnTo>
                  <a:pt x="42" y="52"/>
                </a:lnTo>
                <a:lnTo>
                  <a:pt x="44" y="54"/>
                </a:lnTo>
                <a:lnTo>
                  <a:pt x="45" y="56"/>
                </a:lnTo>
                <a:lnTo>
                  <a:pt x="47" y="58"/>
                </a:lnTo>
                <a:lnTo>
                  <a:pt x="49" y="60"/>
                </a:lnTo>
                <a:lnTo>
                  <a:pt x="50" y="62"/>
                </a:lnTo>
                <a:lnTo>
                  <a:pt x="52" y="64"/>
                </a:lnTo>
                <a:lnTo>
                  <a:pt x="54" y="66"/>
                </a:lnTo>
                <a:lnTo>
                  <a:pt x="56" y="68"/>
                </a:lnTo>
                <a:lnTo>
                  <a:pt x="57" y="70"/>
                </a:lnTo>
                <a:lnTo>
                  <a:pt x="59" y="72"/>
                </a:lnTo>
                <a:lnTo>
                  <a:pt x="61" y="74"/>
                </a:lnTo>
                <a:lnTo>
                  <a:pt x="62" y="76"/>
                </a:lnTo>
                <a:lnTo>
                  <a:pt x="64" y="78"/>
                </a:lnTo>
                <a:lnTo>
                  <a:pt x="66" y="80"/>
                </a:lnTo>
                <a:lnTo>
                  <a:pt x="67" y="83"/>
                </a:lnTo>
                <a:lnTo>
                  <a:pt x="69" y="85"/>
                </a:lnTo>
                <a:lnTo>
                  <a:pt x="71" y="87"/>
                </a:lnTo>
                <a:lnTo>
                  <a:pt x="72" y="89"/>
                </a:lnTo>
                <a:lnTo>
                  <a:pt x="74" y="91"/>
                </a:lnTo>
                <a:lnTo>
                  <a:pt x="76" y="93"/>
                </a:lnTo>
                <a:lnTo>
                  <a:pt x="78" y="95"/>
                </a:lnTo>
                <a:lnTo>
                  <a:pt x="79" y="97"/>
                </a:lnTo>
                <a:lnTo>
                  <a:pt x="81" y="99"/>
                </a:lnTo>
                <a:lnTo>
                  <a:pt x="83" y="101"/>
                </a:lnTo>
                <a:lnTo>
                  <a:pt x="84" y="103"/>
                </a:lnTo>
                <a:lnTo>
                  <a:pt x="86" y="105"/>
                </a:lnTo>
                <a:lnTo>
                  <a:pt x="88" y="107"/>
                </a:lnTo>
                <a:lnTo>
                  <a:pt x="89" y="109"/>
                </a:lnTo>
                <a:lnTo>
                  <a:pt x="91" y="111"/>
                </a:lnTo>
                <a:lnTo>
                  <a:pt x="93" y="114"/>
                </a:lnTo>
                <a:lnTo>
                  <a:pt x="95" y="116"/>
                </a:lnTo>
                <a:lnTo>
                  <a:pt x="96" y="118"/>
                </a:lnTo>
                <a:lnTo>
                  <a:pt x="98" y="120"/>
                </a:lnTo>
                <a:lnTo>
                  <a:pt x="100" y="122"/>
                </a:lnTo>
                <a:lnTo>
                  <a:pt x="101" y="124"/>
                </a:lnTo>
                <a:lnTo>
                  <a:pt x="103" y="126"/>
                </a:lnTo>
                <a:lnTo>
                  <a:pt x="105" y="128"/>
                </a:lnTo>
                <a:lnTo>
                  <a:pt x="106" y="130"/>
                </a:lnTo>
                <a:lnTo>
                  <a:pt x="108" y="132"/>
                </a:lnTo>
                <a:lnTo>
                  <a:pt x="110" y="134"/>
                </a:lnTo>
                <a:lnTo>
                  <a:pt x="111" y="136"/>
                </a:lnTo>
                <a:lnTo>
                  <a:pt x="113" y="138"/>
                </a:lnTo>
                <a:lnTo>
                  <a:pt x="115" y="140"/>
                </a:lnTo>
                <a:lnTo>
                  <a:pt x="117" y="142"/>
                </a:lnTo>
                <a:lnTo>
                  <a:pt x="118" y="145"/>
                </a:lnTo>
                <a:lnTo>
                  <a:pt x="120" y="147"/>
                </a:lnTo>
                <a:lnTo>
                  <a:pt x="122" y="149"/>
                </a:lnTo>
                <a:lnTo>
                  <a:pt x="123" y="151"/>
                </a:lnTo>
                <a:lnTo>
                  <a:pt x="125" y="153"/>
                </a:lnTo>
                <a:lnTo>
                  <a:pt x="127" y="155"/>
                </a:lnTo>
                <a:lnTo>
                  <a:pt x="128" y="157"/>
                </a:lnTo>
                <a:lnTo>
                  <a:pt x="130" y="159"/>
                </a:lnTo>
                <a:lnTo>
                  <a:pt x="132" y="161"/>
                </a:lnTo>
                <a:lnTo>
                  <a:pt x="134" y="163"/>
                </a:lnTo>
                <a:lnTo>
                  <a:pt x="135" y="165"/>
                </a:lnTo>
                <a:lnTo>
                  <a:pt x="137" y="167"/>
                </a:lnTo>
                <a:lnTo>
                  <a:pt x="139" y="169"/>
                </a:lnTo>
                <a:lnTo>
                  <a:pt x="140" y="171"/>
                </a:lnTo>
                <a:lnTo>
                  <a:pt x="142" y="173"/>
                </a:lnTo>
                <a:lnTo>
                  <a:pt x="144" y="175"/>
                </a:lnTo>
                <a:lnTo>
                  <a:pt x="145" y="178"/>
                </a:lnTo>
                <a:lnTo>
                  <a:pt x="147" y="180"/>
                </a:lnTo>
                <a:lnTo>
                  <a:pt x="149" y="182"/>
                </a:lnTo>
                <a:lnTo>
                  <a:pt x="150" y="184"/>
                </a:lnTo>
                <a:lnTo>
                  <a:pt x="152" y="186"/>
                </a:lnTo>
                <a:lnTo>
                  <a:pt x="154" y="188"/>
                </a:lnTo>
                <a:lnTo>
                  <a:pt x="156" y="190"/>
                </a:lnTo>
                <a:lnTo>
                  <a:pt x="157" y="192"/>
                </a:lnTo>
                <a:lnTo>
                  <a:pt x="159" y="194"/>
                </a:lnTo>
                <a:lnTo>
                  <a:pt x="161" y="196"/>
                </a:lnTo>
                <a:lnTo>
                  <a:pt x="162" y="198"/>
                </a:lnTo>
                <a:lnTo>
                  <a:pt x="164" y="200"/>
                </a:lnTo>
                <a:lnTo>
                  <a:pt x="166" y="202"/>
                </a:lnTo>
                <a:lnTo>
                  <a:pt x="167" y="204"/>
                </a:lnTo>
                <a:lnTo>
                  <a:pt x="169" y="206"/>
                </a:lnTo>
                <a:lnTo>
                  <a:pt x="171" y="209"/>
                </a:lnTo>
                <a:lnTo>
                  <a:pt x="173" y="211"/>
                </a:lnTo>
                <a:lnTo>
                  <a:pt x="174" y="213"/>
                </a:lnTo>
                <a:lnTo>
                  <a:pt x="176" y="215"/>
                </a:lnTo>
                <a:lnTo>
                  <a:pt x="178" y="217"/>
                </a:lnTo>
                <a:lnTo>
                  <a:pt x="179" y="219"/>
                </a:lnTo>
                <a:lnTo>
                  <a:pt x="181" y="221"/>
                </a:lnTo>
                <a:lnTo>
                  <a:pt x="183" y="223"/>
                </a:lnTo>
                <a:lnTo>
                  <a:pt x="184" y="225"/>
                </a:lnTo>
                <a:lnTo>
                  <a:pt x="186" y="227"/>
                </a:lnTo>
                <a:lnTo>
                  <a:pt x="188" y="229"/>
                </a:lnTo>
                <a:lnTo>
                  <a:pt x="190" y="231"/>
                </a:lnTo>
                <a:lnTo>
                  <a:pt x="191" y="233"/>
                </a:lnTo>
                <a:lnTo>
                  <a:pt x="193" y="235"/>
                </a:lnTo>
                <a:lnTo>
                  <a:pt x="195" y="237"/>
                </a:lnTo>
                <a:lnTo>
                  <a:pt x="196" y="240"/>
                </a:lnTo>
                <a:lnTo>
                  <a:pt x="198" y="242"/>
                </a:lnTo>
                <a:lnTo>
                  <a:pt x="200" y="244"/>
                </a:lnTo>
                <a:lnTo>
                  <a:pt x="201" y="246"/>
                </a:lnTo>
                <a:lnTo>
                  <a:pt x="203" y="248"/>
                </a:lnTo>
                <a:lnTo>
                  <a:pt x="205" y="250"/>
                </a:lnTo>
                <a:lnTo>
                  <a:pt x="206" y="252"/>
                </a:lnTo>
                <a:lnTo>
                  <a:pt x="208" y="254"/>
                </a:lnTo>
                <a:lnTo>
                  <a:pt x="210" y="256"/>
                </a:lnTo>
                <a:lnTo>
                  <a:pt x="212" y="258"/>
                </a:lnTo>
                <a:lnTo>
                  <a:pt x="213" y="260"/>
                </a:lnTo>
                <a:lnTo>
                  <a:pt x="215" y="262"/>
                </a:lnTo>
                <a:lnTo>
                  <a:pt x="217" y="264"/>
                </a:lnTo>
                <a:lnTo>
                  <a:pt x="218" y="266"/>
                </a:lnTo>
                <a:lnTo>
                  <a:pt x="220" y="268"/>
                </a:lnTo>
                <a:lnTo>
                  <a:pt x="222" y="270"/>
                </a:lnTo>
                <a:lnTo>
                  <a:pt x="223" y="273"/>
                </a:lnTo>
                <a:lnTo>
                  <a:pt x="225" y="275"/>
                </a:lnTo>
                <a:lnTo>
                  <a:pt x="227" y="277"/>
                </a:lnTo>
                <a:lnTo>
                  <a:pt x="229" y="279"/>
                </a:lnTo>
                <a:lnTo>
                  <a:pt x="230" y="281"/>
                </a:lnTo>
                <a:lnTo>
                  <a:pt x="232" y="283"/>
                </a:lnTo>
              </a:path>
            </a:pathLst>
          </a:custGeom>
          <a:noFill/>
          <a:ln w="19050">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Rectangle 282"/>
          <p:cNvSpPr>
            <a:spLocks noChangeArrowheads="1"/>
          </p:cNvSpPr>
          <p:nvPr/>
        </p:nvSpPr>
        <p:spPr bwMode="auto">
          <a:xfrm>
            <a:off x="2399473" y="2740497"/>
            <a:ext cx="13509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A476F"/>
                </a:solidFill>
                <a:effectLst/>
                <a:latin typeface="Arial" panose="020B0604020202020204" pitchFamily="34" charset="0"/>
              </a:rPr>
              <a:t>(0.50, $77)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5" name="Rectangle 283"/>
          <p:cNvSpPr>
            <a:spLocks noChangeArrowheads="1"/>
          </p:cNvSpPr>
          <p:nvPr/>
        </p:nvSpPr>
        <p:spPr bwMode="auto">
          <a:xfrm>
            <a:off x="1264410" y="1208560"/>
            <a:ext cx="14970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A476F"/>
                </a:solidFill>
                <a:effectLst/>
                <a:latin typeface="Arial" panose="020B0604020202020204" pitchFamily="34" charset="0"/>
              </a:rPr>
              <a:t>(0.36, $116)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6" name="Line 284"/>
          <p:cNvSpPr>
            <a:spLocks noChangeShapeType="1"/>
          </p:cNvSpPr>
          <p:nvPr/>
        </p:nvSpPr>
        <p:spPr bwMode="auto">
          <a:xfrm flipV="1">
            <a:off x="1234248" y="925985"/>
            <a:ext cx="0" cy="48752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285"/>
          <p:cNvSpPr>
            <a:spLocks noChangeShapeType="1"/>
          </p:cNvSpPr>
          <p:nvPr/>
        </p:nvSpPr>
        <p:spPr bwMode="auto">
          <a:xfrm flipH="1">
            <a:off x="1134235" y="5640860"/>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86"/>
          <p:cNvSpPr>
            <a:spLocks noChangeArrowheads="1"/>
          </p:cNvSpPr>
          <p:nvPr/>
        </p:nvSpPr>
        <p:spPr bwMode="auto">
          <a:xfrm rot="16200000">
            <a:off x="840548" y="5410672"/>
            <a:ext cx="2508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Line 287"/>
          <p:cNvSpPr>
            <a:spLocks noChangeShapeType="1"/>
          </p:cNvSpPr>
          <p:nvPr/>
        </p:nvSpPr>
        <p:spPr bwMode="auto">
          <a:xfrm flipH="1">
            <a:off x="1134235" y="4731222"/>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Rectangle 288"/>
          <p:cNvSpPr>
            <a:spLocks noChangeArrowheads="1"/>
          </p:cNvSpPr>
          <p:nvPr/>
        </p:nvSpPr>
        <p:spPr bwMode="auto">
          <a:xfrm rot="16200000">
            <a:off x="767523" y="4497860"/>
            <a:ext cx="3968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1" name="Line 289"/>
          <p:cNvSpPr>
            <a:spLocks noChangeShapeType="1"/>
          </p:cNvSpPr>
          <p:nvPr/>
        </p:nvSpPr>
        <p:spPr bwMode="auto">
          <a:xfrm flipH="1">
            <a:off x="1134235" y="3821585"/>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Rectangle 290"/>
          <p:cNvSpPr>
            <a:spLocks noChangeArrowheads="1"/>
          </p:cNvSpPr>
          <p:nvPr/>
        </p:nvSpPr>
        <p:spPr bwMode="auto">
          <a:xfrm rot="16200000">
            <a:off x="767523" y="3588222"/>
            <a:ext cx="3968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3" name="Line 291"/>
          <p:cNvSpPr>
            <a:spLocks noChangeShapeType="1"/>
          </p:cNvSpPr>
          <p:nvPr/>
        </p:nvSpPr>
        <p:spPr bwMode="auto">
          <a:xfrm flipH="1">
            <a:off x="1134235" y="2907185"/>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92"/>
          <p:cNvSpPr>
            <a:spLocks noChangeArrowheads="1"/>
          </p:cNvSpPr>
          <p:nvPr/>
        </p:nvSpPr>
        <p:spPr bwMode="auto">
          <a:xfrm rot="16200000">
            <a:off x="765935" y="2673822"/>
            <a:ext cx="3968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5" name="Line 293"/>
          <p:cNvSpPr>
            <a:spLocks noChangeShapeType="1"/>
          </p:cNvSpPr>
          <p:nvPr/>
        </p:nvSpPr>
        <p:spPr bwMode="auto">
          <a:xfrm flipH="1">
            <a:off x="1134235" y="1997547"/>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Rectangle 294"/>
          <p:cNvSpPr>
            <a:spLocks noChangeArrowheads="1"/>
          </p:cNvSpPr>
          <p:nvPr/>
        </p:nvSpPr>
        <p:spPr bwMode="auto">
          <a:xfrm rot="16200000">
            <a:off x="696085" y="1765772"/>
            <a:ext cx="536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7" name="Line 295"/>
          <p:cNvSpPr>
            <a:spLocks noChangeShapeType="1"/>
          </p:cNvSpPr>
          <p:nvPr/>
        </p:nvSpPr>
        <p:spPr bwMode="auto">
          <a:xfrm flipH="1">
            <a:off x="1134235" y="1087910"/>
            <a:ext cx="10001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Rectangle 296"/>
          <p:cNvSpPr>
            <a:spLocks noChangeArrowheads="1"/>
          </p:cNvSpPr>
          <p:nvPr/>
        </p:nvSpPr>
        <p:spPr bwMode="auto">
          <a:xfrm rot="16200000">
            <a:off x="697673" y="856135"/>
            <a:ext cx="536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9" name="Rectangle 297"/>
          <p:cNvSpPr>
            <a:spLocks noChangeArrowheads="1"/>
          </p:cNvSpPr>
          <p:nvPr/>
        </p:nvSpPr>
        <p:spPr bwMode="auto">
          <a:xfrm rot="16200000">
            <a:off x="167448" y="3126260"/>
            <a:ext cx="10398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$/month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0" name="Line 298"/>
          <p:cNvSpPr>
            <a:spLocks noChangeShapeType="1"/>
          </p:cNvSpPr>
          <p:nvPr/>
        </p:nvSpPr>
        <p:spPr bwMode="auto">
          <a:xfrm>
            <a:off x="1234248" y="5801197"/>
            <a:ext cx="7134225"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299"/>
          <p:cNvSpPr>
            <a:spLocks noChangeShapeType="1"/>
          </p:cNvSpPr>
          <p:nvPr/>
        </p:nvSpPr>
        <p:spPr bwMode="auto">
          <a:xfrm>
            <a:off x="1396173" y="5801197"/>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Rectangle 300"/>
          <p:cNvSpPr>
            <a:spLocks noChangeArrowheads="1"/>
          </p:cNvSpPr>
          <p:nvPr/>
        </p:nvSpPr>
        <p:spPr bwMode="auto">
          <a:xfrm>
            <a:off x="1289810" y="5952010"/>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3" name="Line 301"/>
          <p:cNvSpPr>
            <a:spLocks noChangeShapeType="1"/>
          </p:cNvSpPr>
          <p:nvPr/>
        </p:nvSpPr>
        <p:spPr bwMode="auto">
          <a:xfrm>
            <a:off x="3097973" y="5801197"/>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Rectangle 302"/>
          <p:cNvSpPr>
            <a:spLocks noChangeArrowheads="1"/>
          </p:cNvSpPr>
          <p:nvPr/>
        </p:nvSpPr>
        <p:spPr bwMode="auto">
          <a:xfrm>
            <a:off x="2993198" y="5952010"/>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5" name="Line 303"/>
          <p:cNvSpPr>
            <a:spLocks noChangeShapeType="1"/>
          </p:cNvSpPr>
          <p:nvPr/>
        </p:nvSpPr>
        <p:spPr bwMode="auto">
          <a:xfrm>
            <a:off x="4801360" y="5801197"/>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Rectangle 304"/>
          <p:cNvSpPr>
            <a:spLocks noChangeArrowheads="1"/>
          </p:cNvSpPr>
          <p:nvPr/>
        </p:nvSpPr>
        <p:spPr bwMode="auto">
          <a:xfrm>
            <a:off x="4696585" y="5952010"/>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7" name="Line 305"/>
          <p:cNvSpPr>
            <a:spLocks noChangeShapeType="1"/>
          </p:cNvSpPr>
          <p:nvPr/>
        </p:nvSpPr>
        <p:spPr bwMode="auto">
          <a:xfrm>
            <a:off x="6504748" y="5801197"/>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Rectangle 306"/>
          <p:cNvSpPr>
            <a:spLocks noChangeArrowheads="1"/>
          </p:cNvSpPr>
          <p:nvPr/>
        </p:nvSpPr>
        <p:spPr bwMode="auto">
          <a:xfrm>
            <a:off x="6399973" y="5952010"/>
            <a:ext cx="32543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9" name="Line 307"/>
          <p:cNvSpPr>
            <a:spLocks noChangeShapeType="1"/>
          </p:cNvSpPr>
          <p:nvPr/>
        </p:nvSpPr>
        <p:spPr bwMode="auto">
          <a:xfrm>
            <a:off x="8208135" y="5801197"/>
            <a:ext cx="0" cy="10001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Rectangle 308"/>
          <p:cNvSpPr>
            <a:spLocks noChangeArrowheads="1"/>
          </p:cNvSpPr>
          <p:nvPr/>
        </p:nvSpPr>
        <p:spPr bwMode="auto">
          <a:xfrm>
            <a:off x="8138285" y="5952010"/>
            <a:ext cx="250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2" name="Rectangle 26"/>
          <p:cNvSpPr>
            <a:spLocks noChangeArrowheads="1"/>
          </p:cNvSpPr>
          <p:nvPr/>
        </p:nvSpPr>
        <p:spPr bwMode="auto">
          <a:xfrm>
            <a:off x="4294798" y="4113671"/>
            <a:ext cx="13509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A476F"/>
                </a:solidFill>
                <a:effectLst/>
                <a:latin typeface="Arial" panose="020B0604020202020204" pitchFamily="34" charset="0"/>
              </a:rPr>
              <a:t>(0.70, $39)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3" name="Rectangle 25"/>
          <p:cNvSpPr>
            <a:spLocks noChangeArrowheads="1"/>
          </p:cNvSpPr>
          <p:nvPr/>
        </p:nvSpPr>
        <p:spPr bwMode="auto">
          <a:xfrm>
            <a:off x="6282497" y="5441627"/>
            <a:ext cx="12096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A476F"/>
                </a:solidFill>
                <a:effectLst/>
                <a:latin typeface="Arial" panose="020B0604020202020204" pitchFamily="34" charset="0"/>
              </a:rPr>
              <a:t>(0.94, $0)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8" name="Rectangle 59"/>
          <p:cNvSpPr>
            <a:spLocks noChangeArrowheads="1"/>
          </p:cNvSpPr>
          <p:nvPr/>
        </p:nvSpPr>
        <p:spPr bwMode="auto">
          <a:xfrm>
            <a:off x="1101380" y="304800"/>
            <a:ext cx="71739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2700" dirty="0">
                <a:solidFill>
                  <a:schemeClr val="accent1"/>
                </a:solidFill>
              </a:rPr>
              <a:t>Demand Curve</a:t>
            </a:r>
            <a:endParaRPr lang="en-US" altLang="en-US" dirty="0">
              <a:solidFill>
                <a:schemeClr val="accent1"/>
              </a:solidFill>
            </a:endParaRPr>
          </a:p>
        </p:txBody>
      </p:sp>
      <p:sp>
        <p:nvSpPr>
          <p:cNvPr id="313" name="Rectangle 56"/>
          <p:cNvSpPr>
            <a:spLocks noChangeArrowheads="1"/>
          </p:cNvSpPr>
          <p:nvPr/>
        </p:nvSpPr>
        <p:spPr bwMode="auto">
          <a:xfrm>
            <a:off x="3429000" y="6205538"/>
            <a:ext cx="26802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rPr>
              <a:t>Share with Formal Insurance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12" name="TextBox 4"/>
          <p:cNvSpPr txBox="1">
            <a:spLocks noChangeArrowheads="1"/>
          </p:cNvSpPr>
          <p:nvPr/>
        </p:nvSpPr>
        <p:spPr bwMode="auto">
          <a:xfrm>
            <a:off x="5338763" y="1636713"/>
            <a:ext cx="27797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200">
                <a:solidFill>
                  <a:schemeClr val="tx1"/>
                </a:solidFill>
                <a:latin typeface="Century Gothic" panose="020B0502020202020204" pitchFamily="34" charset="0"/>
              </a:defRPr>
            </a:lvl1pPr>
            <a:lvl2pPr marL="742950" indent="-285750">
              <a:spcBef>
                <a:spcPct val="20000"/>
              </a:spcBef>
              <a:spcAft>
                <a:spcPts val="600"/>
              </a:spcAft>
              <a:buFont typeface="Arial" panose="020B0604020202020204" pitchFamily="34" charset="0"/>
              <a:buChar char="–"/>
              <a:defRPr sz="2000">
                <a:solidFill>
                  <a:schemeClr val="tx1"/>
                </a:solidFill>
                <a:latin typeface="Century Gothic" panose="020B0502020202020204" pitchFamily="34" charset="0"/>
              </a:defRPr>
            </a:lvl2pPr>
            <a:lvl3pPr marL="1143000" indent="-228600">
              <a:spcBef>
                <a:spcPct val="20000"/>
              </a:spcBef>
              <a:spcAft>
                <a:spcPts val="600"/>
              </a:spcAft>
              <a:buFont typeface="Arial" panose="020B0604020202020204" pitchFamily="34" charset="0"/>
              <a:buChar char="•"/>
              <a:defRPr>
                <a:solidFill>
                  <a:schemeClr val="tx1"/>
                </a:solidFill>
                <a:latin typeface="Century Gothic" panose="020B0502020202020204" pitchFamily="34" charset="0"/>
              </a:defRPr>
            </a:lvl3pPr>
            <a:lvl4pPr marL="1600200" indent="-228600">
              <a:spcBef>
                <a:spcPct val="20000"/>
              </a:spcBef>
              <a:spcAft>
                <a:spcPts val="600"/>
              </a:spcAft>
              <a:buFont typeface="Arial" panose="020B0604020202020204" pitchFamily="34" charset="0"/>
              <a:buChar char="–"/>
              <a:defRPr sz="1600">
                <a:solidFill>
                  <a:schemeClr val="tx1"/>
                </a:solidFill>
                <a:latin typeface="Century Gothic" panose="020B0502020202020204" pitchFamily="34" charset="0"/>
              </a:defRPr>
            </a:lvl4pPr>
            <a:lvl5pPr marL="2057400" indent="-228600">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5pPr>
            <a:lvl6pPr marL="2514600" indent="-228600" defTabSz="457200" fontAlgn="base">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6pPr>
            <a:lvl7pPr marL="2971800" indent="-228600" defTabSz="457200" fontAlgn="base">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7pPr>
            <a:lvl8pPr marL="3429000" indent="-228600" defTabSz="457200" fontAlgn="base">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8pPr>
            <a:lvl9pPr marL="3886200" indent="-228600" defTabSz="457200" fontAlgn="base">
              <a:spcBef>
                <a:spcPct val="20000"/>
              </a:spcBef>
              <a:spcAft>
                <a:spcPts val="600"/>
              </a:spcAft>
              <a:buFont typeface="Arial" panose="020B0604020202020204" pitchFamily="34" charset="0"/>
              <a:buChar char="»"/>
              <a:defRPr sz="1400">
                <a:solidFill>
                  <a:schemeClr val="tx1"/>
                </a:solidFill>
                <a:latin typeface="Century Gothic" panose="020B0502020202020204" pitchFamily="34" charset="0"/>
              </a:defRPr>
            </a:lvl9pPr>
          </a:lstStyle>
          <a:p>
            <a:pPr eaLnBrk="1" hangingPunct="1">
              <a:spcBef>
                <a:spcPct val="0"/>
              </a:spcBef>
              <a:spcAft>
                <a:spcPct val="0"/>
              </a:spcAft>
              <a:buFontTx/>
              <a:buNone/>
              <a:defRPr/>
            </a:pPr>
            <a:r>
              <a:rPr lang="en-US" altLang="en-US" sz="1800" dirty="0">
                <a:latin typeface="+mj-lt"/>
                <a:ea typeface="MS PGothic" panose="020B0600070205080204" pitchFamily="34" charset="-128"/>
              </a:rPr>
              <a:t>Half of eligible sample values insurance at less than $77 per month</a:t>
            </a:r>
          </a:p>
        </p:txBody>
      </p:sp>
      <p:cxnSp>
        <p:nvCxnSpPr>
          <p:cNvPr id="314" name="Straight Arrow Connector 313"/>
          <p:cNvCxnSpPr/>
          <p:nvPr/>
        </p:nvCxnSpPr>
        <p:spPr>
          <a:xfrm flipH="1">
            <a:off x="4172885" y="2052316"/>
            <a:ext cx="1116665" cy="804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455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170" grpId="0" animBg="1"/>
      <p:bldP spid="273" grpId="0" animBg="1"/>
      <p:bldP spid="274" grpId="0" build="allAtOnce"/>
      <p:bldP spid="275" grpId="0"/>
      <p:bldP spid="302" grpId="0"/>
      <p:bldP spid="30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03783" y="819728"/>
            <a:ext cx="7548562" cy="4981575"/>
          </a:xfrm>
          <a:prstGeom prst="rect">
            <a:avLst/>
          </a:prstGeom>
          <a:solidFill>
            <a:srgbClr val="FFFFFF"/>
          </a:solidFill>
          <a:ln w="158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Line 7"/>
          <p:cNvSpPr>
            <a:spLocks noChangeShapeType="1"/>
          </p:cNvSpPr>
          <p:nvPr/>
        </p:nvSpPr>
        <p:spPr bwMode="auto">
          <a:xfrm>
            <a:off x="1003783" y="5589372"/>
            <a:ext cx="7553325"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Line 8"/>
          <p:cNvSpPr>
            <a:spLocks noChangeShapeType="1"/>
          </p:cNvSpPr>
          <p:nvPr/>
        </p:nvSpPr>
        <p:spPr bwMode="auto">
          <a:xfrm>
            <a:off x="1003783" y="4036797"/>
            <a:ext cx="7553325"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Line 9"/>
          <p:cNvSpPr>
            <a:spLocks noChangeShapeType="1"/>
          </p:cNvSpPr>
          <p:nvPr/>
        </p:nvSpPr>
        <p:spPr bwMode="auto">
          <a:xfrm>
            <a:off x="1003783" y="2484222"/>
            <a:ext cx="7553325"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10"/>
          <p:cNvSpPr>
            <a:spLocks noChangeShapeType="1"/>
          </p:cNvSpPr>
          <p:nvPr/>
        </p:nvSpPr>
        <p:spPr bwMode="auto">
          <a:xfrm>
            <a:off x="1003783" y="931647"/>
            <a:ext cx="7553325"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1"/>
          <p:cNvSpPr>
            <a:spLocks noChangeShapeType="1"/>
          </p:cNvSpPr>
          <p:nvPr/>
        </p:nvSpPr>
        <p:spPr bwMode="auto">
          <a:xfrm flipV="1">
            <a:off x="1902308" y="766547"/>
            <a:ext cx="0" cy="4987925"/>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2"/>
          <p:cNvSpPr>
            <a:spLocks noChangeShapeType="1"/>
          </p:cNvSpPr>
          <p:nvPr/>
        </p:nvSpPr>
        <p:spPr bwMode="auto">
          <a:xfrm flipV="1">
            <a:off x="4066071" y="766547"/>
            <a:ext cx="0" cy="4987925"/>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3"/>
          <p:cNvSpPr>
            <a:spLocks noChangeShapeType="1"/>
          </p:cNvSpPr>
          <p:nvPr/>
        </p:nvSpPr>
        <p:spPr bwMode="auto">
          <a:xfrm flipV="1">
            <a:off x="6229833" y="766547"/>
            <a:ext cx="0" cy="4987925"/>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4"/>
          <p:cNvSpPr>
            <a:spLocks noChangeShapeType="1"/>
          </p:cNvSpPr>
          <p:nvPr/>
        </p:nvSpPr>
        <p:spPr bwMode="auto">
          <a:xfrm flipV="1">
            <a:off x="8392008" y="766547"/>
            <a:ext cx="0" cy="4987925"/>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15"/>
          <p:cNvSpPr>
            <a:spLocks noChangeArrowheads="1"/>
          </p:cNvSpPr>
          <p:nvPr/>
        </p:nvSpPr>
        <p:spPr bwMode="auto">
          <a:xfrm>
            <a:off x="1311758" y="3651034"/>
            <a:ext cx="9207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6"/>
          <p:cNvSpPr>
            <a:spLocks noChangeArrowheads="1"/>
          </p:cNvSpPr>
          <p:nvPr/>
        </p:nvSpPr>
        <p:spPr bwMode="auto">
          <a:xfrm>
            <a:off x="1532421" y="4314609"/>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7"/>
          <p:cNvSpPr>
            <a:spLocks noChangeArrowheads="1"/>
          </p:cNvSpPr>
          <p:nvPr/>
        </p:nvSpPr>
        <p:spPr bwMode="auto">
          <a:xfrm>
            <a:off x="1748321" y="4417797"/>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8"/>
          <p:cNvSpPr>
            <a:spLocks noChangeArrowheads="1"/>
          </p:cNvSpPr>
          <p:nvPr/>
        </p:nvSpPr>
        <p:spPr bwMode="auto">
          <a:xfrm>
            <a:off x="1964221" y="2725522"/>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9"/>
          <p:cNvSpPr>
            <a:spLocks noChangeArrowheads="1"/>
          </p:cNvSpPr>
          <p:nvPr/>
        </p:nvSpPr>
        <p:spPr bwMode="auto">
          <a:xfrm>
            <a:off x="2180121" y="3363697"/>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20"/>
          <p:cNvSpPr>
            <a:spLocks noChangeArrowheads="1"/>
          </p:cNvSpPr>
          <p:nvPr/>
        </p:nvSpPr>
        <p:spPr bwMode="auto">
          <a:xfrm>
            <a:off x="2396021" y="2925547"/>
            <a:ext cx="87312" cy="9366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21"/>
          <p:cNvSpPr>
            <a:spLocks noChangeArrowheads="1"/>
          </p:cNvSpPr>
          <p:nvPr/>
        </p:nvSpPr>
        <p:spPr bwMode="auto">
          <a:xfrm>
            <a:off x="2611921" y="3203359"/>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22"/>
          <p:cNvSpPr>
            <a:spLocks noChangeArrowheads="1"/>
          </p:cNvSpPr>
          <p:nvPr/>
        </p:nvSpPr>
        <p:spPr bwMode="auto">
          <a:xfrm>
            <a:off x="2827821" y="3573247"/>
            <a:ext cx="87312" cy="88900"/>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23"/>
          <p:cNvSpPr>
            <a:spLocks noChangeArrowheads="1"/>
          </p:cNvSpPr>
          <p:nvPr/>
        </p:nvSpPr>
        <p:spPr bwMode="auto">
          <a:xfrm>
            <a:off x="3043721" y="3451009"/>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24"/>
          <p:cNvSpPr>
            <a:spLocks noChangeArrowheads="1"/>
          </p:cNvSpPr>
          <p:nvPr/>
        </p:nvSpPr>
        <p:spPr bwMode="auto">
          <a:xfrm>
            <a:off x="3259621" y="3476409"/>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25"/>
          <p:cNvSpPr>
            <a:spLocks noChangeArrowheads="1"/>
          </p:cNvSpPr>
          <p:nvPr/>
        </p:nvSpPr>
        <p:spPr bwMode="auto">
          <a:xfrm>
            <a:off x="3480283" y="3701834"/>
            <a:ext cx="87312" cy="9366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6"/>
          <p:cNvSpPr>
            <a:spLocks noChangeArrowheads="1"/>
          </p:cNvSpPr>
          <p:nvPr/>
        </p:nvSpPr>
        <p:spPr bwMode="auto">
          <a:xfrm>
            <a:off x="3696183" y="4052672"/>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7"/>
          <p:cNvSpPr>
            <a:spLocks noChangeArrowheads="1"/>
          </p:cNvSpPr>
          <p:nvPr/>
        </p:nvSpPr>
        <p:spPr bwMode="auto">
          <a:xfrm>
            <a:off x="3912083" y="3384334"/>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8"/>
          <p:cNvSpPr>
            <a:spLocks noChangeArrowheads="1"/>
          </p:cNvSpPr>
          <p:nvPr/>
        </p:nvSpPr>
        <p:spPr bwMode="auto">
          <a:xfrm>
            <a:off x="4127983" y="2530259"/>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9"/>
          <p:cNvSpPr>
            <a:spLocks noChangeArrowheads="1"/>
          </p:cNvSpPr>
          <p:nvPr/>
        </p:nvSpPr>
        <p:spPr bwMode="auto">
          <a:xfrm>
            <a:off x="4343883" y="2869984"/>
            <a:ext cx="9207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30"/>
          <p:cNvSpPr>
            <a:spLocks noChangeArrowheads="1"/>
          </p:cNvSpPr>
          <p:nvPr/>
        </p:nvSpPr>
        <p:spPr bwMode="auto">
          <a:xfrm>
            <a:off x="4559783" y="2844584"/>
            <a:ext cx="92075"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31"/>
          <p:cNvSpPr>
            <a:spLocks noChangeArrowheads="1"/>
          </p:cNvSpPr>
          <p:nvPr/>
        </p:nvSpPr>
        <p:spPr bwMode="auto">
          <a:xfrm>
            <a:off x="4775683" y="3023972"/>
            <a:ext cx="92075"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32"/>
          <p:cNvSpPr>
            <a:spLocks noChangeArrowheads="1"/>
          </p:cNvSpPr>
          <p:nvPr/>
        </p:nvSpPr>
        <p:spPr bwMode="auto">
          <a:xfrm>
            <a:off x="4989996" y="3712947"/>
            <a:ext cx="9366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33"/>
          <p:cNvSpPr>
            <a:spLocks noChangeArrowheads="1"/>
          </p:cNvSpPr>
          <p:nvPr/>
        </p:nvSpPr>
        <p:spPr bwMode="auto">
          <a:xfrm>
            <a:off x="5212246" y="4216184"/>
            <a:ext cx="92075" cy="9366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34"/>
          <p:cNvSpPr>
            <a:spLocks noChangeArrowheads="1"/>
          </p:cNvSpPr>
          <p:nvPr/>
        </p:nvSpPr>
        <p:spPr bwMode="auto">
          <a:xfrm>
            <a:off x="5428146" y="3023972"/>
            <a:ext cx="92075"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35"/>
          <p:cNvSpPr>
            <a:spLocks noChangeArrowheads="1"/>
          </p:cNvSpPr>
          <p:nvPr/>
        </p:nvSpPr>
        <p:spPr bwMode="auto">
          <a:xfrm>
            <a:off x="5644046" y="3908209"/>
            <a:ext cx="9207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6"/>
          <p:cNvSpPr>
            <a:spLocks noChangeArrowheads="1"/>
          </p:cNvSpPr>
          <p:nvPr/>
        </p:nvSpPr>
        <p:spPr bwMode="auto">
          <a:xfrm>
            <a:off x="5859946" y="4098709"/>
            <a:ext cx="9207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7"/>
          <p:cNvSpPr>
            <a:spLocks noChangeArrowheads="1"/>
          </p:cNvSpPr>
          <p:nvPr/>
        </p:nvSpPr>
        <p:spPr bwMode="auto">
          <a:xfrm>
            <a:off x="6074258" y="4360647"/>
            <a:ext cx="9366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8"/>
          <p:cNvSpPr>
            <a:spLocks noChangeArrowheads="1"/>
          </p:cNvSpPr>
          <p:nvPr/>
        </p:nvSpPr>
        <p:spPr bwMode="auto">
          <a:xfrm>
            <a:off x="6290158" y="3471647"/>
            <a:ext cx="9366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39"/>
          <p:cNvSpPr>
            <a:spLocks noChangeArrowheads="1"/>
          </p:cNvSpPr>
          <p:nvPr/>
        </p:nvSpPr>
        <p:spPr bwMode="auto">
          <a:xfrm>
            <a:off x="6506058" y="5111534"/>
            <a:ext cx="9366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40"/>
          <p:cNvSpPr>
            <a:spLocks noChangeArrowheads="1"/>
          </p:cNvSpPr>
          <p:nvPr/>
        </p:nvSpPr>
        <p:spPr bwMode="auto">
          <a:xfrm>
            <a:off x="6721958" y="4181259"/>
            <a:ext cx="9366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41"/>
          <p:cNvSpPr>
            <a:spLocks noChangeArrowheads="1"/>
          </p:cNvSpPr>
          <p:nvPr/>
        </p:nvSpPr>
        <p:spPr bwMode="auto">
          <a:xfrm>
            <a:off x="6944208" y="3743109"/>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42"/>
          <p:cNvSpPr>
            <a:spLocks noChangeArrowheads="1"/>
          </p:cNvSpPr>
          <p:nvPr/>
        </p:nvSpPr>
        <p:spPr bwMode="auto">
          <a:xfrm>
            <a:off x="7160108" y="3692309"/>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43"/>
          <p:cNvSpPr>
            <a:spLocks noChangeArrowheads="1"/>
          </p:cNvSpPr>
          <p:nvPr/>
        </p:nvSpPr>
        <p:spPr bwMode="auto">
          <a:xfrm>
            <a:off x="7374421" y="3743109"/>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44"/>
          <p:cNvSpPr>
            <a:spLocks noChangeArrowheads="1"/>
          </p:cNvSpPr>
          <p:nvPr/>
        </p:nvSpPr>
        <p:spPr bwMode="auto">
          <a:xfrm>
            <a:off x="7590321" y="4622584"/>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45"/>
          <p:cNvSpPr>
            <a:spLocks noChangeArrowheads="1"/>
          </p:cNvSpPr>
          <p:nvPr/>
        </p:nvSpPr>
        <p:spPr bwMode="auto">
          <a:xfrm>
            <a:off x="7806221" y="3743109"/>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46"/>
          <p:cNvSpPr>
            <a:spLocks noChangeArrowheads="1"/>
          </p:cNvSpPr>
          <p:nvPr/>
        </p:nvSpPr>
        <p:spPr bwMode="auto">
          <a:xfrm>
            <a:off x="8022121" y="4463834"/>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47"/>
          <p:cNvSpPr>
            <a:spLocks noChangeArrowheads="1"/>
          </p:cNvSpPr>
          <p:nvPr/>
        </p:nvSpPr>
        <p:spPr bwMode="auto">
          <a:xfrm>
            <a:off x="8238021" y="3949484"/>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8"/>
          <p:cNvSpPr>
            <a:spLocks/>
          </p:cNvSpPr>
          <p:nvPr/>
        </p:nvSpPr>
        <p:spPr bwMode="auto">
          <a:xfrm>
            <a:off x="1275246" y="3681197"/>
            <a:ext cx="606425" cy="946150"/>
          </a:xfrm>
          <a:custGeom>
            <a:avLst/>
            <a:gdLst>
              <a:gd name="T0" fmla="*/ 0 w 118"/>
              <a:gd name="T1" fmla="*/ 0 h 184"/>
              <a:gd name="T2" fmla="*/ 8 w 118"/>
              <a:gd name="T3" fmla="*/ 13 h 184"/>
              <a:gd name="T4" fmla="*/ 16 w 118"/>
              <a:gd name="T5" fmla="*/ 26 h 184"/>
              <a:gd name="T6" fmla="*/ 25 w 118"/>
              <a:gd name="T7" fmla="*/ 40 h 184"/>
              <a:gd name="T8" fmla="*/ 33 w 118"/>
              <a:gd name="T9" fmla="*/ 53 h 184"/>
              <a:gd name="T10" fmla="*/ 42 w 118"/>
              <a:gd name="T11" fmla="*/ 66 h 184"/>
              <a:gd name="T12" fmla="*/ 50 w 118"/>
              <a:gd name="T13" fmla="*/ 79 h 184"/>
              <a:gd name="T14" fmla="*/ 59 w 118"/>
              <a:gd name="T15" fmla="*/ 92 h 184"/>
              <a:gd name="T16" fmla="*/ 67 w 118"/>
              <a:gd name="T17" fmla="*/ 105 h 184"/>
              <a:gd name="T18" fmla="*/ 75 w 118"/>
              <a:gd name="T19" fmla="*/ 118 h 184"/>
              <a:gd name="T20" fmla="*/ 84 w 118"/>
              <a:gd name="T21" fmla="*/ 131 h 184"/>
              <a:gd name="T22" fmla="*/ 92 w 118"/>
              <a:gd name="T23" fmla="*/ 144 h 184"/>
              <a:gd name="T24" fmla="*/ 101 w 118"/>
              <a:gd name="T25" fmla="*/ 157 h 184"/>
              <a:gd name="T26" fmla="*/ 109 w 118"/>
              <a:gd name="T27" fmla="*/ 170 h 184"/>
              <a:gd name="T28" fmla="*/ 118 w 118"/>
              <a:gd name="T2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4">
                <a:moveTo>
                  <a:pt x="0" y="0"/>
                </a:moveTo>
                <a:lnTo>
                  <a:pt x="8" y="13"/>
                </a:lnTo>
                <a:lnTo>
                  <a:pt x="16" y="26"/>
                </a:lnTo>
                <a:lnTo>
                  <a:pt x="25" y="40"/>
                </a:lnTo>
                <a:lnTo>
                  <a:pt x="33" y="53"/>
                </a:lnTo>
                <a:lnTo>
                  <a:pt x="42" y="66"/>
                </a:lnTo>
                <a:lnTo>
                  <a:pt x="50" y="79"/>
                </a:lnTo>
                <a:lnTo>
                  <a:pt x="59" y="92"/>
                </a:lnTo>
                <a:lnTo>
                  <a:pt x="67" y="105"/>
                </a:lnTo>
                <a:lnTo>
                  <a:pt x="75" y="118"/>
                </a:lnTo>
                <a:lnTo>
                  <a:pt x="84" y="131"/>
                </a:lnTo>
                <a:lnTo>
                  <a:pt x="92" y="144"/>
                </a:lnTo>
                <a:lnTo>
                  <a:pt x="101" y="157"/>
                </a:lnTo>
                <a:lnTo>
                  <a:pt x="109" y="170"/>
                </a:lnTo>
                <a:lnTo>
                  <a:pt x="118" y="184"/>
                </a:lnTo>
              </a:path>
            </a:pathLst>
          </a:custGeom>
          <a:noFill/>
          <a:ln w="30163">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p:cNvSpPr>
            <a:spLocks/>
          </p:cNvSpPr>
          <p:nvPr/>
        </p:nvSpPr>
        <p:spPr bwMode="auto">
          <a:xfrm>
            <a:off x="1922946" y="2993809"/>
            <a:ext cx="2122487" cy="827087"/>
          </a:xfrm>
          <a:custGeom>
            <a:avLst/>
            <a:gdLst>
              <a:gd name="T0" fmla="*/ 0 w 413"/>
              <a:gd name="T1" fmla="*/ 0 h 161"/>
              <a:gd name="T2" fmla="*/ 8 w 413"/>
              <a:gd name="T3" fmla="*/ 3 h 161"/>
              <a:gd name="T4" fmla="*/ 17 w 413"/>
              <a:gd name="T5" fmla="*/ 7 h 161"/>
              <a:gd name="T6" fmla="*/ 25 w 413"/>
              <a:gd name="T7" fmla="*/ 10 h 161"/>
              <a:gd name="T8" fmla="*/ 34 w 413"/>
              <a:gd name="T9" fmla="*/ 13 h 161"/>
              <a:gd name="T10" fmla="*/ 42 w 413"/>
              <a:gd name="T11" fmla="*/ 17 h 161"/>
              <a:gd name="T12" fmla="*/ 50 w 413"/>
              <a:gd name="T13" fmla="*/ 20 h 161"/>
              <a:gd name="T14" fmla="*/ 59 w 413"/>
              <a:gd name="T15" fmla="*/ 23 h 161"/>
              <a:gd name="T16" fmla="*/ 67 w 413"/>
              <a:gd name="T17" fmla="*/ 26 h 161"/>
              <a:gd name="T18" fmla="*/ 76 w 413"/>
              <a:gd name="T19" fmla="*/ 30 h 161"/>
              <a:gd name="T20" fmla="*/ 84 w 413"/>
              <a:gd name="T21" fmla="*/ 33 h 161"/>
              <a:gd name="T22" fmla="*/ 93 w 413"/>
              <a:gd name="T23" fmla="*/ 36 h 161"/>
              <a:gd name="T24" fmla="*/ 101 w 413"/>
              <a:gd name="T25" fmla="*/ 39 h 161"/>
              <a:gd name="T26" fmla="*/ 109 w 413"/>
              <a:gd name="T27" fmla="*/ 43 h 161"/>
              <a:gd name="T28" fmla="*/ 118 w 413"/>
              <a:gd name="T29" fmla="*/ 46 h 161"/>
              <a:gd name="T30" fmla="*/ 126 w 413"/>
              <a:gd name="T31" fmla="*/ 49 h 161"/>
              <a:gd name="T32" fmla="*/ 135 w 413"/>
              <a:gd name="T33" fmla="*/ 53 h 161"/>
              <a:gd name="T34" fmla="*/ 143 w 413"/>
              <a:gd name="T35" fmla="*/ 56 h 161"/>
              <a:gd name="T36" fmla="*/ 152 w 413"/>
              <a:gd name="T37" fmla="*/ 59 h 161"/>
              <a:gd name="T38" fmla="*/ 160 w 413"/>
              <a:gd name="T39" fmla="*/ 62 h 161"/>
              <a:gd name="T40" fmla="*/ 168 w 413"/>
              <a:gd name="T41" fmla="*/ 66 h 161"/>
              <a:gd name="T42" fmla="*/ 177 w 413"/>
              <a:gd name="T43" fmla="*/ 69 h 161"/>
              <a:gd name="T44" fmla="*/ 185 w 413"/>
              <a:gd name="T45" fmla="*/ 72 h 161"/>
              <a:gd name="T46" fmla="*/ 194 w 413"/>
              <a:gd name="T47" fmla="*/ 75 h 161"/>
              <a:gd name="T48" fmla="*/ 202 w 413"/>
              <a:gd name="T49" fmla="*/ 79 h 161"/>
              <a:gd name="T50" fmla="*/ 211 w 413"/>
              <a:gd name="T51" fmla="*/ 82 h 161"/>
              <a:gd name="T52" fmla="*/ 219 w 413"/>
              <a:gd name="T53" fmla="*/ 85 h 161"/>
              <a:gd name="T54" fmla="*/ 227 w 413"/>
              <a:gd name="T55" fmla="*/ 89 h 161"/>
              <a:gd name="T56" fmla="*/ 236 w 413"/>
              <a:gd name="T57" fmla="*/ 92 h 161"/>
              <a:gd name="T58" fmla="*/ 244 w 413"/>
              <a:gd name="T59" fmla="*/ 95 h 161"/>
              <a:gd name="T60" fmla="*/ 253 w 413"/>
              <a:gd name="T61" fmla="*/ 98 h 161"/>
              <a:gd name="T62" fmla="*/ 261 w 413"/>
              <a:gd name="T63" fmla="*/ 102 h 161"/>
              <a:gd name="T64" fmla="*/ 269 w 413"/>
              <a:gd name="T65" fmla="*/ 105 h 161"/>
              <a:gd name="T66" fmla="*/ 278 w 413"/>
              <a:gd name="T67" fmla="*/ 108 h 161"/>
              <a:gd name="T68" fmla="*/ 286 w 413"/>
              <a:gd name="T69" fmla="*/ 111 h 161"/>
              <a:gd name="T70" fmla="*/ 295 w 413"/>
              <a:gd name="T71" fmla="*/ 115 h 161"/>
              <a:gd name="T72" fmla="*/ 303 w 413"/>
              <a:gd name="T73" fmla="*/ 118 h 161"/>
              <a:gd name="T74" fmla="*/ 312 w 413"/>
              <a:gd name="T75" fmla="*/ 121 h 161"/>
              <a:gd name="T76" fmla="*/ 320 w 413"/>
              <a:gd name="T77" fmla="*/ 125 h 161"/>
              <a:gd name="T78" fmla="*/ 329 w 413"/>
              <a:gd name="T79" fmla="*/ 128 h 161"/>
              <a:gd name="T80" fmla="*/ 337 w 413"/>
              <a:gd name="T81" fmla="*/ 131 h 161"/>
              <a:gd name="T82" fmla="*/ 345 w 413"/>
              <a:gd name="T83" fmla="*/ 134 h 161"/>
              <a:gd name="T84" fmla="*/ 354 w 413"/>
              <a:gd name="T85" fmla="*/ 138 h 161"/>
              <a:gd name="T86" fmla="*/ 362 w 413"/>
              <a:gd name="T87" fmla="*/ 141 h 161"/>
              <a:gd name="T88" fmla="*/ 371 w 413"/>
              <a:gd name="T89" fmla="*/ 144 h 161"/>
              <a:gd name="T90" fmla="*/ 379 w 413"/>
              <a:gd name="T91" fmla="*/ 147 h 161"/>
              <a:gd name="T92" fmla="*/ 387 w 413"/>
              <a:gd name="T93" fmla="*/ 151 h 161"/>
              <a:gd name="T94" fmla="*/ 396 w 413"/>
              <a:gd name="T95" fmla="*/ 154 h 161"/>
              <a:gd name="T96" fmla="*/ 404 w 413"/>
              <a:gd name="T97" fmla="*/ 157 h 161"/>
              <a:gd name="T98" fmla="*/ 413 w 413"/>
              <a:gd name="T99"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161">
                <a:moveTo>
                  <a:pt x="0" y="0"/>
                </a:moveTo>
                <a:lnTo>
                  <a:pt x="8" y="3"/>
                </a:lnTo>
                <a:lnTo>
                  <a:pt x="17" y="7"/>
                </a:lnTo>
                <a:lnTo>
                  <a:pt x="25" y="10"/>
                </a:lnTo>
                <a:lnTo>
                  <a:pt x="34" y="13"/>
                </a:lnTo>
                <a:lnTo>
                  <a:pt x="42" y="17"/>
                </a:lnTo>
                <a:lnTo>
                  <a:pt x="50" y="20"/>
                </a:lnTo>
                <a:lnTo>
                  <a:pt x="59" y="23"/>
                </a:lnTo>
                <a:lnTo>
                  <a:pt x="67" y="26"/>
                </a:lnTo>
                <a:lnTo>
                  <a:pt x="76" y="30"/>
                </a:lnTo>
                <a:lnTo>
                  <a:pt x="84" y="33"/>
                </a:lnTo>
                <a:lnTo>
                  <a:pt x="93" y="36"/>
                </a:lnTo>
                <a:lnTo>
                  <a:pt x="101" y="39"/>
                </a:lnTo>
                <a:lnTo>
                  <a:pt x="109" y="43"/>
                </a:lnTo>
                <a:lnTo>
                  <a:pt x="118" y="46"/>
                </a:lnTo>
                <a:lnTo>
                  <a:pt x="126" y="49"/>
                </a:lnTo>
                <a:lnTo>
                  <a:pt x="135" y="53"/>
                </a:lnTo>
                <a:lnTo>
                  <a:pt x="143" y="56"/>
                </a:lnTo>
                <a:lnTo>
                  <a:pt x="152" y="59"/>
                </a:lnTo>
                <a:lnTo>
                  <a:pt x="160" y="62"/>
                </a:lnTo>
                <a:lnTo>
                  <a:pt x="168" y="66"/>
                </a:lnTo>
                <a:lnTo>
                  <a:pt x="177" y="69"/>
                </a:lnTo>
                <a:lnTo>
                  <a:pt x="185" y="72"/>
                </a:lnTo>
                <a:lnTo>
                  <a:pt x="194" y="75"/>
                </a:lnTo>
                <a:lnTo>
                  <a:pt x="202" y="79"/>
                </a:lnTo>
                <a:lnTo>
                  <a:pt x="211" y="82"/>
                </a:lnTo>
                <a:lnTo>
                  <a:pt x="219" y="85"/>
                </a:lnTo>
                <a:lnTo>
                  <a:pt x="227" y="89"/>
                </a:lnTo>
                <a:lnTo>
                  <a:pt x="236" y="92"/>
                </a:lnTo>
                <a:lnTo>
                  <a:pt x="244" y="95"/>
                </a:lnTo>
                <a:lnTo>
                  <a:pt x="253" y="98"/>
                </a:lnTo>
                <a:lnTo>
                  <a:pt x="261" y="102"/>
                </a:lnTo>
                <a:lnTo>
                  <a:pt x="269" y="105"/>
                </a:lnTo>
                <a:lnTo>
                  <a:pt x="278" y="108"/>
                </a:lnTo>
                <a:lnTo>
                  <a:pt x="286" y="111"/>
                </a:lnTo>
                <a:lnTo>
                  <a:pt x="295" y="115"/>
                </a:lnTo>
                <a:lnTo>
                  <a:pt x="303" y="118"/>
                </a:lnTo>
                <a:lnTo>
                  <a:pt x="312" y="121"/>
                </a:lnTo>
                <a:lnTo>
                  <a:pt x="320" y="125"/>
                </a:lnTo>
                <a:lnTo>
                  <a:pt x="329" y="128"/>
                </a:lnTo>
                <a:lnTo>
                  <a:pt x="337" y="131"/>
                </a:lnTo>
                <a:lnTo>
                  <a:pt x="345" y="134"/>
                </a:lnTo>
                <a:lnTo>
                  <a:pt x="354" y="138"/>
                </a:lnTo>
                <a:lnTo>
                  <a:pt x="362" y="141"/>
                </a:lnTo>
                <a:lnTo>
                  <a:pt x="371" y="144"/>
                </a:lnTo>
                <a:lnTo>
                  <a:pt x="379" y="147"/>
                </a:lnTo>
                <a:lnTo>
                  <a:pt x="387" y="151"/>
                </a:lnTo>
                <a:lnTo>
                  <a:pt x="396" y="154"/>
                </a:lnTo>
                <a:lnTo>
                  <a:pt x="404" y="157"/>
                </a:lnTo>
                <a:lnTo>
                  <a:pt x="413" y="161"/>
                </a:lnTo>
              </a:path>
            </a:pathLst>
          </a:custGeom>
          <a:noFill/>
          <a:ln w="30163">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p:cNvSpPr>
            <a:spLocks/>
          </p:cNvSpPr>
          <p:nvPr/>
        </p:nvSpPr>
        <p:spPr bwMode="auto">
          <a:xfrm>
            <a:off x="4086708" y="2550897"/>
            <a:ext cx="2122487" cy="1887537"/>
          </a:xfrm>
          <a:custGeom>
            <a:avLst/>
            <a:gdLst>
              <a:gd name="T0" fmla="*/ 0 w 413"/>
              <a:gd name="T1" fmla="*/ 0 h 367"/>
              <a:gd name="T2" fmla="*/ 9 w 413"/>
              <a:gd name="T3" fmla="*/ 8 h 367"/>
              <a:gd name="T4" fmla="*/ 17 w 413"/>
              <a:gd name="T5" fmla="*/ 15 h 367"/>
              <a:gd name="T6" fmla="*/ 25 w 413"/>
              <a:gd name="T7" fmla="*/ 23 h 367"/>
              <a:gd name="T8" fmla="*/ 34 w 413"/>
              <a:gd name="T9" fmla="*/ 30 h 367"/>
              <a:gd name="T10" fmla="*/ 42 w 413"/>
              <a:gd name="T11" fmla="*/ 38 h 367"/>
              <a:gd name="T12" fmla="*/ 51 w 413"/>
              <a:gd name="T13" fmla="*/ 45 h 367"/>
              <a:gd name="T14" fmla="*/ 59 w 413"/>
              <a:gd name="T15" fmla="*/ 53 h 367"/>
              <a:gd name="T16" fmla="*/ 68 w 413"/>
              <a:gd name="T17" fmla="*/ 60 h 367"/>
              <a:gd name="T18" fmla="*/ 76 w 413"/>
              <a:gd name="T19" fmla="*/ 68 h 367"/>
              <a:gd name="T20" fmla="*/ 84 w 413"/>
              <a:gd name="T21" fmla="*/ 75 h 367"/>
              <a:gd name="T22" fmla="*/ 93 w 413"/>
              <a:gd name="T23" fmla="*/ 83 h 367"/>
              <a:gd name="T24" fmla="*/ 101 w 413"/>
              <a:gd name="T25" fmla="*/ 90 h 367"/>
              <a:gd name="T26" fmla="*/ 110 w 413"/>
              <a:gd name="T27" fmla="*/ 98 h 367"/>
              <a:gd name="T28" fmla="*/ 118 w 413"/>
              <a:gd name="T29" fmla="*/ 105 h 367"/>
              <a:gd name="T30" fmla="*/ 127 w 413"/>
              <a:gd name="T31" fmla="*/ 113 h 367"/>
              <a:gd name="T32" fmla="*/ 135 w 413"/>
              <a:gd name="T33" fmla="*/ 120 h 367"/>
              <a:gd name="T34" fmla="*/ 143 w 413"/>
              <a:gd name="T35" fmla="*/ 128 h 367"/>
              <a:gd name="T36" fmla="*/ 152 w 413"/>
              <a:gd name="T37" fmla="*/ 135 h 367"/>
              <a:gd name="T38" fmla="*/ 160 w 413"/>
              <a:gd name="T39" fmla="*/ 143 h 367"/>
              <a:gd name="T40" fmla="*/ 169 w 413"/>
              <a:gd name="T41" fmla="*/ 150 h 367"/>
              <a:gd name="T42" fmla="*/ 177 w 413"/>
              <a:gd name="T43" fmla="*/ 158 h 367"/>
              <a:gd name="T44" fmla="*/ 185 w 413"/>
              <a:gd name="T45" fmla="*/ 165 h 367"/>
              <a:gd name="T46" fmla="*/ 194 w 413"/>
              <a:gd name="T47" fmla="*/ 173 h 367"/>
              <a:gd name="T48" fmla="*/ 202 w 413"/>
              <a:gd name="T49" fmla="*/ 180 h 367"/>
              <a:gd name="T50" fmla="*/ 211 w 413"/>
              <a:gd name="T51" fmla="*/ 188 h 367"/>
              <a:gd name="T52" fmla="*/ 219 w 413"/>
              <a:gd name="T53" fmla="*/ 195 h 367"/>
              <a:gd name="T54" fmla="*/ 228 w 413"/>
              <a:gd name="T55" fmla="*/ 203 h 367"/>
              <a:gd name="T56" fmla="*/ 236 w 413"/>
              <a:gd name="T57" fmla="*/ 210 h 367"/>
              <a:gd name="T58" fmla="*/ 244 w 413"/>
              <a:gd name="T59" fmla="*/ 218 h 367"/>
              <a:gd name="T60" fmla="*/ 253 w 413"/>
              <a:gd name="T61" fmla="*/ 225 h 367"/>
              <a:gd name="T62" fmla="*/ 261 w 413"/>
              <a:gd name="T63" fmla="*/ 232 h 367"/>
              <a:gd name="T64" fmla="*/ 270 w 413"/>
              <a:gd name="T65" fmla="*/ 240 h 367"/>
              <a:gd name="T66" fmla="*/ 278 w 413"/>
              <a:gd name="T67" fmla="*/ 247 h 367"/>
              <a:gd name="T68" fmla="*/ 287 w 413"/>
              <a:gd name="T69" fmla="*/ 255 h 367"/>
              <a:gd name="T70" fmla="*/ 295 w 413"/>
              <a:gd name="T71" fmla="*/ 262 h 367"/>
              <a:gd name="T72" fmla="*/ 303 w 413"/>
              <a:gd name="T73" fmla="*/ 270 h 367"/>
              <a:gd name="T74" fmla="*/ 312 w 413"/>
              <a:gd name="T75" fmla="*/ 277 h 367"/>
              <a:gd name="T76" fmla="*/ 320 w 413"/>
              <a:gd name="T77" fmla="*/ 285 h 367"/>
              <a:gd name="T78" fmla="*/ 329 w 413"/>
              <a:gd name="T79" fmla="*/ 292 h 367"/>
              <a:gd name="T80" fmla="*/ 337 w 413"/>
              <a:gd name="T81" fmla="*/ 300 h 367"/>
              <a:gd name="T82" fmla="*/ 346 w 413"/>
              <a:gd name="T83" fmla="*/ 307 h 367"/>
              <a:gd name="T84" fmla="*/ 354 w 413"/>
              <a:gd name="T85" fmla="*/ 315 h 367"/>
              <a:gd name="T86" fmla="*/ 362 w 413"/>
              <a:gd name="T87" fmla="*/ 322 h 367"/>
              <a:gd name="T88" fmla="*/ 371 w 413"/>
              <a:gd name="T89" fmla="*/ 330 h 367"/>
              <a:gd name="T90" fmla="*/ 379 w 413"/>
              <a:gd name="T91" fmla="*/ 337 h 367"/>
              <a:gd name="T92" fmla="*/ 388 w 413"/>
              <a:gd name="T93" fmla="*/ 345 h 367"/>
              <a:gd name="T94" fmla="*/ 396 w 413"/>
              <a:gd name="T95" fmla="*/ 352 h 367"/>
              <a:gd name="T96" fmla="*/ 404 w 413"/>
              <a:gd name="T97" fmla="*/ 360 h 367"/>
              <a:gd name="T98" fmla="*/ 413 w 413"/>
              <a:gd name="T9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67">
                <a:moveTo>
                  <a:pt x="0" y="0"/>
                </a:moveTo>
                <a:lnTo>
                  <a:pt x="9" y="8"/>
                </a:lnTo>
                <a:lnTo>
                  <a:pt x="17" y="15"/>
                </a:lnTo>
                <a:lnTo>
                  <a:pt x="25" y="23"/>
                </a:lnTo>
                <a:lnTo>
                  <a:pt x="34" y="30"/>
                </a:lnTo>
                <a:lnTo>
                  <a:pt x="42" y="38"/>
                </a:lnTo>
                <a:lnTo>
                  <a:pt x="51" y="45"/>
                </a:lnTo>
                <a:lnTo>
                  <a:pt x="59" y="53"/>
                </a:lnTo>
                <a:lnTo>
                  <a:pt x="68" y="60"/>
                </a:lnTo>
                <a:lnTo>
                  <a:pt x="76" y="68"/>
                </a:lnTo>
                <a:lnTo>
                  <a:pt x="84" y="75"/>
                </a:lnTo>
                <a:lnTo>
                  <a:pt x="93" y="83"/>
                </a:lnTo>
                <a:lnTo>
                  <a:pt x="101" y="90"/>
                </a:lnTo>
                <a:lnTo>
                  <a:pt x="110" y="98"/>
                </a:lnTo>
                <a:lnTo>
                  <a:pt x="118" y="105"/>
                </a:lnTo>
                <a:lnTo>
                  <a:pt x="127" y="113"/>
                </a:lnTo>
                <a:lnTo>
                  <a:pt x="135" y="120"/>
                </a:lnTo>
                <a:lnTo>
                  <a:pt x="143" y="128"/>
                </a:lnTo>
                <a:lnTo>
                  <a:pt x="152" y="135"/>
                </a:lnTo>
                <a:lnTo>
                  <a:pt x="160" y="143"/>
                </a:lnTo>
                <a:lnTo>
                  <a:pt x="169" y="150"/>
                </a:lnTo>
                <a:lnTo>
                  <a:pt x="177" y="158"/>
                </a:lnTo>
                <a:lnTo>
                  <a:pt x="185" y="165"/>
                </a:lnTo>
                <a:lnTo>
                  <a:pt x="194" y="173"/>
                </a:lnTo>
                <a:lnTo>
                  <a:pt x="202" y="180"/>
                </a:lnTo>
                <a:lnTo>
                  <a:pt x="211" y="188"/>
                </a:lnTo>
                <a:lnTo>
                  <a:pt x="219" y="195"/>
                </a:lnTo>
                <a:lnTo>
                  <a:pt x="228" y="203"/>
                </a:lnTo>
                <a:lnTo>
                  <a:pt x="236" y="210"/>
                </a:lnTo>
                <a:lnTo>
                  <a:pt x="244" y="218"/>
                </a:lnTo>
                <a:lnTo>
                  <a:pt x="253" y="225"/>
                </a:lnTo>
                <a:lnTo>
                  <a:pt x="261" y="232"/>
                </a:lnTo>
                <a:lnTo>
                  <a:pt x="270" y="240"/>
                </a:lnTo>
                <a:lnTo>
                  <a:pt x="278" y="247"/>
                </a:lnTo>
                <a:lnTo>
                  <a:pt x="287" y="255"/>
                </a:lnTo>
                <a:lnTo>
                  <a:pt x="295" y="262"/>
                </a:lnTo>
                <a:lnTo>
                  <a:pt x="303" y="270"/>
                </a:lnTo>
                <a:lnTo>
                  <a:pt x="312" y="277"/>
                </a:lnTo>
                <a:lnTo>
                  <a:pt x="320" y="285"/>
                </a:lnTo>
                <a:lnTo>
                  <a:pt x="329" y="292"/>
                </a:lnTo>
                <a:lnTo>
                  <a:pt x="337" y="300"/>
                </a:lnTo>
                <a:lnTo>
                  <a:pt x="346" y="307"/>
                </a:lnTo>
                <a:lnTo>
                  <a:pt x="354" y="315"/>
                </a:lnTo>
                <a:lnTo>
                  <a:pt x="362" y="322"/>
                </a:lnTo>
                <a:lnTo>
                  <a:pt x="371" y="330"/>
                </a:lnTo>
                <a:lnTo>
                  <a:pt x="379" y="337"/>
                </a:lnTo>
                <a:lnTo>
                  <a:pt x="388" y="345"/>
                </a:lnTo>
                <a:lnTo>
                  <a:pt x="396" y="352"/>
                </a:lnTo>
                <a:lnTo>
                  <a:pt x="404" y="360"/>
                </a:lnTo>
                <a:lnTo>
                  <a:pt x="413" y="367"/>
                </a:lnTo>
              </a:path>
            </a:pathLst>
          </a:custGeom>
          <a:noFill/>
          <a:ln w="30163">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p:cNvSpPr>
            <a:spLocks/>
          </p:cNvSpPr>
          <p:nvPr/>
        </p:nvSpPr>
        <p:spPr bwMode="auto">
          <a:xfrm>
            <a:off x="6250471" y="4073309"/>
            <a:ext cx="2120900" cy="46037"/>
          </a:xfrm>
          <a:custGeom>
            <a:avLst/>
            <a:gdLst>
              <a:gd name="T0" fmla="*/ 0 w 413"/>
              <a:gd name="T1" fmla="*/ 0 h 9"/>
              <a:gd name="T2" fmla="*/ 9 w 413"/>
              <a:gd name="T3" fmla="*/ 0 h 9"/>
              <a:gd name="T4" fmla="*/ 17 w 413"/>
              <a:gd name="T5" fmla="*/ 0 h 9"/>
              <a:gd name="T6" fmla="*/ 26 w 413"/>
              <a:gd name="T7" fmla="*/ 0 h 9"/>
              <a:gd name="T8" fmla="*/ 34 w 413"/>
              <a:gd name="T9" fmla="*/ 1 h 9"/>
              <a:gd name="T10" fmla="*/ 42 w 413"/>
              <a:gd name="T11" fmla="*/ 1 h 9"/>
              <a:gd name="T12" fmla="*/ 51 w 413"/>
              <a:gd name="T13" fmla="*/ 1 h 9"/>
              <a:gd name="T14" fmla="*/ 59 w 413"/>
              <a:gd name="T15" fmla="*/ 1 h 9"/>
              <a:gd name="T16" fmla="*/ 68 w 413"/>
              <a:gd name="T17" fmla="*/ 1 h 9"/>
              <a:gd name="T18" fmla="*/ 76 w 413"/>
              <a:gd name="T19" fmla="*/ 2 h 9"/>
              <a:gd name="T20" fmla="*/ 85 w 413"/>
              <a:gd name="T21" fmla="*/ 2 h 9"/>
              <a:gd name="T22" fmla="*/ 93 w 413"/>
              <a:gd name="T23" fmla="*/ 2 h 9"/>
              <a:gd name="T24" fmla="*/ 101 w 413"/>
              <a:gd name="T25" fmla="*/ 2 h 9"/>
              <a:gd name="T26" fmla="*/ 110 w 413"/>
              <a:gd name="T27" fmla="*/ 2 h 9"/>
              <a:gd name="T28" fmla="*/ 118 w 413"/>
              <a:gd name="T29" fmla="*/ 3 h 9"/>
              <a:gd name="T30" fmla="*/ 127 w 413"/>
              <a:gd name="T31" fmla="*/ 3 h 9"/>
              <a:gd name="T32" fmla="*/ 135 w 413"/>
              <a:gd name="T33" fmla="*/ 3 h 9"/>
              <a:gd name="T34" fmla="*/ 144 w 413"/>
              <a:gd name="T35" fmla="*/ 3 h 9"/>
              <a:gd name="T36" fmla="*/ 152 w 413"/>
              <a:gd name="T37" fmla="*/ 3 h 9"/>
              <a:gd name="T38" fmla="*/ 160 w 413"/>
              <a:gd name="T39" fmla="*/ 4 h 9"/>
              <a:gd name="T40" fmla="*/ 169 w 413"/>
              <a:gd name="T41" fmla="*/ 4 h 9"/>
              <a:gd name="T42" fmla="*/ 177 w 413"/>
              <a:gd name="T43" fmla="*/ 4 h 9"/>
              <a:gd name="T44" fmla="*/ 186 w 413"/>
              <a:gd name="T45" fmla="*/ 4 h 9"/>
              <a:gd name="T46" fmla="*/ 194 w 413"/>
              <a:gd name="T47" fmla="*/ 4 h 9"/>
              <a:gd name="T48" fmla="*/ 202 w 413"/>
              <a:gd name="T49" fmla="*/ 4 h 9"/>
              <a:gd name="T50" fmla="*/ 211 w 413"/>
              <a:gd name="T51" fmla="*/ 5 h 9"/>
              <a:gd name="T52" fmla="*/ 219 w 413"/>
              <a:gd name="T53" fmla="*/ 5 h 9"/>
              <a:gd name="T54" fmla="*/ 228 w 413"/>
              <a:gd name="T55" fmla="*/ 5 h 9"/>
              <a:gd name="T56" fmla="*/ 236 w 413"/>
              <a:gd name="T57" fmla="*/ 5 h 9"/>
              <a:gd name="T58" fmla="*/ 245 w 413"/>
              <a:gd name="T59" fmla="*/ 5 h 9"/>
              <a:gd name="T60" fmla="*/ 253 w 413"/>
              <a:gd name="T61" fmla="*/ 6 h 9"/>
              <a:gd name="T62" fmla="*/ 261 w 413"/>
              <a:gd name="T63" fmla="*/ 6 h 9"/>
              <a:gd name="T64" fmla="*/ 270 w 413"/>
              <a:gd name="T65" fmla="*/ 6 h 9"/>
              <a:gd name="T66" fmla="*/ 278 w 413"/>
              <a:gd name="T67" fmla="*/ 6 h 9"/>
              <a:gd name="T68" fmla="*/ 287 w 413"/>
              <a:gd name="T69" fmla="*/ 6 h 9"/>
              <a:gd name="T70" fmla="*/ 295 w 413"/>
              <a:gd name="T71" fmla="*/ 7 h 9"/>
              <a:gd name="T72" fmla="*/ 304 w 413"/>
              <a:gd name="T73" fmla="*/ 7 h 9"/>
              <a:gd name="T74" fmla="*/ 312 w 413"/>
              <a:gd name="T75" fmla="*/ 7 h 9"/>
              <a:gd name="T76" fmla="*/ 320 w 413"/>
              <a:gd name="T77" fmla="*/ 7 h 9"/>
              <a:gd name="T78" fmla="*/ 329 w 413"/>
              <a:gd name="T79" fmla="*/ 7 h 9"/>
              <a:gd name="T80" fmla="*/ 337 w 413"/>
              <a:gd name="T81" fmla="*/ 7 h 9"/>
              <a:gd name="T82" fmla="*/ 346 w 413"/>
              <a:gd name="T83" fmla="*/ 8 h 9"/>
              <a:gd name="T84" fmla="*/ 354 w 413"/>
              <a:gd name="T85" fmla="*/ 8 h 9"/>
              <a:gd name="T86" fmla="*/ 363 w 413"/>
              <a:gd name="T87" fmla="*/ 8 h 9"/>
              <a:gd name="T88" fmla="*/ 371 w 413"/>
              <a:gd name="T89" fmla="*/ 8 h 9"/>
              <a:gd name="T90" fmla="*/ 379 w 413"/>
              <a:gd name="T91" fmla="*/ 8 h 9"/>
              <a:gd name="T92" fmla="*/ 388 w 413"/>
              <a:gd name="T93" fmla="*/ 9 h 9"/>
              <a:gd name="T94" fmla="*/ 396 w 413"/>
              <a:gd name="T95" fmla="*/ 9 h 9"/>
              <a:gd name="T96" fmla="*/ 405 w 413"/>
              <a:gd name="T97" fmla="*/ 9 h 9"/>
              <a:gd name="T98" fmla="*/ 413 w 413"/>
              <a:gd name="T9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9">
                <a:moveTo>
                  <a:pt x="0" y="0"/>
                </a:moveTo>
                <a:lnTo>
                  <a:pt x="9" y="0"/>
                </a:lnTo>
                <a:lnTo>
                  <a:pt x="17" y="0"/>
                </a:lnTo>
                <a:lnTo>
                  <a:pt x="26" y="0"/>
                </a:lnTo>
                <a:lnTo>
                  <a:pt x="34" y="1"/>
                </a:lnTo>
                <a:lnTo>
                  <a:pt x="42" y="1"/>
                </a:lnTo>
                <a:lnTo>
                  <a:pt x="51" y="1"/>
                </a:lnTo>
                <a:lnTo>
                  <a:pt x="59" y="1"/>
                </a:lnTo>
                <a:lnTo>
                  <a:pt x="68" y="1"/>
                </a:lnTo>
                <a:lnTo>
                  <a:pt x="76" y="2"/>
                </a:lnTo>
                <a:lnTo>
                  <a:pt x="85" y="2"/>
                </a:lnTo>
                <a:lnTo>
                  <a:pt x="93" y="2"/>
                </a:lnTo>
                <a:lnTo>
                  <a:pt x="101" y="2"/>
                </a:lnTo>
                <a:lnTo>
                  <a:pt x="110" y="2"/>
                </a:lnTo>
                <a:lnTo>
                  <a:pt x="118" y="3"/>
                </a:lnTo>
                <a:lnTo>
                  <a:pt x="127" y="3"/>
                </a:lnTo>
                <a:lnTo>
                  <a:pt x="135" y="3"/>
                </a:lnTo>
                <a:lnTo>
                  <a:pt x="144" y="3"/>
                </a:lnTo>
                <a:lnTo>
                  <a:pt x="152" y="3"/>
                </a:lnTo>
                <a:lnTo>
                  <a:pt x="160" y="4"/>
                </a:lnTo>
                <a:lnTo>
                  <a:pt x="169" y="4"/>
                </a:lnTo>
                <a:lnTo>
                  <a:pt x="177" y="4"/>
                </a:lnTo>
                <a:lnTo>
                  <a:pt x="186" y="4"/>
                </a:lnTo>
                <a:lnTo>
                  <a:pt x="194" y="4"/>
                </a:lnTo>
                <a:lnTo>
                  <a:pt x="202" y="4"/>
                </a:lnTo>
                <a:lnTo>
                  <a:pt x="211" y="5"/>
                </a:lnTo>
                <a:lnTo>
                  <a:pt x="219" y="5"/>
                </a:lnTo>
                <a:lnTo>
                  <a:pt x="228" y="5"/>
                </a:lnTo>
                <a:lnTo>
                  <a:pt x="236" y="5"/>
                </a:lnTo>
                <a:lnTo>
                  <a:pt x="245" y="5"/>
                </a:lnTo>
                <a:lnTo>
                  <a:pt x="253" y="6"/>
                </a:lnTo>
                <a:lnTo>
                  <a:pt x="261" y="6"/>
                </a:lnTo>
                <a:lnTo>
                  <a:pt x="270" y="6"/>
                </a:lnTo>
                <a:lnTo>
                  <a:pt x="278" y="6"/>
                </a:lnTo>
                <a:lnTo>
                  <a:pt x="287" y="6"/>
                </a:lnTo>
                <a:lnTo>
                  <a:pt x="295" y="7"/>
                </a:lnTo>
                <a:lnTo>
                  <a:pt x="304" y="7"/>
                </a:lnTo>
                <a:lnTo>
                  <a:pt x="312" y="7"/>
                </a:lnTo>
                <a:lnTo>
                  <a:pt x="320" y="7"/>
                </a:lnTo>
                <a:lnTo>
                  <a:pt x="329" y="7"/>
                </a:lnTo>
                <a:lnTo>
                  <a:pt x="337" y="7"/>
                </a:lnTo>
                <a:lnTo>
                  <a:pt x="346" y="8"/>
                </a:lnTo>
                <a:lnTo>
                  <a:pt x="354" y="8"/>
                </a:lnTo>
                <a:lnTo>
                  <a:pt x="363" y="8"/>
                </a:lnTo>
                <a:lnTo>
                  <a:pt x="371" y="8"/>
                </a:lnTo>
                <a:lnTo>
                  <a:pt x="379" y="8"/>
                </a:lnTo>
                <a:lnTo>
                  <a:pt x="388" y="9"/>
                </a:lnTo>
                <a:lnTo>
                  <a:pt x="396" y="9"/>
                </a:lnTo>
                <a:lnTo>
                  <a:pt x="405" y="9"/>
                </a:lnTo>
                <a:lnTo>
                  <a:pt x="413" y="9"/>
                </a:lnTo>
              </a:path>
            </a:pathLst>
          </a:custGeom>
          <a:noFill/>
          <a:ln w="30163">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52"/>
          <p:cNvSpPr>
            <a:spLocks noChangeShapeType="1"/>
          </p:cNvSpPr>
          <p:nvPr/>
        </p:nvSpPr>
        <p:spPr bwMode="auto">
          <a:xfrm flipV="1">
            <a:off x="1003783" y="766547"/>
            <a:ext cx="0" cy="4987925"/>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53"/>
          <p:cNvSpPr>
            <a:spLocks noChangeShapeType="1"/>
          </p:cNvSpPr>
          <p:nvPr/>
        </p:nvSpPr>
        <p:spPr bwMode="auto">
          <a:xfrm flipH="1">
            <a:off x="900596" y="5589372"/>
            <a:ext cx="10318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54"/>
          <p:cNvSpPr>
            <a:spLocks noChangeArrowheads="1"/>
          </p:cNvSpPr>
          <p:nvPr/>
        </p:nvSpPr>
        <p:spPr bwMode="auto">
          <a:xfrm rot="16200000">
            <a:off x="446571" y="5346484"/>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5"/>
          <p:cNvSpPr>
            <a:spLocks noChangeShapeType="1"/>
          </p:cNvSpPr>
          <p:nvPr/>
        </p:nvSpPr>
        <p:spPr bwMode="auto">
          <a:xfrm flipH="1">
            <a:off x="900596" y="4036797"/>
            <a:ext cx="10318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56"/>
          <p:cNvSpPr>
            <a:spLocks noChangeArrowheads="1"/>
          </p:cNvSpPr>
          <p:nvPr/>
        </p:nvSpPr>
        <p:spPr bwMode="auto">
          <a:xfrm rot="16200000">
            <a:off x="446571" y="3793909"/>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340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7"/>
          <p:cNvSpPr>
            <a:spLocks noChangeShapeType="1"/>
          </p:cNvSpPr>
          <p:nvPr/>
        </p:nvSpPr>
        <p:spPr bwMode="auto">
          <a:xfrm flipH="1">
            <a:off x="900596" y="2484222"/>
            <a:ext cx="10318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58"/>
          <p:cNvSpPr>
            <a:spLocks noChangeArrowheads="1"/>
          </p:cNvSpPr>
          <p:nvPr/>
        </p:nvSpPr>
        <p:spPr bwMode="auto">
          <a:xfrm rot="16200000">
            <a:off x="446571" y="2241334"/>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380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9"/>
          <p:cNvSpPr>
            <a:spLocks noChangeShapeType="1"/>
          </p:cNvSpPr>
          <p:nvPr/>
        </p:nvSpPr>
        <p:spPr bwMode="auto">
          <a:xfrm flipH="1">
            <a:off x="900596" y="931647"/>
            <a:ext cx="10318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60"/>
          <p:cNvSpPr>
            <a:spLocks noChangeArrowheads="1"/>
          </p:cNvSpPr>
          <p:nvPr/>
        </p:nvSpPr>
        <p:spPr bwMode="auto">
          <a:xfrm rot="16200000">
            <a:off x="444983" y="687172"/>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420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61"/>
          <p:cNvSpPr>
            <a:spLocks noChangeShapeType="1"/>
          </p:cNvSpPr>
          <p:nvPr/>
        </p:nvSpPr>
        <p:spPr bwMode="auto">
          <a:xfrm>
            <a:off x="1003783" y="5754472"/>
            <a:ext cx="7553325"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62"/>
          <p:cNvSpPr>
            <a:spLocks noChangeShapeType="1"/>
          </p:cNvSpPr>
          <p:nvPr/>
        </p:nvSpPr>
        <p:spPr bwMode="auto">
          <a:xfrm>
            <a:off x="1167296" y="5754472"/>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63"/>
          <p:cNvSpPr>
            <a:spLocks noChangeArrowheads="1"/>
          </p:cNvSpPr>
          <p:nvPr/>
        </p:nvSpPr>
        <p:spPr bwMode="auto">
          <a:xfrm>
            <a:off x="951396" y="5908459"/>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133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64"/>
          <p:cNvSpPr>
            <a:spLocks noChangeShapeType="1"/>
          </p:cNvSpPr>
          <p:nvPr/>
        </p:nvSpPr>
        <p:spPr bwMode="auto">
          <a:xfrm>
            <a:off x="1902308" y="5754472"/>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5"/>
          <p:cNvSpPr>
            <a:spLocks noChangeArrowheads="1"/>
          </p:cNvSpPr>
          <p:nvPr/>
        </p:nvSpPr>
        <p:spPr bwMode="auto">
          <a:xfrm>
            <a:off x="1686408" y="5908459"/>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66"/>
          <p:cNvSpPr>
            <a:spLocks noChangeShapeType="1"/>
          </p:cNvSpPr>
          <p:nvPr/>
        </p:nvSpPr>
        <p:spPr bwMode="auto">
          <a:xfrm>
            <a:off x="4066071" y="5754472"/>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7"/>
          <p:cNvSpPr>
            <a:spLocks noChangeArrowheads="1"/>
          </p:cNvSpPr>
          <p:nvPr/>
        </p:nvSpPr>
        <p:spPr bwMode="auto">
          <a:xfrm>
            <a:off x="3850171" y="5908459"/>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8"/>
          <p:cNvSpPr>
            <a:spLocks noChangeShapeType="1"/>
          </p:cNvSpPr>
          <p:nvPr/>
        </p:nvSpPr>
        <p:spPr bwMode="auto">
          <a:xfrm>
            <a:off x="6229833" y="5754472"/>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9"/>
          <p:cNvSpPr>
            <a:spLocks noChangeArrowheads="1"/>
          </p:cNvSpPr>
          <p:nvPr/>
        </p:nvSpPr>
        <p:spPr bwMode="auto">
          <a:xfrm>
            <a:off x="6013933" y="5908459"/>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70"/>
          <p:cNvSpPr>
            <a:spLocks noChangeShapeType="1"/>
          </p:cNvSpPr>
          <p:nvPr/>
        </p:nvSpPr>
        <p:spPr bwMode="auto">
          <a:xfrm>
            <a:off x="8392008" y="5754472"/>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71"/>
          <p:cNvSpPr>
            <a:spLocks noChangeArrowheads="1"/>
          </p:cNvSpPr>
          <p:nvPr/>
        </p:nvSpPr>
        <p:spPr bwMode="auto">
          <a:xfrm>
            <a:off x="8176108" y="5908459"/>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72"/>
          <p:cNvSpPr>
            <a:spLocks noChangeArrowheads="1"/>
          </p:cNvSpPr>
          <p:nvPr/>
        </p:nvSpPr>
        <p:spPr bwMode="auto">
          <a:xfrm>
            <a:off x="3762858" y="6159284"/>
            <a:ext cx="24317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Income, % of </a:t>
            </a:r>
            <a:r>
              <a:rPr lang="en-US" altLang="en-US" sz="2000" dirty="0">
                <a:solidFill>
                  <a:srgbClr val="000000"/>
                </a:solidFill>
              </a:rPr>
              <a:t>Poverty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9" name="Group 68"/>
          <p:cNvGrpSpPr/>
          <p:nvPr/>
        </p:nvGrpSpPr>
        <p:grpSpPr>
          <a:xfrm>
            <a:off x="2073072" y="914400"/>
            <a:ext cx="1311656" cy="855752"/>
            <a:chOff x="2470151" y="4035425"/>
            <a:chExt cx="1311656" cy="855752"/>
          </a:xfrm>
        </p:grpSpPr>
        <p:sp>
          <p:nvSpPr>
            <p:cNvPr id="70" name="Rectangle 52"/>
            <p:cNvSpPr>
              <a:spLocks noChangeArrowheads="1"/>
            </p:cNvSpPr>
            <p:nvPr/>
          </p:nvSpPr>
          <p:spPr bwMode="auto">
            <a:xfrm>
              <a:off x="2470151" y="4035425"/>
              <a:ext cx="12182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404040"/>
                  </a:solidFill>
                  <a:effectLst/>
                  <a:latin typeface="Arial" panose="020B0604020202020204" pitchFamily="34" charset="0"/>
                </a:rPr>
                <a:t>RD = 47.3</a:t>
              </a: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sp>
          <p:nvSpPr>
            <p:cNvPr id="71" name="Rectangle 53"/>
            <p:cNvSpPr>
              <a:spLocks noChangeArrowheads="1"/>
            </p:cNvSpPr>
            <p:nvPr/>
          </p:nvSpPr>
          <p:spPr bwMode="auto">
            <a:xfrm>
              <a:off x="2626041" y="4291013"/>
              <a:ext cx="115576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404040"/>
                  </a:solidFill>
                  <a:effectLst/>
                  <a:latin typeface="Arial" panose="020B0604020202020204" pitchFamily="34" charset="0"/>
                </a:rPr>
                <a:t>        (7.7)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2" name="Rectangle 55"/>
          <p:cNvSpPr>
            <a:spLocks noChangeArrowheads="1"/>
          </p:cNvSpPr>
          <p:nvPr/>
        </p:nvSpPr>
        <p:spPr bwMode="auto">
          <a:xfrm>
            <a:off x="2057400" y="1500735"/>
            <a:ext cx="138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sz="2400" b="1" dirty="0">
                <a:latin typeface="+mj-lt"/>
              </a:rPr>
              <a:t>%</a:t>
            </a:r>
            <a:r>
              <a:rPr lang="el-GR" sz="2400" b="1" dirty="0">
                <a:latin typeface="+mj-lt"/>
              </a:rPr>
              <a:t>Δ</a:t>
            </a:r>
            <a:r>
              <a:rPr lang="en-US" sz="2400" b="1" dirty="0">
                <a:latin typeface="+mj-lt"/>
              </a:rPr>
              <a:t> =</a:t>
            </a:r>
            <a:r>
              <a:rPr kumimoji="0" lang="en-US" altLang="en-US" sz="2400" b="1" i="0" u="none" strike="noStrike" cap="none" normalizeH="0" baseline="0" dirty="0">
                <a:ln>
                  <a:noFill/>
                </a:ln>
                <a:effectLst/>
                <a:latin typeface="+mj-lt"/>
              </a:rPr>
              <a:t> </a:t>
            </a:r>
            <a:r>
              <a:rPr lang="en-US" altLang="en-US" sz="2400" b="1" dirty="0">
                <a:latin typeface="+mj-lt"/>
              </a:rPr>
              <a:t>+15</a:t>
            </a:r>
            <a:r>
              <a:rPr kumimoji="0" lang="en-US" altLang="en-US" sz="2400" b="1" i="0" u="none" strike="noStrike" cap="none" normalizeH="0" baseline="0" dirty="0">
                <a:ln>
                  <a:noFill/>
                </a:ln>
                <a:effectLst/>
                <a:latin typeface="+mj-lt"/>
              </a:rPr>
              <a:t>%</a:t>
            </a:r>
          </a:p>
        </p:txBody>
      </p:sp>
      <p:grpSp>
        <p:nvGrpSpPr>
          <p:cNvPr id="73" name="Group 72"/>
          <p:cNvGrpSpPr/>
          <p:nvPr/>
        </p:nvGrpSpPr>
        <p:grpSpPr>
          <a:xfrm>
            <a:off x="6296509" y="893466"/>
            <a:ext cx="1416050" cy="855752"/>
            <a:chOff x="2470151" y="4005608"/>
            <a:chExt cx="1416050" cy="855752"/>
          </a:xfrm>
        </p:grpSpPr>
        <p:sp>
          <p:nvSpPr>
            <p:cNvPr id="74" name="Rectangle 52"/>
            <p:cNvSpPr>
              <a:spLocks noChangeArrowheads="1"/>
            </p:cNvSpPr>
            <p:nvPr/>
          </p:nvSpPr>
          <p:spPr bwMode="auto">
            <a:xfrm>
              <a:off x="2470151" y="4005608"/>
              <a:ext cx="106920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404040"/>
                  </a:solidFill>
                  <a:effectLst/>
                  <a:latin typeface="Arial" panose="020B0604020202020204" pitchFamily="34" charset="0"/>
                </a:rPr>
                <a:t>RD = </a:t>
              </a:r>
              <a:r>
                <a:rPr lang="en-US" altLang="en-US" sz="2100" dirty="0">
                  <a:solidFill>
                    <a:srgbClr val="404040"/>
                  </a:solidFill>
                </a:rPr>
                <a:t>6.2</a:t>
              </a: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sp>
          <p:nvSpPr>
            <p:cNvPr id="75" name="Rectangle 53"/>
            <p:cNvSpPr>
              <a:spLocks noChangeArrowheads="1"/>
            </p:cNvSpPr>
            <p:nvPr/>
          </p:nvSpPr>
          <p:spPr bwMode="auto">
            <a:xfrm>
              <a:off x="2825317" y="4261196"/>
              <a:ext cx="106088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040"/>
                  </a:solidFill>
                  <a:effectLst/>
                  <a:latin typeface="Arial" panose="020B0604020202020204" pitchFamily="34" charset="0"/>
                </a:rPr>
                <a:t> </a:t>
              </a:r>
              <a:r>
                <a:rPr kumimoji="0" lang="en-US" altLang="en-US" sz="2000" b="0" i="0" u="none" strike="noStrike" cap="none" normalizeH="0" dirty="0">
                  <a:ln>
                    <a:noFill/>
                  </a:ln>
                  <a:solidFill>
                    <a:srgbClr val="404040"/>
                  </a:solidFill>
                  <a:effectLst/>
                  <a:latin typeface="Arial" panose="020B0604020202020204" pitchFamily="34" charset="0"/>
                </a:rPr>
                <a:t> </a:t>
              </a:r>
              <a:r>
                <a:rPr kumimoji="0" lang="en-US" altLang="en-US" sz="2100" b="0" i="0" u="none" strike="noStrike" cap="none" normalizeH="0" baseline="0" dirty="0">
                  <a:ln>
                    <a:noFill/>
                  </a:ln>
                  <a:solidFill>
                    <a:srgbClr val="404040"/>
                  </a:solidFill>
                  <a:effectLst/>
                  <a:latin typeface="Arial" panose="020B0604020202020204" pitchFamily="34" charset="0"/>
                </a:rPr>
                <a:t>(</a:t>
              </a:r>
              <a:r>
                <a:rPr lang="en-US" altLang="en-US" sz="2100" dirty="0">
                  <a:solidFill>
                    <a:srgbClr val="404040"/>
                  </a:solidFill>
                </a:rPr>
                <a:t>11.9</a:t>
              </a:r>
              <a:r>
                <a:rPr kumimoji="0" lang="en-US" altLang="en-US" sz="2100" b="0" i="0" u="none" strike="noStrike" cap="none" normalizeH="0" baseline="0" dirty="0">
                  <a:ln>
                    <a:noFill/>
                  </a:ln>
                  <a:solidFill>
                    <a:srgbClr val="40404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6" name="Rectangle 55"/>
          <p:cNvSpPr>
            <a:spLocks noChangeArrowheads="1"/>
          </p:cNvSpPr>
          <p:nvPr/>
        </p:nvSpPr>
        <p:spPr bwMode="auto">
          <a:xfrm>
            <a:off x="4205881" y="1494727"/>
            <a:ext cx="1227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sz="2400" b="1" dirty="0">
                <a:latin typeface="+mj-lt"/>
              </a:rPr>
              <a:t>%</a:t>
            </a:r>
            <a:r>
              <a:rPr lang="el-GR" sz="2400" b="1" dirty="0">
                <a:latin typeface="+mj-lt"/>
              </a:rPr>
              <a:t>Δ</a:t>
            </a:r>
            <a:r>
              <a:rPr lang="en-US" sz="2400" b="1" dirty="0">
                <a:latin typeface="+mj-lt"/>
              </a:rPr>
              <a:t> =</a:t>
            </a:r>
            <a:r>
              <a:rPr kumimoji="0" lang="en-US" altLang="en-US" sz="2400" b="1" i="0" u="none" strike="noStrike" cap="none" normalizeH="0" baseline="0" dirty="0">
                <a:ln>
                  <a:noFill/>
                </a:ln>
                <a:effectLst/>
                <a:latin typeface="+mj-lt"/>
              </a:rPr>
              <a:t> </a:t>
            </a:r>
            <a:r>
              <a:rPr lang="en-US" altLang="en-US" sz="2400" b="1" dirty="0">
                <a:latin typeface="+mj-lt"/>
              </a:rPr>
              <a:t>+9</a:t>
            </a:r>
            <a:r>
              <a:rPr kumimoji="0" lang="en-US" altLang="en-US" sz="2400" b="1" i="0" u="none" strike="noStrike" cap="none" normalizeH="0" baseline="0" dirty="0">
                <a:ln>
                  <a:noFill/>
                </a:ln>
                <a:effectLst/>
                <a:latin typeface="+mj-lt"/>
              </a:rPr>
              <a:t>%</a:t>
            </a:r>
          </a:p>
        </p:txBody>
      </p:sp>
      <p:sp>
        <p:nvSpPr>
          <p:cNvPr id="77" name="Rectangle 55"/>
          <p:cNvSpPr>
            <a:spLocks noChangeArrowheads="1"/>
          </p:cNvSpPr>
          <p:nvPr/>
        </p:nvSpPr>
        <p:spPr bwMode="auto">
          <a:xfrm>
            <a:off x="6273076" y="1485193"/>
            <a:ext cx="1227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sz="2400" b="1" dirty="0">
                <a:latin typeface="+mj-lt"/>
              </a:rPr>
              <a:t>%</a:t>
            </a:r>
            <a:r>
              <a:rPr lang="el-GR" sz="2400" b="1" dirty="0">
                <a:latin typeface="+mj-lt"/>
              </a:rPr>
              <a:t>Δ</a:t>
            </a:r>
            <a:r>
              <a:rPr lang="en-US" sz="2400" b="1" dirty="0">
                <a:latin typeface="+mj-lt"/>
              </a:rPr>
              <a:t> =</a:t>
            </a:r>
            <a:r>
              <a:rPr kumimoji="0" lang="en-US" altLang="en-US" sz="2400" b="1" i="0" u="none" strike="noStrike" cap="none" normalizeH="0" baseline="0" dirty="0">
                <a:ln>
                  <a:noFill/>
                </a:ln>
                <a:effectLst/>
                <a:latin typeface="+mj-lt"/>
              </a:rPr>
              <a:t> </a:t>
            </a:r>
            <a:r>
              <a:rPr lang="en-US" altLang="en-US" sz="2400" b="1" dirty="0">
                <a:latin typeface="+mj-lt"/>
              </a:rPr>
              <a:t>+2</a:t>
            </a:r>
            <a:r>
              <a:rPr kumimoji="0" lang="en-US" altLang="en-US" sz="2400" b="1" i="0" u="none" strike="noStrike" cap="none" normalizeH="0" baseline="0" dirty="0">
                <a:ln>
                  <a:noFill/>
                </a:ln>
                <a:effectLst/>
                <a:latin typeface="+mj-lt"/>
              </a:rPr>
              <a:t>%</a:t>
            </a:r>
          </a:p>
        </p:txBody>
      </p:sp>
      <p:grpSp>
        <p:nvGrpSpPr>
          <p:cNvPr id="78" name="Group 77"/>
          <p:cNvGrpSpPr/>
          <p:nvPr/>
        </p:nvGrpSpPr>
        <p:grpSpPr>
          <a:xfrm>
            <a:off x="4198437" y="897883"/>
            <a:ext cx="1311656" cy="578753"/>
            <a:chOff x="2470151" y="4035425"/>
            <a:chExt cx="1311656" cy="578753"/>
          </a:xfrm>
        </p:grpSpPr>
        <p:sp>
          <p:nvSpPr>
            <p:cNvPr id="79" name="Rectangle 52"/>
            <p:cNvSpPr>
              <a:spLocks noChangeArrowheads="1"/>
            </p:cNvSpPr>
            <p:nvPr/>
          </p:nvSpPr>
          <p:spPr bwMode="auto">
            <a:xfrm>
              <a:off x="2470151" y="4035425"/>
              <a:ext cx="12182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404040"/>
                  </a:solidFill>
                  <a:effectLst/>
                  <a:latin typeface="Arial" panose="020B0604020202020204" pitchFamily="34" charset="0"/>
                </a:rPr>
                <a:t>RD = </a:t>
              </a:r>
              <a:r>
                <a:rPr lang="en-US" altLang="en-US" sz="2100" dirty="0">
                  <a:solidFill>
                    <a:srgbClr val="404040"/>
                  </a:solidFill>
                </a:rPr>
                <a:t>32.4</a:t>
              </a: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sp>
          <p:nvSpPr>
            <p:cNvPr id="80" name="Rectangle 53"/>
            <p:cNvSpPr>
              <a:spLocks noChangeArrowheads="1"/>
            </p:cNvSpPr>
            <p:nvPr/>
          </p:nvSpPr>
          <p:spPr bwMode="auto">
            <a:xfrm>
              <a:off x="2626041" y="4291013"/>
              <a:ext cx="11557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404040"/>
                  </a:solidFill>
                  <a:effectLst/>
                  <a:latin typeface="Arial" panose="020B0604020202020204" pitchFamily="34" charset="0"/>
                </a:rPr>
                <a:t>        (</a:t>
              </a:r>
              <a:r>
                <a:rPr lang="en-US" altLang="en-US" sz="2100" dirty="0">
                  <a:solidFill>
                    <a:srgbClr val="404040"/>
                  </a:solidFill>
                </a:rPr>
                <a:t>8.7</a:t>
              </a:r>
              <a:r>
                <a:rPr kumimoji="0" lang="en-US" altLang="en-US" sz="2100" b="0" i="0" u="none" strike="noStrike" cap="none" normalizeH="0" baseline="0" dirty="0">
                  <a:ln>
                    <a:noFill/>
                  </a:ln>
                  <a:solidFill>
                    <a:srgbClr val="404040"/>
                  </a:solidFill>
                  <a:effectLst/>
                  <a:latin typeface="Arial" panose="020B0604020202020204" pitchFamily="34" charset="0"/>
                </a:rPr>
                <a:t>)</a:t>
              </a:r>
            </a:p>
          </p:txBody>
        </p:sp>
      </p:grpSp>
      <p:sp>
        <p:nvSpPr>
          <p:cNvPr id="81" name="Rectangle 59"/>
          <p:cNvSpPr>
            <a:spLocks noChangeArrowheads="1"/>
          </p:cNvSpPr>
          <p:nvPr/>
        </p:nvSpPr>
        <p:spPr bwMode="auto">
          <a:xfrm>
            <a:off x="1190108" y="266484"/>
            <a:ext cx="71739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chemeClr val="accent1"/>
                </a:solidFill>
                <a:effectLst/>
                <a:latin typeface="Arial" panose="020B0604020202020204" pitchFamily="34" charset="0"/>
              </a:rPr>
              <a:t>Average Insurer Costs</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82" name="Rectangle 81"/>
          <p:cNvSpPr>
            <a:spLocks noChangeArrowheads="1"/>
          </p:cNvSpPr>
          <p:nvPr/>
        </p:nvSpPr>
        <p:spPr bwMode="auto">
          <a:xfrm rot="16200000">
            <a:off x="-149450" y="3160997"/>
            <a:ext cx="1065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 / month</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3" name="Footer Placeholder 82"/>
          <p:cNvSpPr>
            <a:spLocks noGrp="1"/>
          </p:cNvSpPr>
          <p:nvPr>
            <p:ph type="ftr" sz="quarter" idx="10"/>
          </p:nvPr>
        </p:nvSpPr>
        <p:spPr/>
        <p:txBody>
          <a:bodyPr/>
          <a:lstStyle/>
          <a:p>
            <a:pPr>
              <a:defRPr/>
            </a:pPr>
            <a:r>
              <a:rPr lang="en-US" altLang="en-US"/>
              <a:t>Health Insurance Subsidies: What Do They Do and What Does That Mean? </a:t>
            </a:r>
          </a:p>
        </p:txBody>
      </p:sp>
    </p:spTree>
    <p:extLst>
      <p:ext uri="{BB962C8B-B14F-4D97-AF65-F5344CB8AC3E}">
        <p14:creationId xmlns:p14="http://schemas.microsoft.com/office/powerpoint/2010/main" val="207765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6" grpId="0"/>
      <p:bldP spid="7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093286" y="595278"/>
            <a:ext cx="7742614" cy="5425821"/>
          </a:xfrm>
          <a:prstGeom prst="rect">
            <a:avLst/>
          </a:prstGeom>
          <a:solidFill>
            <a:srgbClr val="FFFFFF"/>
          </a:solidFill>
          <a:ln w="15875">
            <a:solidFill>
              <a:srgbClr val="FFFFFF"/>
            </a:solidFill>
            <a:prstDash val="solid"/>
            <a:miter lim="800000"/>
            <a:headEnd/>
            <a:tailEnd/>
          </a:ln>
        </p:spPr>
        <p:txBody>
          <a:bodyPr vert="horz" wrap="square" lIns="99386" tIns="49693" rIns="99386" bIns="49693" numCol="1" anchor="t" anchorCtr="0" compatLnSpc="1">
            <a:prstTxWarp prst="textNoShape">
              <a:avLst/>
            </a:prstTxWarp>
          </a:bodyPr>
          <a:lstStyle/>
          <a:p>
            <a:endParaRPr lang="en-US"/>
          </a:p>
        </p:txBody>
      </p:sp>
      <p:sp>
        <p:nvSpPr>
          <p:cNvPr id="7" name="Line 7"/>
          <p:cNvSpPr>
            <a:spLocks noChangeShapeType="1"/>
          </p:cNvSpPr>
          <p:nvPr/>
        </p:nvSpPr>
        <p:spPr bwMode="auto">
          <a:xfrm>
            <a:off x="1093286" y="4721982"/>
            <a:ext cx="7749441"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 name="Line 8"/>
          <p:cNvSpPr>
            <a:spLocks noChangeShapeType="1"/>
          </p:cNvSpPr>
          <p:nvPr/>
        </p:nvSpPr>
        <p:spPr bwMode="auto">
          <a:xfrm>
            <a:off x="1093286" y="3590946"/>
            <a:ext cx="7749441"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9" name="Line 9"/>
          <p:cNvSpPr>
            <a:spLocks noChangeShapeType="1"/>
          </p:cNvSpPr>
          <p:nvPr/>
        </p:nvSpPr>
        <p:spPr bwMode="auto">
          <a:xfrm>
            <a:off x="1093286" y="2465162"/>
            <a:ext cx="7749441"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 name="Line 10"/>
          <p:cNvSpPr>
            <a:spLocks noChangeShapeType="1"/>
          </p:cNvSpPr>
          <p:nvPr/>
        </p:nvSpPr>
        <p:spPr bwMode="auto">
          <a:xfrm>
            <a:off x="1093286" y="1335878"/>
            <a:ext cx="7749441"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 name="Line 11"/>
          <p:cNvSpPr>
            <a:spLocks noChangeShapeType="1"/>
          </p:cNvSpPr>
          <p:nvPr/>
        </p:nvSpPr>
        <p:spPr bwMode="auto">
          <a:xfrm>
            <a:off x="5338410" y="1397156"/>
            <a:ext cx="1507215" cy="364173"/>
          </a:xfrm>
          <a:prstGeom prst="line">
            <a:avLst/>
          </a:prstGeom>
          <a:noFill/>
          <a:ln w="3016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 name="Oval 12"/>
          <p:cNvSpPr>
            <a:spLocks noChangeArrowheads="1"/>
          </p:cNvSpPr>
          <p:nvPr/>
        </p:nvSpPr>
        <p:spPr bwMode="auto">
          <a:xfrm>
            <a:off x="5278669" y="1335880"/>
            <a:ext cx="119485" cy="117306"/>
          </a:xfrm>
          <a:prstGeom prst="ellipse">
            <a:avLst/>
          </a:prstGeom>
          <a:solidFill>
            <a:srgbClr val="1A476F"/>
          </a:solidFill>
          <a:ln w="20638">
            <a:solidFill>
              <a:srgbClr val="1A476F"/>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3" name="Oval 13"/>
          <p:cNvSpPr>
            <a:spLocks noChangeArrowheads="1"/>
          </p:cNvSpPr>
          <p:nvPr/>
        </p:nvSpPr>
        <p:spPr bwMode="auto">
          <a:xfrm>
            <a:off x="6784175" y="1698301"/>
            <a:ext cx="116071" cy="124309"/>
          </a:xfrm>
          <a:prstGeom prst="ellipse">
            <a:avLst/>
          </a:prstGeom>
          <a:solidFill>
            <a:srgbClr val="1A476F"/>
          </a:solidFill>
          <a:ln w="20638">
            <a:solidFill>
              <a:srgbClr val="1A476F"/>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4" name="Line 14"/>
          <p:cNvSpPr>
            <a:spLocks noChangeShapeType="1"/>
          </p:cNvSpPr>
          <p:nvPr/>
        </p:nvSpPr>
        <p:spPr bwMode="auto">
          <a:xfrm>
            <a:off x="4034319" y="1290358"/>
            <a:ext cx="1877618" cy="397439"/>
          </a:xfrm>
          <a:prstGeom prst="line">
            <a:avLst/>
          </a:prstGeom>
          <a:noFill/>
          <a:ln w="3016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 name="Oval 15"/>
          <p:cNvSpPr>
            <a:spLocks noChangeArrowheads="1"/>
          </p:cNvSpPr>
          <p:nvPr/>
        </p:nvSpPr>
        <p:spPr bwMode="auto">
          <a:xfrm>
            <a:off x="3974576" y="1229078"/>
            <a:ext cx="114363" cy="122558"/>
          </a:xfrm>
          <a:prstGeom prst="ellipse">
            <a:avLst/>
          </a:prstGeom>
          <a:solidFill>
            <a:srgbClr val="90353B"/>
          </a:solidFill>
          <a:ln w="20638">
            <a:solidFill>
              <a:srgbClr val="90353B"/>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6" name="Oval 16"/>
          <p:cNvSpPr>
            <a:spLocks noChangeArrowheads="1"/>
          </p:cNvSpPr>
          <p:nvPr/>
        </p:nvSpPr>
        <p:spPr bwMode="auto">
          <a:xfrm>
            <a:off x="5852196" y="1626517"/>
            <a:ext cx="119485" cy="122558"/>
          </a:xfrm>
          <a:prstGeom prst="ellipse">
            <a:avLst/>
          </a:prstGeom>
          <a:solidFill>
            <a:srgbClr val="90353B"/>
          </a:solidFill>
          <a:ln w="20638">
            <a:solidFill>
              <a:srgbClr val="90353B"/>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7" name="Line 17"/>
          <p:cNvSpPr>
            <a:spLocks noChangeShapeType="1"/>
          </p:cNvSpPr>
          <p:nvPr/>
        </p:nvSpPr>
        <p:spPr bwMode="auto">
          <a:xfrm>
            <a:off x="3063078" y="1766582"/>
            <a:ext cx="1145346" cy="168080"/>
          </a:xfrm>
          <a:prstGeom prst="line">
            <a:avLst/>
          </a:prstGeom>
          <a:noFill/>
          <a:ln w="30163">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 name="Oval 18"/>
          <p:cNvSpPr>
            <a:spLocks noChangeArrowheads="1"/>
          </p:cNvSpPr>
          <p:nvPr/>
        </p:nvSpPr>
        <p:spPr bwMode="auto">
          <a:xfrm>
            <a:off x="3003338" y="1705304"/>
            <a:ext cx="119485" cy="117306"/>
          </a:xfrm>
          <a:prstGeom prst="ellipse">
            <a:avLst/>
          </a:prstGeom>
          <a:solidFill>
            <a:srgbClr val="006000"/>
          </a:solidFill>
          <a:ln w="20638">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9" name="Oval 19"/>
          <p:cNvSpPr>
            <a:spLocks noChangeArrowheads="1"/>
          </p:cNvSpPr>
          <p:nvPr/>
        </p:nvSpPr>
        <p:spPr bwMode="auto">
          <a:xfrm>
            <a:off x="4148683" y="1873384"/>
            <a:ext cx="121191" cy="122558"/>
          </a:xfrm>
          <a:prstGeom prst="ellipse">
            <a:avLst/>
          </a:prstGeom>
          <a:solidFill>
            <a:srgbClr val="006000"/>
          </a:solidFill>
          <a:ln w="20638">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26" name="Rectangle 26"/>
          <p:cNvSpPr>
            <a:spLocks noChangeArrowheads="1"/>
          </p:cNvSpPr>
          <p:nvPr/>
        </p:nvSpPr>
        <p:spPr bwMode="auto">
          <a:xfrm>
            <a:off x="7176022" y="1549913"/>
            <a:ext cx="1228096" cy="40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600" dirty="0"/>
              <a:t>Average</a:t>
            </a:r>
            <a:endParaRPr lang="en-US" altLang="en-US" sz="2000" dirty="0"/>
          </a:p>
        </p:txBody>
      </p:sp>
      <p:sp>
        <p:nvSpPr>
          <p:cNvPr id="27" name="Rectangle 27"/>
          <p:cNvSpPr>
            <a:spLocks noChangeArrowheads="1"/>
          </p:cNvSpPr>
          <p:nvPr/>
        </p:nvSpPr>
        <p:spPr bwMode="auto">
          <a:xfrm>
            <a:off x="7176023" y="1884321"/>
            <a:ext cx="7790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600" dirty="0"/>
              <a:t>Cost </a:t>
            </a:r>
            <a:endParaRPr lang="en-US" altLang="en-US" sz="2000" dirty="0"/>
          </a:p>
        </p:txBody>
      </p:sp>
      <p:sp>
        <p:nvSpPr>
          <p:cNvPr id="30" name="Line 30"/>
          <p:cNvSpPr>
            <a:spLocks noChangeShapeType="1"/>
          </p:cNvSpPr>
          <p:nvPr/>
        </p:nvSpPr>
        <p:spPr bwMode="auto">
          <a:xfrm flipV="1">
            <a:off x="1093286" y="595278"/>
            <a:ext cx="0" cy="543107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1" name="Line 31"/>
          <p:cNvSpPr>
            <a:spLocks noChangeShapeType="1"/>
          </p:cNvSpPr>
          <p:nvPr/>
        </p:nvSpPr>
        <p:spPr bwMode="auto">
          <a:xfrm flipH="1">
            <a:off x="984043" y="5847765"/>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2" name="Rectangle 32"/>
          <p:cNvSpPr>
            <a:spLocks noChangeArrowheads="1"/>
          </p:cNvSpPr>
          <p:nvPr/>
        </p:nvSpPr>
        <p:spPr bwMode="auto">
          <a:xfrm rot="16200000">
            <a:off x="716028" y="5617211"/>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0</a:t>
            </a:r>
            <a:endParaRPr lang="en-US" altLang="en-US" sz="2000"/>
          </a:p>
        </p:txBody>
      </p:sp>
      <p:sp>
        <p:nvSpPr>
          <p:cNvPr id="33" name="Line 33"/>
          <p:cNvSpPr>
            <a:spLocks noChangeShapeType="1"/>
          </p:cNvSpPr>
          <p:nvPr/>
        </p:nvSpPr>
        <p:spPr bwMode="auto">
          <a:xfrm flipH="1">
            <a:off x="984043" y="4721982"/>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4" name="Rectangle 34"/>
          <p:cNvSpPr>
            <a:spLocks noChangeArrowheads="1"/>
          </p:cNvSpPr>
          <p:nvPr/>
        </p:nvSpPr>
        <p:spPr bwMode="auto">
          <a:xfrm rot="16200000">
            <a:off x="558079" y="4489677"/>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100</a:t>
            </a:r>
            <a:endParaRPr lang="en-US" altLang="en-US" sz="2000"/>
          </a:p>
        </p:txBody>
      </p:sp>
      <p:sp>
        <p:nvSpPr>
          <p:cNvPr id="35" name="Line 35"/>
          <p:cNvSpPr>
            <a:spLocks noChangeShapeType="1"/>
          </p:cNvSpPr>
          <p:nvPr/>
        </p:nvSpPr>
        <p:spPr bwMode="auto">
          <a:xfrm flipH="1">
            <a:off x="984043" y="3590946"/>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6" name="Rectangle 36"/>
          <p:cNvSpPr>
            <a:spLocks noChangeArrowheads="1"/>
          </p:cNvSpPr>
          <p:nvPr/>
        </p:nvSpPr>
        <p:spPr bwMode="auto">
          <a:xfrm rot="16200000">
            <a:off x="558079" y="3360392"/>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200</a:t>
            </a:r>
            <a:endParaRPr lang="en-US" altLang="en-US" sz="2000"/>
          </a:p>
        </p:txBody>
      </p:sp>
      <p:sp>
        <p:nvSpPr>
          <p:cNvPr id="37" name="Line 37"/>
          <p:cNvSpPr>
            <a:spLocks noChangeShapeType="1"/>
          </p:cNvSpPr>
          <p:nvPr/>
        </p:nvSpPr>
        <p:spPr bwMode="auto">
          <a:xfrm flipH="1">
            <a:off x="984043" y="2465162"/>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8" name="Rectangle 38"/>
          <p:cNvSpPr>
            <a:spLocks noChangeArrowheads="1"/>
          </p:cNvSpPr>
          <p:nvPr/>
        </p:nvSpPr>
        <p:spPr bwMode="auto">
          <a:xfrm rot="16200000">
            <a:off x="559786" y="2234608"/>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300</a:t>
            </a:r>
            <a:endParaRPr lang="en-US" altLang="en-US" sz="2000"/>
          </a:p>
        </p:txBody>
      </p:sp>
      <p:sp>
        <p:nvSpPr>
          <p:cNvPr id="39" name="Line 39"/>
          <p:cNvSpPr>
            <a:spLocks noChangeShapeType="1"/>
          </p:cNvSpPr>
          <p:nvPr/>
        </p:nvSpPr>
        <p:spPr bwMode="auto">
          <a:xfrm flipH="1">
            <a:off x="984043" y="1335878"/>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0" name="Rectangle 40"/>
          <p:cNvSpPr>
            <a:spLocks noChangeArrowheads="1"/>
          </p:cNvSpPr>
          <p:nvPr/>
        </p:nvSpPr>
        <p:spPr bwMode="auto">
          <a:xfrm rot="16200000">
            <a:off x="559786" y="1103573"/>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400</a:t>
            </a:r>
            <a:endParaRPr lang="en-US" altLang="en-US" sz="2000"/>
          </a:p>
        </p:txBody>
      </p:sp>
      <p:sp>
        <p:nvSpPr>
          <p:cNvPr id="41" name="Line 41"/>
          <p:cNvSpPr>
            <a:spLocks noChangeShapeType="1"/>
          </p:cNvSpPr>
          <p:nvPr/>
        </p:nvSpPr>
        <p:spPr bwMode="auto">
          <a:xfrm flipH="1">
            <a:off x="984043" y="5847765"/>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2" name="Line 42"/>
          <p:cNvSpPr>
            <a:spLocks noChangeShapeType="1"/>
          </p:cNvSpPr>
          <p:nvPr/>
        </p:nvSpPr>
        <p:spPr bwMode="auto">
          <a:xfrm flipH="1">
            <a:off x="984043" y="4721982"/>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3" name="Line 43"/>
          <p:cNvSpPr>
            <a:spLocks noChangeShapeType="1"/>
          </p:cNvSpPr>
          <p:nvPr/>
        </p:nvSpPr>
        <p:spPr bwMode="auto">
          <a:xfrm flipH="1">
            <a:off x="984043" y="3590946"/>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4" name="Line 44"/>
          <p:cNvSpPr>
            <a:spLocks noChangeShapeType="1"/>
          </p:cNvSpPr>
          <p:nvPr/>
        </p:nvSpPr>
        <p:spPr bwMode="auto">
          <a:xfrm flipH="1">
            <a:off x="984043" y="2465162"/>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5" name="Line 45"/>
          <p:cNvSpPr>
            <a:spLocks noChangeShapeType="1"/>
          </p:cNvSpPr>
          <p:nvPr/>
        </p:nvSpPr>
        <p:spPr bwMode="auto">
          <a:xfrm flipH="1">
            <a:off x="984043" y="1335878"/>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6" name="Line 46"/>
          <p:cNvSpPr>
            <a:spLocks noChangeShapeType="1"/>
          </p:cNvSpPr>
          <p:nvPr/>
        </p:nvSpPr>
        <p:spPr bwMode="auto">
          <a:xfrm flipH="1">
            <a:off x="984043" y="775612"/>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7" name="Rectangle 47"/>
          <p:cNvSpPr>
            <a:spLocks noChangeArrowheads="1"/>
          </p:cNvSpPr>
          <p:nvPr/>
        </p:nvSpPr>
        <p:spPr bwMode="auto">
          <a:xfrm rot="16200000">
            <a:off x="-260911" y="3085512"/>
            <a:ext cx="15084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dirty="0">
                <a:solidFill>
                  <a:srgbClr val="000000"/>
                </a:solidFill>
              </a:rPr>
              <a:t>$ per month</a:t>
            </a:r>
            <a:endParaRPr lang="en-US" altLang="en-US" sz="2000" dirty="0"/>
          </a:p>
        </p:txBody>
      </p:sp>
      <p:sp>
        <p:nvSpPr>
          <p:cNvPr id="48" name="Line 48"/>
          <p:cNvSpPr>
            <a:spLocks noChangeShapeType="1"/>
          </p:cNvSpPr>
          <p:nvPr/>
        </p:nvSpPr>
        <p:spPr bwMode="auto">
          <a:xfrm>
            <a:off x="1093286" y="6026350"/>
            <a:ext cx="7749441"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9" name="Line 49"/>
          <p:cNvSpPr>
            <a:spLocks noChangeShapeType="1"/>
          </p:cNvSpPr>
          <p:nvPr/>
        </p:nvSpPr>
        <p:spPr bwMode="auto">
          <a:xfrm>
            <a:off x="1267392" y="602635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0" name="Rectangle 50"/>
          <p:cNvSpPr>
            <a:spLocks noChangeArrowheads="1"/>
          </p:cNvSpPr>
          <p:nvPr/>
        </p:nvSpPr>
        <p:spPr bwMode="auto">
          <a:xfrm>
            <a:off x="1153029" y="619443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.2</a:t>
            </a:r>
            <a:endParaRPr lang="en-US" altLang="en-US" sz="2000"/>
          </a:p>
        </p:txBody>
      </p:sp>
      <p:sp>
        <p:nvSpPr>
          <p:cNvPr id="51" name="Line 51"/>
          <p:cNvSpPr>
            <a:spLocks noChangeShapeType="1"/>
          </p:cNvSpPr>
          <p:nvPr/>
        </p:nvSpPr>
        <p:spPr bwMode="auto">
          <a:xfrm>
            <a:off x="2189132" y="602635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2" name="Rectangle 52"/>
          <p:cNvSpPr>
            <a:spLocks noChangeArrowheads="1"/>
          </p:cNvSpPr>
          <p:nvPr/>
        </p:nvSpPr>
        <p:spPr bwMode="auto">
          <a:xfrm>
            <a:off x="2074769" y="619443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.3</a:t>
            </a:r>
            <a:endParaRPr lang="en-US" altLang="en-US" sz="2000"/>
          </a:p>
        </p:txBody>
      </p:sp>
      <p:sp>
        <p:nvSpPr>
          <p:cNvPr id="53" name="Line 53"/>
          <p:cNvSpPr>
            <a:spLocks noChangeShapeType="1"/>
          </p:cNvSpPr>
          <p:nvPr/>
        </p:nvSpPr>
        <p:spPr bwMode="auto">
          <a:xfrm>
            <a:off x="3117700" y="602635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4" name="Rectangle 54"/>
          <p:cNvSpPr>
            <a:spLocks noChangeArrowheads="1"/>
          </p:cNvSpPr>
          <p:nvPr/>
        </p:nvSpPr>
        <p:spPr bwMode="auto">
          <a:xfrm>
            <a:off x="3003336" y="619443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.4</a:t>
            </a:r>
            <a:endParaRPr lang="en-US" altLang="en-US" sz="2000"/>
          </a:p>
        </p:txBody>
      </p:sp>
      <p:sp>
        <p:nvSpPr>
          <p:cNvPr id="55" name="Line 55"/>
          <p:cNvSpPr>
            <a:spLocks noChangeShapeType="1"/>
          </p:cNvSpPr>
          <p:nvPr/>
        </p:nvSpPr>
        <p:spPr bwMode="auto">
          <a:xfrm>
            <a:off x="4039439" y="602635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6" name="Rectangle 56"/>
          <p:cNvSpPr>
            <a:spLocks noChangeArrowheads="1"/>
          </p:cNvSpPr>
          <p:nvPr/>
        </p:nvSpPr>
        <p:spPr bwMode="auto">
          <a:xfrm>
            <a:off x="3925076" y="619443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.5</a:t>
            </a:r>
            <a:endParaRPr lang="en-US" altLang="en-US" sz="2000"/>
          </a:p>
        </p:txBody>
      </p:sp>
      <p:sp>
        <p:nvSpPr>
          <p:cNvPr id="57" name="Line 57"/>
          <p:cNvSpPr>
            <a:spLocks noChangeShapeType="1"/>
          </p:cNvSpPr>
          <p:nvPr/>
        </p:nvSpPr>
        <p:spPr bwMode="auto">
          <a:xfrm>
            <a:off x="4968007" y="602635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8" name="Rectangle 58"/>
          <p:cNvSpPr>
            <a:spLocks noChangeArrowheads="1"/>
          </p:cNvSpPr>
          <p:nvPr/>
        </p:nvSpPr>
        <p:spPr bwMode="auto">
          <a:xfrm>
            <a:off x="4853643" y="619443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.6</a:t>
            </a:r>
            <a:endParaRPr lang="en-US" altLang="en-US" sz="2000"/>
          </a:p>
        </p:txBody>
      </p:sp>
      <p:sp>
        <p:nvSpPr>
          <p:cNvPr id="59" name="Line 59"/>
          <p:cNvSpPr>
            <a:spLocks noChangeShapeType="1"/>
          </p:cNvSpPr>
          <p:nvPr/>
        </p:nvSpPr>
        <p:spPr bwMode="auto">
          <a:xfrm>
            <a:off x="5894868" y="602635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0" name="Rectangle 60"/>
          <p:cNvSpPr>
            <a:spLocks noChangeArrowheads="1"/>
          </p:cNvSpPr>
          <p:nvPr/>
        </p:nvSpPr>
        <p:spPr bwMode="auto">
          <a:xfrm>
            <a:off x="5780503" y="619443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.7</a:t>
            </a:r>
            <a:endParaRPr lang="en-US" altLang="en-US" sz="2000"/>
          </a:p>
        </p:txBody>
      </p:sp>
      <p:sp>
        <p:nvSpPr>
          <p:cNvPr id="61" name="Line 61"/>
          <p:cNvSpPr>
            <a:spLocks noChangeShapeType="1"/>
          </p:cNvSpPr>
          <p:nvPr/>
        </p:nvSpPr>
        <p:spPr bwMode="auto">
          <a:xfrm>
            <a:off x="6818314" y="602635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2" name="Rectangle 62"/>
          <p:cNvSpPr>
            <a:spLocks noChangeArrowheads="1"/>
          </p:cNvSpPr>
          <p:nvPr/>
        </p:nvSpPr>
        <p:spPr bwMode="auto">
          <a:xfrm>
            <a:off x="6702243" y="619443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.8</a:t>
            </a:r>
            <a:endParaRPr lang="en-US" altLang="en-US" sz="2000"/>
          </a:p>
        </p:txBody>
      </p:sp>
      <p:sp>
        <p:nvSpPr>
          <p:cNvPr id="63" name="Line 63"/>
          <p:cNvSpPr>
            <a:spLocks noChangeShapeType="1"/>
          </p:cNvSpPr>
          <p:nvPr/>
        </p:nvSpPr>
        <p:spPr bwMode="auto">
          <a:xfrm>
            <a:off x="7745175" y="602635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4" name="Rectangle 64"/>
          <p:cNvSpPr>
            <a:spLocks noChangeArrowheads="1"/>
          </p:cNvSpPr>
          <p:nvPr/>
        </p:nvSpPr>
        <p:spPr bwMode="auto">
          <a:xfrm>
            <a:off x="7630810" y="619443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.9</a:t>
            </a:r>
            <a:endParaRPr lang="en-US" altLang="en-US" sz="2000"/>
          </a:p>
        </p:txBody>
      </p:sp>
      <p:sp>
        <p:nvSpPr>
          <p:cNvPr id="65" name="Line 65"/>
          <p:cNvSpPr>
            <a:spLocks noChangeShapeType="1"/>
          </p:cNvSpPr>
          <p:nvPr/>
        </p:nvSpPr>
        <p:spPr bwMode="auto">
          <a:xfrm>
            <a:off x="8666915" y="602635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6" name="Rectangle 66"/>
          <p:cNvSpPr>
            <a:spLocks noChangeArrowheads="1"/>
          </p:cNvSpPr>
          <p:nvPr/>
        </p:nvSpPr>
        <p:spPr bwMode="auto">
          <a:xfrm>
            <a:off x="8591810" y="6194431"/>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1</a:t>
            </a:r>
            <a:endParaRPr lang="en-US" altLang="en-US" sz="2000"/>
          </a:p>
        </p:txBody>
      </p:sp>
      <p:sp>
        <p:nvSpPr>
          <p:cNvPr id="67" name="Rectangle 67"/>
          <p:cNvSpPr>
            <a:spLocks noChangeArrowheads="1"/>
          </p:cNvSpPr>
          <p:nvPr/>
        </p:nvSpPr>
        <p:spPr bwMode="auto">
          <a:xfrm>
            <a:off x="3581400" y="6477000"/>
            <a:ext cx="26225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1600" dirty="0">
                <a:solidFill>
                  <a:srgbClr val="000000"/>
                </a:solidFill>
              </a:rPr>
              <a:t>Share with Formal Insurance</a:t>
            </a:r>
            <a:endParaRPr lang="en-US" altLang="en-US" sz="1600" dirty="0"/>
          </a:p>
        </p:txBody>
      </p:sp>
      <p:sp>
        <p:nvSpPr>
          <p:cNvPr id="68" name="Rectangle 26"/>
          <p:cNvSpPr>
            <a:spLocks noChangeArrowheads="1"/>
          </p:cNvSpPr>
          <p:nvPr/>
        </p:nvSpPr>
        <p:spPr bwMode="auto">
          <a:xfrm>
            <a:off x="5707852" y="854401"/>
            <a:ext cx="12118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000" dirty="0">
                <a:solidFill>
                  <a:schemeClr val="tx2"/>
                </a:solidFill>
              </a:rPr>
              <a:t>150% FPL</a:t>
            </a:r>
          </a:p>
        </p:txBody>
      </p:sp>
      <p:sp>
        <p:nvSpPr>
          <p:cNvPr id="69" name="Rectangle 26"/>
          <p:cNvSpPr>
            <a:spLocks noChangeArrowheads="1"/>
          </p:cNvSpPr>
          <p:nvPr/>
        </p:nvSpPr>
        <p:spPr bwMode="auto">
          <a:xfrm>
            <a:off x="4654752" y="1935023"/>
            <a:ext cx="1197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000" dirty="0">
                <a:solidFill>
                  <a:srgbClr val="90353B"/>
                </a:solidFill>
              </a:rPr>
              <a:t>200% FPL</a:t>
            </a:r>
          </a:p>
        </p:txBody>
      </p:sp>
      <p:sp>
        <p:nvSpPr>
          <p:cNvPr id="72" name="Line 14"/>
          <p:cNvSpPr>
            <a:spLocks noChangeShapeType="1"/>
          </p:cNvSpPr>
          <p:nvPr/>
        </p:nvSpPr>
        <p:spPr bwMode="auto">
          <a:xfrm>
            <a:off x="4845326" y="1539484"/>
            <a:ext cx="147229" cy="355421"/>
          </a:xfrm>
          <a:prstGeom prst="line">
            <a:avLst/>
          </a:prstGeom>
          <a:noFill/>
          <a:ln w="9525" cmpd="sng">
            <a:solidFill>
              <a:srgbClr val="90353B"/>
            </a:solidFill>
            <a:prstDash val="solid"/>
            <a:round/>
            <a:headEnd type="triangle" w="lg" len="lg"/>
            <a:tailEnd type="none"/>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3" name="Line 14"/>
          <p:cNvSpPr>
            <a:spLocks noChangeShapeType="1"/>
          </p:cNvSpPr>
          <p:nvPr/>
        </p:nvSpPr>
        <p:spPr bwMode="auto">
          <a:xfrm flipH="1" flipV="1">
            <a:off x="6092018" y="1139102"/>
            <a:ext cx="36699" cy="409272"/>
          </a:xfrm>
          <a:prstGeom prst="line">
            <a:avLst/>
          </a:prstGeom>
          <a:noFill/>
          <a:ln w="9525" cmpd="sng">
            <a:solidFill>
              <a:schemeClr val="tx2"/>
            </a:solidFill>
            <a:prstDash val="solid"/>
            <a:round/>
            <a:headEnd type="triangle" w="lg" len="lg"/>
            <a:tailEnd type="none"/>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4" name="Rectangle 59"/>
          <p:cNvSpPr>
            <a:spLocks noChangeArrowheads="1"/>
          </p:cNvSpPr>
          <p:nvPr/>
        </p:nvSpPr>
        <p:spPr bwMode="auto">
          <a:xfrm>
            <a:off x="1139411" y="165651"/>
            <a:ext cx="71739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700" dirty="0">
                <a:solidFill>
                  <a:schemeClr val="accent1"/>
                </a:solidFill>
              </a:rPr>
              <a:t>Observed Average Costs</a:t>
            </a:r>
            <a:endParaRPr kumimoji="0" lang="en-US" altLang="en-US" sz="1800" b="0" i="0" u="none" strike="noStrike" cap="none" normalizeH="0" baseline="0" dirty="0">
              <a:ln>
                <a:noFill/>
              </a:ln>
              <a:solidFill>
                <a:schemeClr val="accent1"/>
              </a:solidFill>
              <a:effectLst/>
            </a:endParaRPr>
          </a:p>
        </p:txBody>
      </p:sp>
      <p:sp>
        <p:nvSpPr>
          <p:cNvPr id="75" name="Rectangle 31"/>
          <p:cNvSpPr>
            <a:spLocks noChangeArrowheads="1"/>
          </p:cNvSpPr>
          <p:nvPr/>
        </p:nvSpPr>
        <p:spPr bwMode="auto">
          <a:xfrm>
            <a:off x="3129859" y="2494722"/>
            <a:ext cx="1197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000"/>
                </a:solidFill>
                <a:effectLst/>
                <a:uLnTx/>
                <a:uFillTx/>
                <a:latin typeface="Arial" pitchFamily="34" charset="0"/>
                <a:ea typeface="+mn-ea"/>
                <a:cs typeface="Arial" pitchFamily="34" charset="0"/>
              </a:rPr>
              <a:t>250% FPL</a:t>
            </a:r>
            <a:endPar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6" name="Line 14"/>
          <p:cNvSpPr>
            <a:spLocks noChangeShapeType="1"/>
          </p:cNvSpPr>
          <p:nvPr/>
        </p:nvSpPr>
        <p:spPr bwMode="auto">
          <a:xfrm>
            <a:off x="3540163" y="1905272"/>
            <a:ext cx="91630" cy="541952"/>
          </a:xfrm>
          <a:prstGeom prst="line">
            <a:avLst/>
          </a:prstGeom>
          <a:noFill/>
          <a:ln w="9525" cmpd="sng">
            <a:solidFill>
              <a:srgbClr val="006000"/>
            </a:solidFill>
            <a:prstDash val="solid"/>
            <a:round/>
            <a:headEnd type="triangle" w="lg" len="lg"/>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691203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093286" y="572088"/>
            <a:ext cx="7742614" cy="5425821"/>
          </a:xfrm>
          <a:prstGeom prst="rect">
            <a:avLst/>
          </a:prstGeom>
          <a:solidFill>
            <a:srgbClr val="FFFFFF"/>
          </a:solidFill>
          <a:ln w="15875">
            <a:solidFill>
              <a:srgbClr val="FFFFFF"/>
            </a:solidFill>
            <a:prstDash val="solid"/>
            <a:miter lim="800000"/>
            <a:headEnd/>
            <a:tailEnd/>
          </a:ln>
        </p:spPr>
        <p:txBody>
          <a:bodyPr vert="horz" wrap="square" lIns="99386" tIns="49693" rIns="99386" bIns="49693" numCol="1" anchor="t" anchorCtr="0" compatLnSpc="1">
            <a:prstTxWarp prst="textNoShape">
              <a:avLst/>
            </a:prstTxWarp>
          </a:bodyPr>
          <a:lstStyle/>
          <a:p>
            <a:endParaRPr lang="en-US"/>
          </a:p>
        </p:txBody>
      </p:sp>
      <p:sp>
        <p:nvSpPr>
          <p:cNvPr id="7" name="Line 7"/>
          <p:cNvSpPr>
            <a:spLocks noChangeShapeType="1"/>
          </p:cNvSpPr>
          <p:nvPr/>
        </p:nvSpPr>
        <p:spPr bwMode="auto">
          <a:xfrm>
            <a:off x="1093286" y="4698792"/>
            <a:ext cx="7749441"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 name="Line 8"/>
          <p:cNvSpPr>
            <a:spLocks noChangeShapeType="1"/>
          </p:cNvSpPr>
          <p:nvPr/>
        </p:nvSpPr>
        <p:spPr bwMode="auto">
          <a:xfrm>
            <a:off x="1093286" y="3567756"/>
            <a:ext cx="7749441"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9" name="Line 9"/>
          <p:cNvSpPr>
            <a:spLocks noChangeShapeType="1"/>
          </p:cNvSpPr>
          <p:nvPr/>
        </p:nvSpPr>
        <p:spPr bwMode="auto">
          <a:xfrm>
            <a:off x="1093286" y="2441972"/>
            <a:ext cx="7749441"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 name="Line 10"/>
          <p:cNvSpPr>
            <a:spLocks noChangeShapeType="1"/>
          </p:cNvSpPr>
          <p:nvPr/>
        </p:nvSpPr>
        <p:spPr bwMode="auto">
          <a:xfrm>
            <a:off x="1093286" y="1312688"/>
            <a:ext cx="7749441"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 name="Line 11"/>
          <p:cNvSpPr>
            <a:spLocks noChangeShapeType="1"/>
          </p:cNvSpPr>
          <p:nvPr/>
        </p:nvSpPr>
        <p:spPr bwMode="auto">
          <a:xfrm>
            <a:off x="5338410" y="1373966"/>
            <a:ext cx="1507215" cy="364173"/>
          </a:xfrm>
          <a:prstGeom prst="line">
            <a:avLst/>
          </a:prstGeom>
          <a:noFill/>
          <a:ln w="3016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 name="Oval 12"/>
          <p:cNvSpPr>
            <a:spLocks noChangeArrowheads="1"/>
          </p:cNvSpPr>
          <p:nvPr/>
        </p:nvSpPr>
        <p:spPr bwMode="auto">
          <a:xfrm>
            <a:off x="5278669" y="1312690"/>
            <a:ext cx="119485" cy="117306"/>
          </a:xfrm>
          <a:prstGeom prst="ellipse">
            <a:avLst/>
          </a:prstGeom>
          <a:solidFill>
            <a:srgbClr val="1A476F"/>
          </a:solidFill>
          <a:ln w="20638">
            <a:solidFill>
              <a:srgbClr val="1A476F"/>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3" name="Oval 13"/>
          <p:cNvSpPr>
            <a:spLocks noChangeArrowheads="1"/>
          </p:cNvSpPr>
          <p:nvPr/>
        </p:nvSpPr>
        <p:spPr bwMode="auto">
          <a:xfrm>
            <a:off x="6784175" y="1675111"/>
            <a:ext cx="116071" cy="124309"/>
          </a:xfrm>
          <a:prstGeom prst="ellipse">
            <a:avLst/>
          </a:prstGeom>
          <a:solidFill>
            <a:srgbClr val="1A476F"/>
          </a:solidFill>
          <a:ln w="20638">
            <a:solidFill>
              <a:srgbClr val="1A476F"/>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4" name="Line 14"/>
          <p:cNvSpPr>
            <a:spLocks noChangeShapeType="1"/>
          </p:cNvSpPr>
          <p:nvPr/>
        </p:nvSpPr>
        <p:spPr bwMode="auto">
          <a:xfrm>
            <a:off x="4034319" y="1267168"/>
            <a:ext cx="1877618" cy="397439"/>
          </a:xfrm>
          <a:prstGeom prst="line">
            <a:avLst/>
          </a:prstGeom>
          <a:noFill/>
          <a:ln w="30163">
            <a:solidFill>
              <a:srgbClr val="90353B"/>
            </a:solidFill>
            <a:prstDash val="dash"/>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 name="Oval 15"/>
          <p:cNvSpPr>
            <a:spLocks noChangeArrowheads="1"/>
          </p:cNvSpPr>
          <p:nvPr/>
        </p:nvSpPr>
        <p:spPr bwMode="auto">
          <a:xfrm>
            <a:off x="3974576" y="1205888"/>
            <a:ext cx="114363" cy="122558"/>
          </a:xfrm>
          <a:prstGeom prst="ellipse">
            <a:avLst/>
          </a:prstGeom>
          <a:solidFill>
            <a:srgbClr val="90353B"/>
          </a:solidFill>
          <a:ln w="20638">
            <a:solidFill>
              <a:srgbClr val="90353B"/>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6" name="Oval 16"/>
          <p:cNvSpPr>
            <a:spLocks noChangeArrowheads="1"/>
          </p:cNvSpPr>
          <p:nvPr/>
        </p:nvSpPr>
        <p:spPr bwMode="auto">
          <a:xfrm>
            <a:off x="5852196" y="1603327"/>
            <a:ext cx="119485" cy="122558"/>
          </a:xfrm>
          <a:prstGeom prst="ellipse">
            <a:avLst/>
          </a:prstGeom>
          <a:solidFill>
            <a:srgbClr val="90353B"/>
          </a:solidFill>
          <a:ln w="20638">
            <a:solidFill>
              <a:srgbClr val="90353B"/>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7" name="Line 17"/>
          <p:cNvSpPr>
            <a:spLocks noChangeShapeType="1"/>
          </p:cNvSpPr>
          <p:nvPr/>
        </p:nvSpPr>
        <p:spPr bwMode="auto">
          <a:xfrm>
            <a:off x="3063078" y="1743392"/>
            <a:ext cx="1145346" cy="168080"/>
          </a:xfrm>
          <a:prstGeom prst="line">
            <a:avLst/>
          </a:prstGeom>
          <a:noFill/>
          <a:ln w="30163">
            <a:solidFill>
              <a:srgbClr val="006000"/>
            </a:solidFill>
            <a:prstDash val="dash"/>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 name="Oval 18"/>
          <p:cNvSpPr>
            <a:spLocks noChangeArrowheads="1"/>
          </p:cNvSpPr>
          <p:nvPr/>
        </p:nvSpPr>
        <p:spPr bwMode="auto">
          <a:xfrm>
            <a:off x="3003338" y="1682114"/>
            <a:ext cx="119485" cy="117306"/>
          </a:xfrm>
          <a:prstGeom prst="ellipse">
            <a:avLst/>
          </a:prstGeom>
          <a:solidFill>
            <a:srgbClr val="006000"/>
          </a:solidFill>
          <a:ln w="20638">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19" name="Oval 19"/>
          <p:cNvSpPr>
            <a:spLocks noChangeArrowheads="1"/>
          </p:cNvSpPr>
          <p:nvPr/>
        </p:nvSpPr>
        <p:spPr bwMode="auto">
          <a:xfrm>
            <a:off x="4148683" y="1850194"/>
            <a:ext cx="121191" cy="122558"/>
          </a:xfrm>
          <a:prstGeom prst="ellipse">
            <a:avLst/>
          </a:prstGeom>
          <a:solidFill>
            <a:srgbClr val="006000"/>
          </a:solidFill>
          <a:ln w="20638">
            <a:solidFill>
              <a:srgbClr val="006000"/>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30" name="Line 30"/>
          <p:cNvSpPr>
            <a:spLocks noChangeShapeType="1"/>
          </p:cNvSpPr>
          <p:nvPr/>
        </p:nvSpPr>
        <p:spPr bwMode="auto">
          <a:xfrm flipV="1">
            <a:off x="1093286" y="572088"/>
            <a:ext cx="0" cy="543107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1" name="Line 31"/>
          <p:cNvSpPr>
            <a:spLocks noChangeShapeType="1"/>
          </p:cNvSpPr>
          <p:nvPr/>
        </p:nvSpPr>
        <p:spPr bwMode="auto">
          <a:xfrm flipH="1">
            <a:off x="984043" y="5824575"/>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2" name="Rectangle 32"/>
          <p:cNvSpPr>
            <a:spLocks noChangeArrowheads="1"/>
          </p:cNvSpPr>
          <p:nvPr/>
        </p:nvSpPr>
        <p:spPr bwMode="auto">
          <a:xfrm rot="16200000">
            <a:off x="716028" y="5594021"/>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0</a:t>
            </a:r>
            <a:endParaRPr lang="en-US" altLang="en-US" sz="2000"/>
          </a:p>
        </p:txBody>
      </p:sp>
      <p:sp>
        <p:nvSpPr>
          <p:cNvPr id="33" name="Line 33"/>
          <p:cNvSpPr>
            <a:spLocks noChangeShapeType="1"/>
          </p:cNvSpPr>
          <p:nvPr/>
        </p:nvSpPr>
        <p:spPr bwMode="auto">
          <a:xfrm flipH="1">
            <a:off x="984043" y="4698792"/>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4" name="Rectangle 34"/>
          <p:cNvSpPr>
            <a:spLocks noChangeArrowheads="1"/>
          </p:cNvSpPr>
          <p:nvPr/>
        </p:nvSpPr>
        <p:spPr bwMode="auto">
          <a:xfrm rot="16200000">
            <a:off x="558079" y="4466487"/>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100</a:t>
            </a:r>
            <a:endParaRPr lang="en-US" altLang="en-US" sz="2000"/>
          </a:p>
        </p:txBody>
      </p:sp>
      <p:sp>
        <p:nvSpPr>
          <p:cNvPr id="35" name="Line 35"/>
          <p:cNvSpPr>
            <a:spLocks noChangeShapeType="1"/>
          </p:cNvSpPr>
          <p:nvPr/>
        </p:nvSpPr>
        <p:spPr bwMode="auto">
          <a:xfrm flipH="1">
            <a:off x="984043" y="3567756"/>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6" name="Rectangle 36"/>
          <p:cNvSpPr>
            <a:spLocks noChangeArrowheads="1"/>
          </p:cNvSpPr>
          <p:nvPr/>
        </p:nvSpPr>
        <p:spPr bwMode="auto">
          <a:xfrm rot="16200000">
            <a:off x="558079" y="3337202"/>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200</a:t>
            </a:r>
            <a:endParaRPr lang="en-US" altLang="en-US" sz="2000"/>
          </a:p>
        </p:txBody>
      </p:sp>
      <p:sp>
        <p:nvSpPr>
          <p:cNvPr id="37" name="Line 37"/>
          <p:cNvSpPr>
            <a:spLocks noChangeShapeType="1"/>
          </p:cNvSpPr>
          <p:nvPr/>
        </p:nvSpPr>
        <p:spPr bwMode="auto">
          <a:xfrm flipH="1">
            <a:off x="984043" y="2441972"/>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8" name="Rectangle 38"/>
          <p:cNvSpPr>
            <a:spLocks noChangeArrowheads="1"/>
          </p:cNvSpPr>
          <p:nvPr/>
        </p:nvSpPr>
        <p:spPr bwMode="auto">
          <a:xfrm rot="16200000">
            <a:off x="559786" y="2211418"/>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300</a:t>
            </a:r>
            <a:endParaRPr lang="en-US" altLang="en-US" sz="2000"/>
          </a:p>
        </p:txBody>
      </p:sp>
      <p:sp>
        <p:nvSpPr>
          <p:cNvPr id="39" name="Line 39"/>
          <p:cNvSpPr>
            <a:spLocks noChangeShapeType="1"/>
          </p:cNvSpPr>
          <p:nvPr/>
        </p:nvSpPr>
        <p:spPr bwMode="auto">
          <a:xfrm flipH="1">
            <a:off x="984043" y="1312688"/>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0" name="Rectangle 40"/>
          <p:cNvSpPr>
            <a:spLocks noChangeArrowheads="1"/>
          </p:cNvSpPr>
          <p:nvPr/>
        </p:nvSpPr>
        <p:spPr bwMode="auto">
          <a:xfrm rot="16200000">
            <a:off x="559786" y="1080383"/>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400</a:t>
            </a:r>
            <a:endParaRPr lang="en-US" altLang="en-US" sz="2000"/>
          </a:p>
        </p:txBody>
      </p:sp>
      <p:sp>
        <p:nvSpPr>
          <p:cNvPr id="41" name="Line 41"/>
          <p:cNvSpPr>
            <a:spLocks noChangeShapeType="1"/>
          </p:cNvSpPr>
          <p:nvPr/>
        </p:nvSpPr>
        <p:spPr bwMode="auto">
          <a:xfrm flipH="1">
            <a:off x="984043" y="5824575"/>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2" name="Line 42"/>
          <p:cNvSpPr>
            <a:spLocks noChangeShapeType="1"/>
          </p:cNvSpPr>
          <p:nvPr/>
        </p:nvSpPr>
        <p:spPr bwMode="auto">
          <a:xfrm flipH="1">
            <a:off x="984043" y="4698792"/>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3" name="Line 43"/>
          <p:cNvSpPr>
            <a:spLocks noChangeShapeType="1"/>
          </p:cNvSpPr>
          <p:nvPr/>
        </p:nvSpPr>
        <p:spPr bwMode="auto">
          <a:xfrm flipH="1">
            <a:off x="984043" y="3567756"/>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4" name="Line 44"/>
          <p:cNvSpPr>
            <a:spLocks noChangeShapeType="1"/>
          </p:cNvSpPr>
          <p:nvPr/>
        </p:nvSpPr>
        <p:spPr bwMode="auto">
          <a:xfrm flipH="1">
            <a:off x="984043" y="2441972"/>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5" name="Line 45"/>
          <p:cNvSpPr>
            <a:spLocks noChangeShapeType="1"/>
          </p:cNvSpPr>
          <p:nvPr/>
        </p:nvSpPr>
        <p:spPr bwMode="auto">
          <a:xfrm flipH="1">
            <a:off x="984043" y="1312688"/>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6" name="Line 46"/>
          <p:cNvSpPr>
            <a:spLocks noChangeShapeType="1"/>
          </p:cNvSpPr>
          <p:nvPr/>
        </p:nvSpPr>
        <p:spPr bwMode="auto">
          <a:xfrm flipH="1">
            <a:off x="984043" y="752422"/>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7" name="Rectangle 47"/>
          <p:cNvSpPr>
            <a:spLocks noChangeArrowheads="1"/>
          </p:cNvSpPr>
          <p:nvPr/>
        </p:nvSpPr>
        <p:spPr bwMode="auto">
          <a:xfrm rot="16200000">
            <a:off x="-260911" y="3062322"/>
            <a:ext cx="15084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dirty="0">
                <a:solidFill>
                  <a:srgbClr val="000000"/>
                </a:solidFill>
              </a:rPr>
              <a:t>$ per month</a:t>
            </a:r>
            <a:endParaRPr lang="en-US" altLang="en-US" sz="2000" dirty="0"/>
          </a:p>
        </p:txBody>
      </p:sp>
      <p:sp>
        <p:nvSpPr>
          <p:cNvPr id="48" name="Line 48"/>
          <p:cNvSpPr>
            <a:spLocks noChangeShapeType="1"/>
          </p:cNvSpPr>
          <p:nvPr/>
        </p:nvSpPr>
        <p:spPr bwMode="auto">
          <a:xfrm>
            <a:off x="1093286" y="6003160"/>
            <a:ext cx="7749441"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9" name="Line 49"/>
          <p:cNvSpPr>
            <a:spLocks noChangeShapeType="1"/>
          </p:cNvSpPr>
          <p:nvPr/>
        </p:nvSpPr>
        <p:spPr bwMode="auto">
          <a:xfrm>
            <a:off x="1267392" y="600316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0" name="Rectangle 50"/>
          <p:cNvSpPr>
            <a:spLocks noChangeArrowheads="1"/>
          </p:cNvSpPr>
          <p:nvPr/>
        </p:nvSpPr>
        <p:spPr bwMode="auto">
          <a:xfrm>
            <a:off x="1153029" y="617124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.2</a:t>
            </a:r>
            <a:endParaRPr lang="en-US" altLang="en-US" sz="2000"/>
          </a:p>
        </p:txBody>
      </p:sp>
      <p:sp>
        <p:nvSpPr>
          <p:cNvPr id="51" name="Line 51"/>
          <p:cNvSpPr>
            <a:spLocks noChangeShapeType="1"/>
          </p:cNvSpPr>
          <p:nvPr/>
        </p:nvSpPr>
        <p:spPr bwMode="auto">
          <a:xfrm>
            <a:off x="2189132" y="600316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2" name="Rectangle 52"/>
          <p:cNvSpPr>
            <a:spLocks noChangeArrowheads="1"/>
          </p:cNvSpPr>
          <p:nvPr/>
        </p:nvSpPr>
        <p:spPr bwMode="auto">
          <a:xfrm>
            <a:off x="2074769" y="617124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.3</a:t>
            </a:r>
            <a:endParaRPr lang="en-US" altLang="en-US" sz="2000"/>
          </a:p>
        </p:txBody>
      </p:sp>
      <p:sp>
        <p:nvSpPr>
          <p:cNvPr id="53" name="Line 53"/>
          <p:cNvSpPr>
            <a:spLocks noChangeShapeType="1"/>
          </p:cNvSpPr>
          <p:nvPr/>
        </p:nvSpPr>
        <p:spPr bwMode="auto">
          <a:xfrm>
            <a:off x="3117700" y="600316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4" name="Rectangle 54"/>
          <p:cNvSpPr>
            <a:spLocks noChangeArrowheads="1"/>
          </p:cNvSpPr>
          <p:nvPr/>
        </p:nvSpPr>
        <p:spPr bwMode="auto">
          <a:xfrm>
            <a:off x="3003336" y="617124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.4</a:t>
            </a:r>
            <a:endParaRPr lang="en-US" altLang="en-US" sz="2000"/>
          </a:p>
        </p:txBody>
      </p:sp>
      <p:sp>
        <p:nvSpPr>
          <p:cNvPr id="55" name="Line 55"/>
          <p:cNvSpPr>
            <a:spLocks noChangeShapeType="1"/>
          </p:cNvSpPr>
          <p:nvPr/>
        </p:nvSpPr>
        <p:spPr bwMode="auto">
          <a:xfrm>
            <a:off x="4039439" y="600316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6" name="Rectangle 56"/>
          <p:cNvSpPr>
            <a:spLocks noChangeArrowheads="1"/>
          </p:cNvSpPr>
          <p:nvPr/>
        </p:nvSpPr>
        <p:spPr bwMode="auto">
          <a:xfrm>
            <a:off x="3925076" y="617124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.5</a:t>
            </a:r>
            <a:endParaRPr lang="en-US" altLang="en-US" sz="2000"/>
          </a:p>
        </p:txBody>
      </p:sp>
      <p:sp>
        <p:nvSpPr>
          <p:cNvPr id="57" name="Line 57"/>
          <p:cNvSpPr>
            <a:spLocks noChangeShapeType="1"/>
          </p:cNvSpPr>
          <p:nvPr/>
        </p:nvSpPr>
        <p:spPr bwMode="auto">
          <a:xfrm>
            <a:off x="4968007" y="600316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8" name="Rectangle 58"/>
          <p:cNvSpPr>
            <a:spLocks noChangeArrowheads="1"/>
          </p:cNvSpPr>
          <p:nvPr/>
        </p:nvSpPr>
        <p:spPr bwMode="auto">
          <a:xfrm>
            <a:off x="4853643" y="617124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.6</a:t>
            </a:r>
            <a:endParaRPr lang="en-US" altLang="en-US" sz="2000"/>
          </a:p>
        </p:txBody>
      </p:sp>
      <p:sp>
        <p:nvSpPr>
          <p:cNvPr id="59" name="Line 59"/>
          <p:cNvSpPr>
            <a:spLocks noChangeShapeType="1"/>
          </p:cNvSpPr>
          <p:nvPr/>
        </p:nvSpPr>
        <p:spPr bwMode="auto">
          <a:xfrm>
            <a:off x="5894868" y="600316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0" name="Rectangle 60"/>
          <p:cNvSpPr>
            <a:spLocks noChangeArrowheads="1"/>
          </p:cNvSpPr>
          <p:nvPr/>
        </p:nvSpPr>
        <p:spPr bwMode="auto">
          <a:xfrm>
            <a:off x="5780503" y="617124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.7</a:t>
            </a:r>
            <a:endParaRPr lang="en-US" altLang="en-US" sz="2000"/>
          </a:p>
        </p:txBody>
      </p:sp>
      <p:sp>
        <p:nvSpPr>
          <p:cNvPr id="61" name="Line 61"/>
          <p:cNvSpPr>
            <a:spLocks noChangeShapeType="1"/>
          </p:cNvSpPr>
          <p:nvPr/>
        </p:nvSpPr>
        <p:spPr bwMode="auto">
          <a:xfrm>
            <a:off x="6818314" y="600316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2" name="Rectangle 62"/>
          <p:cNvSpPr>
            <a:spLocks noChangeArrowheads="1"/>
          </p:cNvSpPr>
          <p:nvPr/>
        </p:nvSpPr>
        <p:spPr bwMode="auto">
          <a:xfrm>
            <a:off x="6702243" y="617124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.8</a:t>
            </a:r>
            <a:endParaRPr lang="en-US" altLang="en-US" sz="2000"/>
          </a:p>
        </p:txBody>
      </p:sp>
      <p:sp>
        <p:nvSpPr>
          <p:cNvPr id="63" name="Line 63"/>
          <p:cNvSpPr>
            <a:spLocks noChangeShapeType="1"/>
          </p:cNvSpPr>
          <p:nvPr/>
        </p:nvSpPr>
        <p:spPr bwMode="auto">
          <a:xfrm>
            <a:off x="7745175" y="600316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4" name="Rectangle 64"/>
          <p:cNvSpPr>
            <a:spLocks noChangeArrowheads="1"/>
          </p:cNvSpPr>
          <p:nvPr/>
        </p:nvSpPr>
        <p:spPr bwMode="auto">
          <a:xfrm>
            <a:off x="7630810" y="6171241"/>
            <a:ext cx="23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.9</a:t>
            </a:r>
            <a:endParaRPr lang="en-US" altLang="en-US" sz="2000"/>
          </a:p>
        </p:txBody>
      </p:sp>
      <p:sp>
        <p:nvSpPr>
          <p:cNvPr id="65" name="Line 65"/>
          <p:cNvSpPr>
            <a:spLocks noChangeShapeType="1"/>
          </p:cNvSpPr>
          <p:nvPr/>
        </p:nvSpPr>
        <p:spPr bwMode="auto">
          <a:xfrm>
            <a:off x="8666915" y="6003160"/>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6" name="Rectangle 66"/>
          <p:cNvSpPr>
            <a:spLocks noChangeArrowheads="1"/>
          </p:cNvSpPr>
          <p:nvPr/>
        </p:nvSpPr>
        <p:spPr bwMode="auto">
          <a:xfrm>
            <a:off x="8591810" y="6171241"/>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200">
                <a:solidFill>
                  <a:srgbClr val="000000"/>
                </a:solidFill>
              </a:rPr>
              <a:t>1</a:t>
            </a:r>
            <a:endParaRPr lang="en-US" altLang="en-US" sz="2000"/>
          </a:p>
        </p:txBody>
      </p:sp>
      <p:sp>
        <p:nvSpPr>
          <p:cNvPr id="67" name="Rectangle 67"/>
          <p:cNvSpPr>
            <a:spLocks noChangeArrowheads="1"/>
          </p:cNvSpPr>
          <p:nvPr/>
        </p:nvSpPr>
        <p:spPr bwMode="auto">
          <a:xfrm>
            <a:off x="3429000" y="6477000"/>
            <a:ext cx="26225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1600" dirty="0">
                <a:solidFill>
                  <a:srgbClr val="000000"/>
                </a:solidFill>
              </a:rPr>
              <a:t>Share with Formal Insurance</a:t>
            </a:r>
            <a:endParaRPr lang="en-US" altLang="en-US" sz="1600" dirty="0"/>
          </a:p>
        </p:txBody>
      </p:sp>
      <p:sp>
        <p:nvSpPr>
          <p:cNvPr id="68" name="Rectangle 26"/>
          <p:cNvSpPr>
            <a:spLocks noChangeArrowheads="1"/>
          </p:cNvSpPr>
          <p:nvPr/>
        </p:nvSpPr>
        <p:spPr bwMode="auto">
          <a:xfrm>
            <a:off x="4864683" y="682823"/>
            <a:ext cx="25267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000" dirty="0">
                <a:solidFill>
                  <a:srgbClr val="000000"/>
                </a:solidFill>
              </a:rPr>
              <a:t>150% FPL Adjustment</a:t>
            </a:r>
            <a:endParaRPr lang="en-US" altLang="en-US" sz="2000" dirty="0"/>
          </a:p>
        </p:txBody>
      </p:sp>
      <p:sp>
        <p:nvSpPr>
          <p:cNvPr id="73" name="Line 14"/>
          <p:cNvSpPr>
            <a:spLocks noChangeShapeType="1"/>
          </p:cNvSpPr>
          <p:nvPr/>
        </p:nvSpPr>
        <p:spPr bwMode="auto">
          <a:xfrm flipV="1">
            <a:off x="4390856" y="836465"/>
            <a:ext cx="344012" cy="283416"/>
          </a:xfrm>
          <a:prstGeom prst="line">
            <a:avLst/>
          </a:prstGeom>
          <a:noFill/>
          <a:ln w="9525" cmpd="sng">
            <a:solidFill>
              <a:schemeClr val="tx1"/>
            </a:solidFill>
            <a:prstDash val="solid"/>
            <a:round/>
            <a:headEnd type="triangle" w="lg" len="lg"/>
            <a:tailEnd type="none"/>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5" name="Line 14"/>
          <p:cNvSpPr>
            <a:spLocks noChangeShapeType="1"/>
          </p:cNvSpPr>
          <p:nvPr/>
        </p:nvSpPr>
        <p:spPr bwMode="auto">
          <a:xfrm>
            <a:off x="3452046" y="969201"/>
            <a:ext cx="1877618" cy="397439"/>
          </a:xfrm>
          <a:prstGeom prst="line">
            <a:avLst/>
          </a:prstGeom>
          <a:noFill/>
          <a:ln w="3016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6" name="Oval 15"/>
          <p:cNvSpPr>
            <a:spLocks noChangeArrowheads="1"/>
          </p:cNvSpPr>
          <p:nvPr/>
        </p:nvSpPr>
        <p:spPr bwMode="auto">
          <a:xfrm>
            <a:off x="3402651" y="915251"/>
            <a:ext cx="114363" cy="122558"/>
          </a:xfrm>
          <a:prstGeom prst="ellipse">
            <a:avLst/>
          </a:prstGeom>
          <a:solidFill>
            <a:srgbClr val="1A476F"/>
          </a:solidFill>
          <a:ln w="20638">
            <a:solidFill>
              <a:srgbClr val="1A476F"/>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77" name="Line 17"/>
          <p:cNvSpPr>
            <a:spLocks noChangeShapeType="1"/>
          </p:cNvSpPr>
          <p:nvPr/>
        </p:nvSpPr>
        <p:spPr bwMode="auto">
          <a:xfrm>
            <a:off x="2298165" y="799154"/>
            <a:ext cx="1145346" cy="168080"/>
          </a:xfrm>
          <a:prstGeom prst="line">
            <a:avLst/>
          </a:prstGeom>
          <a:noFill/>
          <a:ln w="3016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8" name="Oval 15"/>
          <p:cNvSpPr>
            <a:spLocks noChangeArrowheads="1"/>
          </p:cNvSpPr>
          <p:nvPr/>
        </p:nvSpPr>
        <p:spPr bwMode="auto">
          <a:xfrm>
            <a:off x="2268599" y="736774"/>
            <a:ext cx="114363" cy="122558"/>
          </a:xfrm>
          <a:prstGeom prst="ellipse">
            <a:avLst/>
          </a:prstGeom>
          <a:solidFill>
            <a:srgbClr val="1A476F"/>
          </a:solidFill>
          <a:ln w="20638">
            <a:solidFill>
              <a:srgbClr val="1A476F"/>
            </a:solidFill>
            <a:prstDash val="solid"/>
            <a:round/>
            <a:headEnd/>
            <a:tailEnd/>
          </a:ln>
        </p:spPr>
        <p:txBody>
          <a:bodyPr vert="horz" wrap="square" lIns="99386" tIns="49693" rIns="99386" bIns="49693" numCol="1" anchor="t" anchorCtr="0" compatLnSpc="1">
            <a:prstTxWarp prst="textNoShape">
              <a:avLst/>
            </a:prstTxWarp>
          </a:bodyPr>
          <a:lstStyle/>
          <a:p>
            <a:endParaRPr lang="en-US"/>
          </a:p>
        </p:txBody>
      </p:sp>
      <p:sp>
        <p:nvSpPr>
          <p:cNvPr id="79" name="Line 14"/>
          <p:cNvSpPr>
            <a:spLocks noChangeShapeType="1"/>
          </p:cNvSpPr>
          <p:nvPr/>
        </p:nvSpPr>
        <p:spPr bwMode="auto">
          <a:xfrm>
            <a:off x="5398153" y="1465886"/>
            <a:ext cx="454042" cy="181212"/>
          </a:xfrm>
          <a:prstGeom prst="line">
            <a:avLst/>
          </a:prstGeom>
          <a:noFill/>
          <a:ln w="9525" cmpd="sng">
            <a:solidFill>
              <a:schemeClr val="tx1"/>
            </a:solidFill>
            <a:prstDash val="solid"/>
            <a:round/>
            <a:headEnd type="triangle" w="lg" len="lg"/>
            <a:tailEnd type="none"/>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0" name="Line 14"/>
          <p:cNvSpPr>
            <a:spLocks noChangeShapeType="1"/>
          </p:cNvSpPr>
          <p:nvPr/>
        </p:nvSpPr>
        <p:spPr bwMode="auto">
          <a:xfrm>
            <a:off x="2384644" y="904959"/>
            <a:ext cx="608557" cy="710946"/>
          </a:xfrm>
          <a:prstGeom prst="line">
            <a:avLst/>
          </a:prstGeom>
          <a:noFill/>
          <a:ln w="9525" cmpd="sng">
            <a:solidFill>
              <a:schemeClr val="tx1"/>
            </a:solidFill>
            <a:prstDash val="solid"/>
            <a:round/>
            <a:headEnd type="triangle" w="lg" len="lg"/>
            <a:tailEnd type="none"/>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1" name="Line 14"/>
          <p:cNvSpPr>
            <a:spLocks noChangeShapeType="1"/>
          </p:cNvSpPr>
          <p:nvPr/>
        </p:nvSpPr>
        <p:spPr bwMode="auto">
          <a:xfrm>
            <a:off x="3540163" y="1065930"/>
            <a:ext cx="608519" cy="723092"/>
          </a:xfrm>
          <a:prstGeom prst="line">
            <a:avLst/>
          </a:prstGeom>
          <a:noFill/>
          <a:ln w="9525" cmpd="sng">
            <a:solidFill>
              <a:schemeClr val="tx1"/>
            </a:solidFill>
            <a:prstDash val="solid"/>
            <a:round/>
            <a:headEnd type="triangle" w="lg" len="lg"/>
            <a:tailEnd type="none"/>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3" name="Line 14"/>
          <p:cNvSpPr>
            <a:spLocks noChangeShapeType="1"/>
          </p:cNvSpPr>
          <p:nvPr/>
        </p:nvSpPr>
        <p:spPr bwMode="auto">
          <a:xfrm>
            <a:off x="3635751" y="1065929"/>
            <a:ext cx="362722" cy="201238"/>
          </a:xfrm>
          <a:prstGeom prst="line">
            <a:avLst/>
          </a:prstGeom>
          <a:noFill/>
          <a:ln w="9525" cmpd="sng">
            <a:solidFill>
              <a:schemeClr val="tx1"/>
            </a:solidFill>
            <a:prstDash val="solid"/>
            <a:round/>
            <a:headEnd type="triangle" w="lg" len="lg"/>
            <a:tailEnd type="none"/>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4" name="Rectangle 59"/>
          <p:cNvSpPr>
            <a:spLocks noChangeArrowheads="1"/>
          </p:cNvSpPr>
          <p:nvPr/>
        </p:nvSpPr>
        <p:spPr bwMode="auto">
          <a:xfrm>
            <a:off x="1139411" y="165651"/>
            <a:ext cx="71739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700" dirty="0">
                <a:solidFill>
                  <a:schemeClr val="accent1"/>
                </a:solidFill>
              </a:rPr>
              <a:t>Average Cost (Adjusted to 150% FPL)</a:t>
            </a:r>
            <a:endParaRPr kumimoji="0" lang="en-US" altLang="en-US" sz="1800" b="0" i="0" u="none" strike="noStrike" cap="none" normalizeH="0" baseline="0" dirty="0">
              <a:ln>
                <a:noFill/>
              </a:ln>
              <a:solidFill>
                <a:schemeClr val="accent1"/>
              </a:solidFill>
              <a:effectLst/>
            </a:endParaRPr>
          </a:p>
        </p:txBody>
      </p:sp>
      <p:sp>
        <p:nvSpPr>
          <p:cNvPr id="82" name="Rectangle 26"/>
          <p:cNvSpPr>
            <a:spLocks noChangeArrowheads="1"/>
          </p:cNvSpPr>
          <p:nvPr/>
        </p:nvSpPr>
        <p:spPr bwMode="auto">
          <a:xfrm>
            <a:off x="7176022" y="1549913"/>
            <a:ext cx="1228096" cy="40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600" dirty="0"/>
              <a:t>Average</a:t>
            </a:r>
            <a:endParaRPr lang="en-US" altLang="en-US" sz="2000" dirty="0"/>
          </a:p>
        </p:txBody>
      </p:sp>
      <p:sp>
        <p:nvSpPr>
          <p:cNvPr id="84" name="Rectangle 27"/>
          <p:cNvSpPr>
            <a:spLocks noChangeArrowheads="1"/>
          </p:cNvSpPr>
          <p:nvPr/>
        </p:nvSpPr>
        <p:spPr bwMode="auto">
          <a:xfrm>
            <a:off x="7176023" y="1884321"/>
            <a:ext cx="686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600" dirty="0"/>
              <a:t>Cost</a:t>
            </a:r>
            <a:endParaRPr lang="en-US" altLang="en-US" sz="2000" dirty="0"/>
          </a:p>
        </p:txBody>
      </p:sp>
      <p:sp>
        <p:nvSpPr>
          <p:cNvPr id="69" name="Rectangle 26"/>
          <p:cNvSpPr>
            <a:spLocks noChangeArrowheads="1"/>
          </p:cNvSpPr>
          <p:nvPr/>
        </p:nvSpPr>
        <p:spPr bwMode="auto">
          <a:xfrm>
            <a:off x="4654752" y="1935023"/>
            <a:ext cx="1197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93861"/>
            <a:r>
              <a:rPr lang="en-US" altLang="en-US" sz="2000" dirty="0">
                <a:solidFill>
                  <a:srgbClr val="90353B"/>
                </a:solidFill>
              </a:rPr>
              <a:t>200% FPL</a:t>
            </a:r>
          </a:p>
        </p:txBody>
      </p:sp>
      <p:sp>
        <p:nvSpPr>
          <p:cNvPr id="72" name="Line 14"/>
          <p:cNvSpPr>
            <a:spLocks noChangeShapeType="1"/>
          </p:cNvSpPr>
          <p:nvPr/>
        </p:nvSpPr>
        <p:spPr bwMode="auto">
          <a:xfrm>
            <a:off x="4845326" y="1539484"/>
            <a:ext cx="147229" cy="355421"/>
          </a:xfrm>
          <a:prstGeom prst="line">
            <a:avLst/>
          </a:prstGeom>
          <a:noFill/>
          <a:ln w="9525" cmpd="sng">
            <a:solidFill>
              <a:srgbClr val="90353B"/>
            </a:solidFill>
            <a:prstDash val="solid"/>
            <a:round/>
            <a:headEnd type="triangle" w="lg" len="lg"/>
            <a:tailEnd type="none"/>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5" name="Rectangle 31"/>
          <p:cNvSpPr>
            <a:spLocks noChangeArrowheads="1"/>
          </p:cNvSpPr>
          <p:nvPr/>
        </p:nvSpPr>
        <p:spPr bwMode="auto">
          <a:xfrm>
            <a:off x="3129859" y="2494722"/>
            <a:ext cx="1197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6000"/>
                </a:solidFill>
                <a:effectLst/>
                <a:uLnTx/>
                <a:uFillTx/>
                <a:latin typeface="Arial" pitchFamily="34" charset="0"/>
                <a:ea typeface="+mn-ea"/>
                <a:cs typeface="Arial" pitchFamily="34" charset="0"/>
              </a:rPr>
              <a:t>250% FPL</a:t>
            </a:r>
            <a:endParaRPr kumimoji="0" lang="en-US" alt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6" name="Line 14"/>
          <p:cNvSpPr>
            <a:spLocks noChangeShapeType="1"/>
          </p:cNvSpPr>
          <p:nvPr/>
        </p:nvSpPr>
        <p:spPr bwMode="auto">
          <a:xfrm>
            <a:off x="3540163" y="1905272"/>
            <a:ext cx="91630" cy="541952"/>
          </a:xfrm>
          <a:prstGeom prst="line">
            <a:avLst/>
          </a:prstGeom>
          <a:noFill/>
          <a:ln w="9525" cmpd="sng">
            <a:solidFill>
              <a:srgbClr val="006000"/>
            </a:solidFill>
            <a:prstDash val="solid"/>
            <a:round/>
            <a:headEnd type="triangle" w="lg" len="lg"/>
            <a:tailEnd type="non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0191806"/>
      </p:ext>
    </p:extLst>
  </p:cSld>
  <p:clrMapOvr>
    <a:masterClrMapping/>
  </p:clrMapOvr>
</p:sld>
</file>

<file path=ppt/theme/theme1.xml><?xml version="1.0" encoding="utf-8"?>
<a:theme xmlns:a="http://schemas.openxmlformats.org/drawingml/2006/main" name="Finkelstein_IDSS_Dec_2016_final">
  <a:themeElements>
    <a:clrScheme name="J-PAL Color Palette">
      <a:dk1>
        <a:srgbClr val="000000"/>
      </a:dk1>
      <a:lt1>
        <a:srgbClr val="FFFFFF"/>
      </a:lt1>
      <a:dk2>
        <a:srgbClr val="919191"/>
      </a:dk2>
      <a:lt2>
        <a:srgbClr val="CACACA"/>
      </a:lt2>
      <a:accent1>
        <a:srgbClr val="E35925"/>
      </a:accent1>
      <a:accent2>
        <a:srgbClr val="2FAA9F"/>
      </a:accent2>
      <a:accent3>
        <a:srgbClr val="F4C300"/>
      </a:accent3>
      <a:accent4>
        <a:srgbClr val="4A9C65"/>
      </a:accent4>
      <a:accent5>
        <a:srgbClr val="2D616E"/>
      </a:accent5>
      <a:accent6>
        <a:srgbClr val="646464"/>
      </a:accent6>
      <a:hlink>
        <a:srgbClr val="2FAA9F"/>
      </a:hlink>
      <a:folHlink>
        <a:srgbClr val="E3591B"/>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smtClean="0"/>
        </a:defPPr>
      </a:lstStyle>
      <a:style>
        <a:lnRef idx="1">
          <a:schemeClr val="accent1"/>
        </a:lnRef>
        <a:fillRef idx="3">
          <a:schemeClr val="accent1"/>
        </a:fillRef>
        <a:effectRef idx="2">
          <a:schemeClr val="accent1"/>
        </a:effectRef>
        <a:fontRef idx="minor">
          <a:schemeClr val="lt1"/>
        </a:fontRef>
      </a:style>
    </a:spDef>
    <a:lnDef>
      <a:spPr>
        <a:ln w="3175">
          <a:solidFill>
            <a:schemeClr val="accent1"/>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80755</TotalTime>
  <Words>11901</Words>
  <Application>Microsoft Office PowerPoint</Application>
  <PresentationFormat>On-screen Show (4:3)</PresentationFormat>
  <Paragraphs>1427</Paragraphs>
  <Slides>132</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41" baseType="lpstr">
      <vt:lpstr>Arial</vt:lpstr>
      <vt:lpstr>Calibri</vt:lpstr>
      <vt:lpstr>Cambria Math</vt:lpstr>
      <vt:lpstr>Century Gothic</vt:lpstr>
      <vt:lpstr>Garamond</vt:lpstr>
      <vt:lpstr>Wingdings</vt:lpstr>
      <vt:lpstr>Wingdings 2</vt:lpstr>
      <vt:lpstr>Finkelstein_IDSS_Dec_2016_final</vt:lpstr>
      <vt:lpstr>Equation</vt:lpstr>
      <vt:lpstr>PowerPoint Presentation</vt:lpstr>
      <vt:lpstr>Why Subsidize?</vt:lpstr>
      <vt:lpstr>Health Insurance Coverage Over Time</vt:lpstr>
      <vt:lpstr>Medicaid as Major Form of Redistribution</vt:lpstr>
      <vt:lpstr> Helpful or Harmful: The Debate Over Medicaid </vt:lpstr>
      <vt:lpstr>From Rhetoric to Research</vt:lpstr>
      <vt:lpstr>What Is Medicaid?</vt:lpstr>
      <vt:lpstr>Conjectured impact on health care spending</vt:lpstr>
      <vt:lpstr>Conjectured impact on health care spending</vt:lpstr>
      <vt:lpstr>Possible benefits for health and financial security</vt:lpstr>
      <vt:lpstr>Insurance: A Free Lunch!</vt:lpstr>
      <vt:lpstr>Additional ambiguity when it comes to Medicaid</vt:lpstr>
      <vt:lpstr>How to Measure the Impact of Medicaid?</vt:lpstr>
      <vt:lpstr>Correlation Vs. Causation</vt:lpstr>
      <vt:lpstr>Beyond Causality: The Value of Randomization</vt:lpstr>
      <vt:lpstr>Oregon Health Insurance Experiment</vt:lpstr>
      <vt:lpstr>Oregon Health Insurance Experiment</vt:lpstr>
      <vt:lpstr>Unprecedented Opportunity</vt:lpstr>
      <vt:lpstr>Left No Data Stone Unturned…</vt:lpstr>
      <vt:lpstr>Research: Always An Adventure</vt:lpstr>
      <vt:lpstr>Empirical framework – very simple</vt:lpstr>
      <vt:lpstr>Empirical framework – some comments</vt:lpstr>
      <vt:lpstr>PowerPoint Presentation</vt:lpstr>
      <vt:lpstr>Results after 1-2 Years</vt:lpstr>
      <vt:lpstr>Medicaid Increases Hospital Admissions</vt:lpstr>
      <vt:lpstr>PowerPoint Presentation</vt:lpstr>
      <vt:lpstr>PowerPoint Presentation</vt:lpstr>
      <vt:lpstr>Increase in ER Use Steady Over First Two Years</vt:lpstr>
      <vt:lpstr>(Aside – Value of Administrative Data)</vt:lpstr>
      <vt:lpstr>Is the Increase in ER Use a Puzzle?</vt:lpstr>
      <vt:lpstr>PowerPoint Presentation</vt:lpstr>
      <vt:lpstr>Medicaid Increases Preventive Care</vt:lpstr>
      <vt:lpstr>PowerPoint Presentation</vt:lpstr>
      <vt:lpstr>Health Care Utilization (summary)</vt:lpstr>
      <vt:lpstr>Medicaid Increases Economic Security</vt:lpstr>
      <vt:lpstr>PowerPoint Presentation</vt:lpstr>
      <vt:lpstr>PowerPoint Presentation</vt:lpstr>
      <vt:lpstr>PowerPoint Presentation</vt:lpstr>
      <vt:lpstr>No Detectable Effect On Physical Health</vt:lpstr>
      <vt:lpstr>Medicaid Increases Diagnosis and Medication</vt:lpstr>
      <vt:lpstr>Health Results: Discussion</vt:lpstr>
      <vt:lpstr>Health Insurance and Mortality</vt:lpstr>
      <vt:lpstr>Summary:  Medicaid Effects After 1-2 years</vt:lpstr>
      <vt:lpstr>{Interlude: Key Open Empirical Questions}</vt:lpstr>
      <vt:lpstr>{Interlude: Beyond Mortality}</vt:lpstr>
      <vt:lpstr>Effects of Medicaid on Non-Recipients</vt:lpstr>
      <vt:lpstr>Extrapolating Beyond the Experiment</vt:lpstr>
      <vt:lpstr>Updating Based on Our Findings</vt:lpstr>
      <vt:lpstr>Updating Based on Our Findings</vt:lpstr>
      <vt:lpstr>Tremendous Media Response</vt:lpstr>
      <vt:lpstr>Reframing the Debate</vt:lpstr>
      <vt:lpstr>Beyond Oregon: Where Do We Go from Here?</vt:lpstr>
      <vt:lpstr>Use of RCTs in U.S. Health Care Delivery  (Finkelstein and Taubman, Science 2015)</vt:lpstr>
      <vt:lpstr>Possibility of a New Era</vt:lpstr>
      <vt:lpstr>Potential Challenges to Health Care RCTs </vt:lpstr>
      <vt:lpstr>Potential Challenges to Health Care RCTs </vt:lpstr>
      <vt:lpstr>Reducing Barriers to RCTs in Health Policy </vt:lpstr>
      <vt:lpstr>J-PAL NA US Health Care Delivery Initiative</vt:lpstr>
      <vt:lpstr>J-PAL’s U.S. Health Care Delivery Initiative (HCDI)</vt:lpstr>
      <vt:lpstr>Examples of recent healthcare RCTs</vt:lpstr>
      <vt:lpstr>RCT evidence gets attention</vt:lpstr>
      <vt:lpstr>Recap and Next Steps</vt:lpstr>
      <vt:lpstr>Informal Welfare Analysis Inconclusive</vt:lpstr>
      <vt:lpstr>Part II: What Can We Learn from Formal Welfare Analysis?</vt:lpstr>
      <vt:lpstr>Welfare Analysis: Framework</vt:lpstr>
      <vt:lpstr>Road map</vt:lpstr>
      <vt:lpstr>Benchmark: MVPF </vt:lpstr>
      <vt:lpstr>Medicaid Cost</vt:lpstr>
      <vt:lpstr>Other possible benchmarks</vt:lpstr>
      <vt:lpstr>WTP relative to net cost</vt:lpstr>
      <vt:lpstr>Thus far: two benchmarks</vt:lpstr>
      <vt:lpstr>Other Benchmarks</vt:lpstr>
      <vt:lpstr>Distributional analysis</vt:lpstr>
      <vt:lpstr>Distributional analysis (con’t)</vt:lpstr>
      <vt:lpstr>Social Cost Benefit Test</vt:lpstr>
      <vt:lpstr>Road map</vt:lpstr>
      <vt:lpstr>Two Approaches to Estimating V</vt:lpstr>
      <vt:lpstr>Ex-post and Ex-ante Approaches: Overview</vt:lpstr>
      <vt:lpstr>Links across other lectures</vt:lpstr>
      <vt:lpstr>Two ex-post approaches</vt:lpstr>
      <vt:lpstr>Complete Information Ex-Post Approach</vt:lpstr>
      <vt:lpstr>Complete Information Ex-post Approach</vt:lpstr>
      <vt:lpstr>What Do We Think of this Approach?</vt:lpstr>
      <vt:lpstr>Variant: Optimization Approach</vt:lpstr>
      <vt:lpstr>What Do These Assumptions Buy Us?</vt:lpstr>
      <vt:lpstr>From Marginal to Total Value</vt:lpstr>
      <vt:lpstr>Findings from ex-post approach</vt:lpstr>
      <vt:lpstr>Pros and Cons of Ex-post Approach</vt:lpstr>
      <vt:lpstr>Ex-ante Approach</vt:lpstr>
      <vt:lpstr>Key Assumption: Demand Curve Reveals Value</vt:lpstr>
      <vt:lpstr>Application: Massachusetts</vt:lpstr>
      <vt:lpstr>Quasi-Random Variation in Price</vt:lpstr>
      <vt:lpstr>Price Changes Prompt Coverage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WTP Below Own Costs?</vt:lpstr>
      <vt:lpstr>PowerPoint Presentation</vt:lpstr>
      <vt:lpstr>Summary: Welfare Analysis</vt:lpstr>
      <vt:lpstr>Part III: Implications</vt:lpstr>
      <vt:lpstr>Implications for Redistribution</vt:lpstr>
      <vt:lpstr>Marginal Value of Public Funds</vt:lpstr>
      <vt:lpstr>MVPF of Expanded Subsidies</vt:lpstr>
      <vt:lpstr>MVPF of Expanded Subsidies</vt:lpstr>
      <vt:lpstr>MVPF of Expanded Subsidies</vt:lpstr>
      <vt:lpstr>MVPF of Expanded Subsidies</vt:lpstr>
      <vt:lpstr>Social Cost-Benefit Analysis</vt:lpstr>
      <vt:lpstr>Comment: Recipient vs. Social Value- the Case of Depression</vt:lpstr>
      <vt:lpstr>Comment: Recipient vs. Social Value- the Case of Depression (con’t)</vt:lpstr>
      <vt:lpstr>Medicaid compared to alternative distributional tools?</vt:lpstr>
      <vt:lpstr>Comparison of Distributional Tools</vt:lpstr>
      <vt:lpstr>Ultimate Economic Incidence of “Non-Recipient” Benefits is Key</vt:lpstr>
      <vt:lpstr>Implications: Recap</vt:lpstr>
      <vt:lpstr>Implications: Other Considerations</vt:lpstr>
      <vt:lpstr>Who are The “Non-Recipient” Beneficiaries? Some Anecdotes</vt:lpstr>
      <vt:lpstr>Who are The “Non-Recipient” Beneficiaries? Some Evidence</vt:lpstr>
      <vt:lpstr>Implications for health policy</vt:lpstr>
      <vt:lpstr>Samaritan’s dilemma</vt:lpstr>
      <vt:lpstr>General Problem: Crowd-out / no top-up</vt:lpstr>
      <vt:lpstr>Public Education: Peltzman (1973)</vt:lpstr>
      <vt:lpstr>Crowd-out</vt:lpstr>
      <vt:lpstr>Implications for health policy</vt:lpstr>
      <vt:lpstr>Many open &amp; important research questions</vt:lpstr>
      <vt:lpstr>Summary: What Did We Find and What Does It Mean? </vt:lpstr>
      <vt:lpstr>Complementarities Between Empirical Evidence and Economic Theory</vt:lpstr>
      <vt:lpstr>Two Great Tastes That Taste Great Together</vt:lpstr>
    </vt:vector>
  </TitlesOfParts>
  <Company>HSPH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KBAICKER</dc:creator>
  <cp:lastModifiedBy>Amy Finkelstein</cp:lastModifiedBy>
  <cp:revision>1077</cp:revision>
  <cp:lastPrinted>2017-02-02T21:28:58Z</cp:lastPrinted>
  <dcterms:created xsi:type="dcterms:W3CDTF">2010-05-06T23:30:21Z</dcterms:created>
  <dcterms:modified xsi:type="dcterms:W3CDTF">2024-11-24T21:45:17Z</dcterms:modified>
</cp:coreProperties>
</file>